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5" d="100"/>
          <a:sy n="65" d="100"/>
        </p:scale>
        <p:origin x="-150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hyperlink" Target="https://eur-lex.europa.eu/legal-content/EN/TXT/?uri=celex:32003D0077" TargetMode="External"/><Relationship Id="rId2" Type="http://schemas.openxmlformats.org/officeDocument/2006/relationships/hyperlink" Target="https://eur-lex.europa.eu/legal-content/EN/TXT/?uri=CELEX:32018D0599" TargetMode="External"/><Relationship Id="rId1" Type="http://schemas.openxmlformats.org/officeDocument/2006/relationships/hyperlink" Target="https://eur-lex.europa.eu/legal-content/EN/TXT/?uri=CELEX:32003D0076" TargetMode="External"/><Relationship Id="rId6" Type="http://schemas.openxmlformats.org/officeDocument/2006/relationships/hyperlink" Target="https://eur-lex.europa.eu/legal-content/EN/TXT/?uri=CELEX:12008M/PRO/37" TargetMode="External"/><Relationship Id="rId5" Type="http://schemas.openxmlformats.org/officeDocument/2006/relationships/hyperlink" Target="http://eur-lex.europa.eu/legal-content/EN/TXT/PDF/?uri=CELEX:32017D0955&amp;from=EN" TargetMode="External"/><Relationship Id="rId4" Type="http://schemas.openxmlformats.org/officeDocument/2006/relationships/hyperlink" Target="https://eur-lex.europa.eu/legal-content/EN/TXT/?uri=celex:32008D0376"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s://eur-lex.europa.eu/legal-content/EN/TXT/?uri=CELEX:32018D0599" TargetMode="External"/><Relationship Id="rId2" Type="http://schemas.openxmlformats.org/officeDocument/2006/relationships/hyperlink" Target="https://eur-lex.europa.eu/legal-content/EN/TXT/?uri=CELEX:32003D0076" TargetMode="External"/><Relationship Id="rId1" Type="http://schemas.openxmlformats.org/officeDocument/2006/relationships/hyperlink" Target="https://eur-lex.europa.eu/legal-content/EN/TXT/?uri=CELEX:12008M/PRO/37" TargetMode="External"/><Relationship Id="rId6" Type="http://schemas.openxmlformats.org/officeDocument/2006/relationships/hyperlink" Target="http://eur-lex.europa.eu/legal-content/EN/TXT/PDF/?uri=CELEX:32017D0955&amp;from=EN" TargetMode="External"/><Relationship Id="rId5" Type="http://schemas.openxmlformats.org/officeDocument/2006/relationships/hyperlink" Target="https://eur-lex.europa.eu/legal-content/EN/TXT/?uri=celex:32008D0376" TargetMode="External"/><Relationship Id="rId4" Type="http://schemas.openxmlformats.org/officeDocument/2006/relationships/hyperlink" Target="https://eur-lex.europa.eu/legal-content/EN/TXT/?uri=celex:32003D0077"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FA7A82-D89E-4F80-A584-5A253E7F86D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GB"/>
        </a:p>
      </dgm:t>
    </dgm:pt>
    <dgm:pt modelId="{D2920025-375C-4685-B2DD-46FA7F982159}">
      <dgm:prSet phldrT="[Text]" custT="1"/>
      <dgm:spPr/>
      <dgm:t>
        <a:bodyPr/>
        <a:lstStyle/>
        <a:p>
          <a:pPr algn="just"/>
          <a:r>
            <a:rPr lang="en-GB" sz="1400" b="1" u="sng" dirty="0" smtClean="0">
              <a:solidFill>
                <a:srgbClr val="002060"/>
              </a:solidFill>
              <a:hlinkClick xmlns:r="http://schemas.openxmlformats.org/officeDocument/2006/relationships" r:id="rId1"/>
            </a:rPr>
            <a:t>COUNCIL DECISION 2003/76/EC </a:t>
          </a:r>
          <a:endParaRPr lang="en-GB" sz="1400" b="1" u="sng" dirty="0" smtClean="0">
            <a:solidFill>
              <a:srgbClr val="002060"/>
            </a:solidFill>
          </a:endParaRPr>
        </a:p>
        <a:p>
          <a:pPr algn="l"/>
          <a:r>
            <a:rPr lang="en-GB" sz="1400" dirty="0" smtClean="0">
              <a:solidFill>
                <a:srgbClr val="002060"/>
              </a:solidFill>
            </a:rPr>
            <a:t>establishing the measures necessary for the implementation of the Protocol, annexed to the Treaty establishing the European Community, on the financial consequences of the expiry of the ECSC Treaty and on the Research Fund for Coal and Steel </a:t>
          </a:r>
        </a:p>
        <a:p>
          <a:pPr algn="l"/>
          <a:r>
            <a:rPr lang="en-GB" sz="1400" dirty="0" smtClean="0">
              <a:solidFill>
                <a:srgbClr val="002060"/>
              </a:solidFill>
            </a:rPr>
            <a:t>Recently amended by Council Decision </a:t>
          </a:r>
          <a:r>
            <a:rPr lang="en-GB" sz="1400" dirty="0" smtClean="0">
              <a:solidFill>
                <a:srgbClr val="002060"/>
              </a:solidFill>
              <a:hlinkClick xmlns:r="http://schemas.openxmlformats.org/officeDocument/2006/relationships" r:id="rId2"/>
            </a:rPr>
            <a:t>(EU) 2018/599 of 16 April 2018</a:t>
          </a:r>
          <a:endParaRPr lang="en-GB" sz="1400" dirty="0" smtClean="0">
            <a:solidFill>
              <a:srgbClr val="002060"/>
            </a:solidFill>
          </a:endParaRPr>
        </a:p>
        <a:p>
          <a:pPr algn="just"/>
          <a:endParaRPr lang="en-GB" sz="1400" dirty="0">
            <a:solidFill>
              <a:srgbClr val="FF0000"/>
            </a:solidFill>
          </a:endParaRPr>
        </a:p>
      </dgm:t>
    </dgm:pt>
    <dgm:pt modelId="{715B0B0E-09C4-4D33-AE72-83B5E60DF529}" type="parTrans" cxnId="{DCE8C3DB-080C-45EE-8CA5-62111A31E842}">
      <dgm:prSet/>
      <dgm:spPr>
        <a:ln>
          <a:solidFill>
            <a:schemeClr val="bg1"/>
          </a:solidFill>
        </a:ln>
      </dgm:spPr>
      <dgm:t>
        <a:bodyPr/>
        <a:lstStyle/>
        <a:p>
          <a:endParaRPr lang="en-GB"/>
        </a:p>
      </dgm:t>
    </dgm:pt>
    <dgm:pt modelId="{FCE830E0-C0B7-414F-8E66-5DD857A7FCC3}" type="sibTrans" cxnId="{DCE8C3DB-080C-45EE-8CA5-62111A31E842}">
      <dgm:prSet/>
      <dgm:spPr/>
      <dgm:t>
        <a:bodyPr/>
        <a:lstStyle/>
        <a:p>
          <a:endParaRPr lang="en-GB"/>
        </a:p>
      </dgm:t>
    </dgm:pt>
    <dgm:pt modelId="{A0E786BC-1B6D-447E-9A58-DA0B5499A4CA}">
      <dgm:prSet phldrT="[Text]" custT="1"/>
      <dgm:spPr/>
      <dgm:t>
        <a:bodyPr/>
        <a:lstStyle/>
        <a:p>
          <a:pPr algn="just"/>
          <a:endParaRPr lang="en-GB" sz="1200" b="0" u="sng" dirty="0" smtClean="0"/>
        </a:p>
        <a:p>
          <a:pPr algn="just"/>
          <a:endParaRPr lang="en-GB" sz="1200" b="0" u="sng" dirty="0" smtClean="0"/>
        </a:p>
        <a:p>
          <a:pPr algn="l"/>
          <a:r>
            <a:rPr lang="en-GB" sz="1400" b="1" u="sng" dirty="0" smtClean="0">
              <a:solidFill>
                <a:srgbClr val="002060"/>
              </a:solidFill>
              <a:hlinkClick xmlns:r="http://schemas.openxmlformats.org/officeDocument/2006/relationships" r:id="rId3"/>
            </a:rPr>
            <a:t>COUNCIL DECISION 2003/77/EC</a:t>
          </a:r>
          <a:r>
            <a:rPr lang="en-GB" sz="1400" b="1" u="sng" dirty="0" smtClean="0">
              <a:solidFill>
                <a:srgbClr val="002060"/>
              </a:solidFill>
            </a:rPr>
            <a:t> </a:t>
          </a:r>
        </a:p>
        <a:p>
          <a:pPr algn="l"/>
          <a:r>
            <a:rPr lang="en-GB" sz="1200" dirty="0" smtClean="0"/>
            <a:t>laying down multiannual financial guidelines for managing the assets of the ECSC in liquidation and, on completion of the liquidation, the Assets of the Research Fund for Coal and Steel </a:t>
          </a:r>
          <a:endParaRPr lang="en-GB" sz="1200" i="1" dirty="0" smtClean="0">
            <a:solidFill>
              <a:srgbClr val="3996A5"/>
            </a:solidFill>
          </a:endParaRPr>
        </a:p>
        <a:p>
          <a:pPr algn="just"/>
          <a:endParaRPr lang="en-GB" sz="1200" i="1" dirty="0" smtClean="0">
            <a:solidFill>
              <a:srgbClr val="3996A5"/>
            </a:solidFill>
          </a:endParaRPr>
        </a:p>
        <a:p>
          <a:pPr algn="just"/>
          <a:endParaRPr lang="en-GB" sz="1200" i="1" dirty="0">
            <a:solidFill>
              <a:srgbClr val="3996A5"/>
            </a:solidFill>
          </a:endParaRPr>
        </a:p>
      </dgm:t>
    </dgm:pt>
    <dgm:pt modelId="{78597F99-CC88-4030-91C2-D5CD67DF9AF7}" type="parTrans" cxnId="{6F098B97-E19B-4C5B-AC4B-8DC43ED5EA01}">
      <dgm:prSet/>
      <dgm:spPr>
        <a:ln>
          <a:solidFill>
            <a:schemeClr val="bg1"/>
          </a:solidFill>
        </a:ln>
      </dgm:spPr>
      <dgm:t>
        <a:bodyPr/>
        <a:lstStyle/>
        <a:p>
          <a:endParaRPr lang="en-GB"/>
        </a:p>
      </dgm:t>
    </dgm:pt>
    <dgm:pt modelId="{41C5AD58-E077-4821-AAC1-870753CD642B}" type="sibTrans" cxnId="{6F098B97-E19B-4C5B-AC4B-8DC43ED5EA01}">
      <dgm:prSet/>
      <dgm:spPr/>
      <dgm:t>
        <a:bodyPr/>
        <a:lstStyle/>
        <a:p>
          <a:endParaRPr lang="en-GB"/>
        </a:p>
      </dgm:t>
    </dgm:pt>
    <dgm:pt modelId="{78D9F121-7E5D-4C98-B70A-6982FA4C6FBA}">
      <dgm:prSet phldrT="[Text]" custT="1"/>
      <dgm:spPr/>
      <dgm:t>
        <a:bodyPr/>
        <a:lstStyle/>
        <a:p>
          <a:pPr algn="l"/>
          <a:r>
            <a:rPr lang="en-GB" sz="1400" b="1" u="sng" dirty="0" smtClean="0">
              <a:solidFill>
                <a:srgbClr val="002060"/>
              </a:solidFill>
              <a:hlinkClick xmlns:r="http://schemas.openxmlformats.org/officeDocument/2006/relationships" r:id="rId4"/>
            </a:rPr>
            <a:t>COUNCIL DECISION 2008/376/EC</a:t>
          </a:r>
          <a:endParaRPr lang="en-GB" sz="1400" b="1" u="sng" dirty="0" smtClean="0">
            <a:solidFill>
              <a:srgbClr val="002060"/>
            </a:solidFill>
          </a:endParaRPr>
        </a:p>
        <a:p>
          <a:pPr algn="l"/>
          <a:r>
            <a:rPr lang="en-GB" sz="1200" dirty="0" smtClean="0"/>
            <a:t>on the adoption of the Research Programme of the Research Fund for Coal and Steel and on the multiannual technical guidelines for this programme</a:t>
          </a:r>
        </a:p>
        <a:p>
          <a:pPr algn="l"/>
          <a:r>
            <a:rPr lang="en-GB" sz="1200" dirty="0" smtClean="0"/>
            <a:t>Recently amended by the </a:t>
          </a:r>
          <a:r>
            <a:rPr lang="en-GB" sz="1200" dirty="0" smtClean="0">
              <a:hlinkClick xmlns:r="http://schemas.openxmlformats.org/officeDocument/2006/relationships" r:id="rId5"/>
            </a:rPr>
            <a:t>Council Decision 2017/955</a:t>
          </a:r>
          <a:r>
            <a:rPr lang="en-GB" sz="1200" dirty="0" smtClean="0"/>
            <a:t> of 29 May 2017</a:t>
          </a:r>
        </a:p>
        <a:p>
          <a:pPr algn="just"/>
          <a:endParaRPr lang="en-GB" sz="1200" dirty="0"/>
        </a:p>
      </dgm:t>
    </dgm:pt>
    <dgm:pt modelId="{EAD7A6C4-F6F6-43CA-AC21-9D5874CD3153}" type="parTrans" cxnId="{F027AD0E-BD5C-4267-872F-5F57F171529A}">
      <dgm:prSet/>
      <dgm:spPr>
        <a:ln>
          <a:solidFill>
            <a:schemeClr val="bg1"/>
          </a:solidFill>
        </a:ln>
      </dgm:spPr>
      <dgm:t>
        <a:bodyPr/>
        <a:lstStyle/>
        <a:p>
          <a:endParaRPr lang="en-GB"/>
        </a:p>
      </dgm:t>
    </dgm:pt>
    <dgm:pt modelId="{FCBD837B-6B96-43F5-85B1-6009BD825695}" type="sibTrans" cxnId="{F027AD0E-BD5C-4267-872F-5F57F171529A}">
      <dgm:prSet/>
      <dgm:spPr/>
      <dgm:t>
        <a:bodyPr/>
        <a:lstStyle/>
        <a:p>
          <a:endParaRPr lang="en-GB"/>
        </a:p>
      </dgm:t>
    </dgm:pt>
    <dgm:pt modelId="{F80AB120-0F9B-4BFC-B974-6797A09D974E}">
      <dgm:prSet custT="1"/>
      <dgm:spPr/>
      <dgm:t>
        <a:bodyPr/>
        <a:lstStyle/>
        <a:p>
          <a:r>
            <a:rPr lang="en-GB" sz="1400" b="1" dirty="0" smtClean="0">
              <a:hlinkClick xmlns:r="http://schemas.openxmlformats.org/officeDocument/2006/relationships" r:id="rId6"/>
            </a:rPr>
            <a:t>Protocol (No 37) </a:t>
          </a:r>
          <a:r>
            <a:rPr lang="en-GB" sz="1400" b="0" dirty="0" smtClean="0"/>
            <a:t>of TEU on the financial consequences of the expiry of the ECSC treaty and on the Research fund for Coal and Steel</a:t>
          </a:r>
        </a:p>
      </dgm:t>
    </dgm:pt>
    <dgm:pt modelId="{E4C6EF24-D148-41C4-82C6-2995F1D8382F}" type="parTrans" cxnId="{CC6E712D-F0A4-4979-BDB6-86B5DE041ADC}">
      <dgm:prSet/>
      <dgm:spPr/>
      <dgm:t>
        <a:bodyPr/>
        <a:lstStyle/>
        <a:p>
          <a:endParaRPr lang="en-GB"/>
        </a:p>
      </dgm:t>
    </dgm:pt>
    <dgm:pt modelId="{B8EA9450-A588-4DC0-B3BD-99F64CAE01BF}" type="sibTrans" cxnId="{CC6E712D-F0A4-4979-BDB6-86B5DE041ADC}">
      <dgm:prSet/>
      <dgm:spPr/>
      <dgm:t>
        <a:bodyPr/>
        <a:lstStyle/>
        <a:p>
          <a:endParaRPr lang="en-GB"/>
        </a:p>
      </dgm:t>
    </dgm:pt>
    <dgm:pt modelId="{CC1B32D3-6ECB-4EAF-80D0-B9F0EC071C50}" type="pres">
      <dgm:prSet presAssocID="{4AFA7A82-D89E-4F80-A584-5A253E7F86DE}" presName="hierChild1" presStyleCnt="0">
        <dgm:presLayoutVars>
          <dgm:chPref val="1"/>
          <dgm:dir/>
          <dgm:animOne val="branch"/>
          <dgm:animLvl val="lvl"/>
          <dgm:resizeHandles/>
        </dgm:presLayoutVars>
      </dgm:prSet>
      <dgm:spPr/>
      <dgm:t>
        <a:bodyPr/>
        <a:lstStyle/>
        <a:p>
          <a:endParaRPr lang="en-GB"/>
        </a:p>
      </dgm:t>
    </dgm:pt>
    <dgm:pt modelId="{B1B2BA87-D89F-43D4-804F-F1261F0486FB}" type="pres">
      <dgm:prSet presAssocID="{F80AB120-0F9B-4BFC-B974-6797A09D974E}" presName="hierRoot1" presStyleCnt="0"/>
      <dgm:spPr/>
    </dgm:pt>
    <dgm:pt modelId="{8A874BFC-AE72-455F-B767-AF14C7DFB42A}" type="pres">
      <dgm:prSet presAssocID="{F80AB120-0F9B-4BFC-B974-6797A09D974E}" presName="composite" presStyleCnt="0"/>
      <dgm:spPr/>
    </dgm:pt>
    <dgm:pt modelId="{CBA048F9-537F-429E-AC26-6BB57D0E9E42}" type="pres">
      <dgm:prSet presAssocID="{F80AB120-0F9B-4BFC-B974-6797A09D974E}" presName="background" presStyleLbl="node0" presStyleIdx="0" presStyleCnt="1"/>
      <dgm:spPr>
        <a:solidFill>
          <a:schemeClr val="accent1"/>
        </a:solidFill>
      </dgm:spPr>
    </dgm:pt>
    <dgm:pt modelId="{CF42B0E5-7327-4675-8343-AC8332C7697F}" type="pres">
      <dgm:prSet presAssocID="{F80AB120-0F9B-4BFC-B974-6797A09D974E}" presName="text" presStyleLbl="fgAcc0" presStyleIdx="0" presStyleCnt="1" custScaleX="303641" custScaleY="100152" custLinFactNeighborX="3644" custLinFactNeighborY="18259">
        <dgm:presLayoutVars>
          <dgm:chPref val="3"/>
        </dgm:presLayoutVars>
      </dgm:prSet>
      <dgm:spPr/>
      <dgm:t>
        <a:bodyPr/>
        <a:lstStyle/>
        <a:p>
          <a:endParaRPr lang="en-GB"/>
        </a:p>
      </dgm:t>
    </dgm:pt>
    <dgm:pt modelId="{F629593D-95AC-49AF-AF23-55F27D6369DF}" type="pres">
      <dgm:prSet presAssocID="{F80AB120-0F9B-4BFC-B974-6797A09D974E}" presName="hierChild2" presStyleCnt="0"/>
      <dgm:spPr/>
    </dgm:pt>
    <dgm:pt modelId="{5F8F8809-FD05-4383-82A0-3E8A8FE432A4}" type="pres">
      <dgm:prSet presAssocID="{715B0B0E-09C4-4D33-AE72-83B5E60DF529}" presName="Name10" presStyleLbl="parChTrans1D2" presStyleIdx="0" presStyleCnt="1"/>
      <dgm:spPr/>
      <dgm:t>
        <a:bodyPr/>
        <a:lstStyle/>
        <a:p>
          <a:endParaRPr lang="en-GB"/>
        </a:p>
      </dgm:t>
    </dgm:pt>
    <dgm:pt modelId="{12FAD86E-4B0C-4B08-9A76-60CE5942E3EC}" type="pres">
      <dgm:prSet presAssocID="{D2920025-375C-4685-B2DD-46FA7F982159}" presName="hierRoot2" presStyleCnt="0"/>
      <dgm:spPr/>
    </dgm:pt>
    <dgm:pt modelId="{F5946145-2EA7-42AA-B4B7-86A8A9A737FA}" type="pres">
      <dgm:prSet presAssocID="{D2920025-375C-4685-B2DD-46FA7F982159}" presName="composite2" presStyleCnt="0"/>
      <dgm:spPr/>
    </dgm:pt>
    <dgm:pt modelId="{401CD889-55FD-4AB2-A0F9-687F80F5031E}" type="pres">
      <dgm:prSet presAssocID="{D2920025-375C-4685-B2DD-46FA7F982159}" presName="background2" presStyleLbl="node2" presStyleIdx="0" presStyleCnt="1"/>
      <dgm:spPr>
        <a:solidFill>
          <a:srgbClr val="398EEB"/>
        </a:solidFill>
      </dgm:spPr>
    </dgm:pt>
    <dgm:pt modelId="{9CBB3E22-3883-4275-97BA-C953E1CF4889}" type="pres">
      <dgm:prSet presAssocID="{D2920025-375C-4685-B2DD-46FA7F982159}" presName="text2" presStyleLbl="fgAcc2" presStyleIdx="0" presStyleCnt="1" custScaleX="347077" custScaleY="214436" custLinFactNeighborX="5929" custLinFactNeighborY="589">
        <dgm:presLayoutVars>
          <dgm:chPref val="3"/>
        </dgm:presLayoutVars>
      </dgm:prSet>
      <dgm:spPr/>
      <dgm:t>
        <a:bodyPr/>
        <a:lstStyle/>
        <a:p>
          <a:endParaRPr lang="en-GB"/>
        </a:p>
      </dgm:t>
    </dgm:pt>
    <dgm:pt modelId="{14653DD5-F7D8-4F4D-A1D3-022EC76FC264}" type="pres">
      <dgm:prSet presAssocID="{D2920025-375C-4685-B2DD-46FA7F982159}" presName="hierChild3" presStyleCnt="0"/>
      <dgm:spPr/>
    </dgm:pt>
    <dgm:pt modelId="{644E13D7-3D6D-4A57-8ECA-24EE8F085C13}" type="pres">
      <dgm:prSet presAssocID="{78597F99-CC88-4030-91C2-D5CD67DF9AF7}" presName="Name17" presStyleLbl="parChTrans1D3" presStyleIdx="0" presStyleCnt="2"/>
      <dgm:spPr/>
      <dgm:t>
        <a:bodyPr/>
        <a:lstStyle/>
        <a:p>
          <a:endParaRPr lang="en-GB"/>
        </a:p>
      </dgm:t>
    </dgm:pt>
    <dgm:pt modelId="{EEB0761A-7AF5-4712-859F-3924D9BC5866}" type="pres">
      <dgm:prSet presAssocID="{A0E786BC-1B6D-447E-9A58-DA0B5499A4CA}" presName="hierRoot3" presStyleCnt="0"/>
      <dgm:spPr/>
    </dgm:pt>
    <dgm:pt modelId="{A156A2EC-5264-4CDD-A48D-2F73EBEE061A}" type="pres">
      <dgm:prSet presAssocID="{A0E786BC-1B6D-447E-9A58-DA0B5499A4CA}" presName="composite3" presStyleCnt="0"/>
      <dgm:spPr/>
    </dgm:pt>
    <dgm:pt modelId="{FF89DDAA-2344-4074-A85B-AA915ED40E0F}" type="pres">
      <dgm:prSet presAssocID="{A0E786BC-1B6D-447E-9A58-DA0B5499A4CA}" presName="background3" presStyleLbl="node3" presStyleIdx="0" presStyleCnt="2"/>
      <dgm:spPr/>
    </dgm:pt>
    <dgm:pt modelId="{536F4532-AB96-4691-8A2D-ABDE464B711E}" type="pres">
      <dgm:prSet presAssocID="{A0E786BC-1B6D-447E-9A58-DA0B5499A4CA}" presName="text3" presStyleLbl="fgAcc3" presStyleIdx="0" presStyleCnt="2" custScaleX="246413" custScaleY="159634" custLinFactNeighborX="-38005" custLinFactNeighborY="-5402">
        <dgm:presLayoutVars>
          <dgm:chPref val="3"/>
        </dgm:presLayoutVars>
      </dgm:prSet>
      <dgm:spPr/>
      <dgm:t>
        <a:bodyPr/>
        <a:lstStyle/>
        <a:p>
          <a:endParaRPr lang="en-GB"/>
        </a:p>
      </dgm:t>
    </dgm:pt>
    <dgm:pt modelId="{7C9098D0-BBED-4AFD-8FB2-7D1107F1D7E0}" type="pres">
      <dgm:prSet presAssocID="{A0E786BC-1B6D-447E-9A58-DA0B5499A4CA}" presName="hierChild4" presStyleCnt="0"/>
      <dgm:spPr/>
    </dgm:pt>
    <dgm:pt modelId="{FA625ACB-C814-4D0A-AC59-E154F6D99CB6}" type="pres">
      <dgm:prSet presAssocID="{EAD7A6C4-F6F6-43CA-AC21-9D5874CD3153}" presName="Name17" presStyleLbl="parChTrans1D3" presStyleIdx="1" presStyleCnt="2"/>
      <dgm:spPr/>
      <dgm:t>
        <a:bodyPr/>
        <a:lstStyle/>
        <a:p>
          <a:endParaRPr lang="en-GB"/>
        </a:p>
      </dgm:t>
    </dgm:pt>
    <dgm:pt modelId="{6268AE65-85FA-45DD-9EFB-A05592BF5B36}" type="pres">
      <dgm:prSet presAssocID="{78D9F121-7E5D-4C98-B70A-6982FA4C6FBA}" presName="hierRoot3" presStyleCnt="0"/>
      <dgm:spPr/>
    </dgm:pt>
    <dgm:pt modelId="{DBB06E2A-1BB1-414F-AEA0-C7223C35D839}" type="pres">
      <dgm:prSet presAssocID="{78D9F121-7E5D-4C98-B70A-6982FA4C6FBA}" presName="composite3" presStyleCnt="0"/>
      <dgm:spPr/>
    </dgm:pt>
    <dgm:pt modelId="{9D658AA6-956E-43A2-8ECA-80A87C3D5F23}" type="pres">
      <dgm:prSet presAssocID="{78D9F121-7E5D-4C98-B70A-6982FA4C6FBA}" presName="background3" presStyleLbl="node3" presStyleIdx="1" presStyleCnt="2"/>
      <dgm:spPr/>
    </dgm:pt>
    <dgm:pt modelId="{0F9B90F0-E181-4978-BB3D-834EB13A489C}" type="pres">
      <dgm:prSet presAssocID="{78D9F121-7E5D-4C98-B70A-6982FA4C6FBA}" presName="text3" presStyleLbl="fgAcc3" presStyleIdx="1" presStyleCnt="2" custScaleX="247858" custScaleY="186869" custLinFactNeighborX="12193" custLinFactNeighborY="-5900">
        <dgm:presLayoutVars>
          <dgm:chPref val="3"/>
        </dgm:presLayoutVars>
      </dgm:prSet>
      <dgm:spPr/>
      <dgm:t>
        <a:bodyPr/>
        <a:lstStyle/>
        <a:p>
          <a:endParaRPr lang="en-GB"/>
        </a:p>
      </dgm:t>
    </dgm:pt>
    <dgm:pt modelId="{2D422212-CDBD-4102-AD6E-1933CAB966F7}" type="pres">
      <dgm:prSet presAssocID="{78D9F121-7E5D-4C98-B70A-6982FA4C6FBA}" presName="hierChild4" presStyleCnt="0"/>
      <dgm:spPr/>
    </dgm:pt>
  </dgm:ptLst>
  <dgm:cxnLst>
    <dgm:cxn modelId="{CC6E712D-F0A4-4979-BDB6-86B5DE041ADC}" srcId="{4AFA7A82-D89E-4F80-A584-5A253E7F86DE}" destId="{F80AB120-0F9B-4BFC-B974-6797A09D974E}" srcOrd="0" destOrd="0" parTransId="{E4C6EF24-D148-41C4-82C6-2995F1D8382F}" sibTransId="{B8EA9450-A588-4DC0-B3BD-99F64CAE01BF}"/>
    <dgm:cxn modelId="{326A1E57-5A45-48F0-BCCD-B0F6F1BBAB42}" type="presOf" srcId="{78597F99-CC88-4030-91C2-D5CD67DF9AF7}" destId="{644E13D7-3D6D-4A57-8ECA-24EE8F085C13}" srcOrd="0" destOrd="0" presId="urn:microsoft.com/office/officeart/2005/8/layout/hierarchy1"/>
    <dgm:cxn modelId="{6F098B97-E19B-4C5B-AC4B-8DC43ED5EA01}" srcId="{D2920025-375C-4685-B2DD-46FA7F982159}" destId="{A0E786BC-1B6D-447E-9A58-DA0B5499A4CA}" srcOrd="0" destOrd="0" parTransId="{78597F99-CC88-4030-91C2-D5CD67DF9AF7}" sibTransId="{41C5AD58-E077-4821-AAC1-870753CD642B}"/>
    <dgm:cxn modelId="{86B93593-D5DA-4399-A388-AD1867E6F9F3}" type="presOf" srcId="{EAD7A6C4-F6F6-43CA-AC21-9D5874CD3153}" destId="{FA625ACB-C814-4D0A-AC59-E154F6D99CB6}" srcOrd="0" destOrd="0" presId="urn:microsoft.com/office/officeart/2005/8/layout/hierarchy1"/>
    <dgm:cxn modelId="{F027AD0E-BD5C-4267-872F-5F57F171529A}" srcId="{D2920025-375C-4685-B2DD-46FA7F982159}" destId="{78D9F121-7E5D-4C98-B70A-6982FA4C6FBA}" srcOrd="1" destOrd="0" parTransId="{EAD7A6C4-F6F6-43CA-AC21-9D5874CD3153}" sibTransId="{FCBD837B-6B96-43F5-85B1-6009BD825695}"/>
    <dgm:cxn modelId="{BA6AA953-B991-4145-9477-44C5A6A00442}" type="presOf" srcId="{A0E786BC-1B6D-447E-9A58-DA0B5499A4CA}" destId="{536F4532-AB96-4691-8A2D-ABDE464B711E}" srcOrd="0" destOrd="0" presId="urn:microsoft.com/office/officeart/2005/8/layout/hierarchy1"/>
    <dgm:cxn modelId="{D1CDC6EA-65B5-4C7D-BD4B-2C5535F850DE}" type="presOf" srcId="{4AFA7A82-D89E-4F80-A584-5A253E7F86DE}" destId="{CC1B32D3-6ECB-4EAF-80D0-B9F0EC071C50}" srcOrd="0" destOrd="0" presId="urn:microsoft.com/office/officeart/2005/8/layout/hierarchy1"/>
    <dgm:cxn modelId="{50682132-C92D-49AF-B535-8B606681F170}" type="presOf" srcId="{D2920025-375C-4685-B2DD-46FA7F982159}" destId="{9CBB3E22-3883-4275-97BA-C953E1CF4889}" srcOrd="0" destOrd="0" presId="urn:microsoft.com/office/officeart/2005/8/layout/hierarchy1"/>
    <dgm:cxn modelId="{8E17D673-1362-4694-95F6-A07BDD2F26EB}" type="presOf" srcId="{F80AB120-0F9B-4BFC-B974-6797A09D974E}" destId="{CF42B0E5-7327-4675-8343-AC8332C7697F}" srcOrd="0" destOrd="0" presId="urn:microsoft.com/office/officeart/2005/8/layout/hierarchy1"/>
    <dgm:cxn modelId="{857A52F5-2FCF-4C69-A73A-8C51B94243C1}" type="presOf" srcId="{78D9F121-7E5D-4C98-B70A-6982FA4C6FBA}" destId="{0F9B90F0-E181-4978-BB3D-834EB13A489C}" srcOrd="0" destOrd="0" presId="urn:microsoft.com/office/officeart/2005/8/layout/hierarchy1"/>
    <dgm:cxn modelId="{DCE8C3DB-080C-45EE-8CA5-62111A31E842}" srcId="{F80AB120-0F9B-4BFC-B974-6797A09D974E}" destId="{D2920025-375C-4685-B2DD-46FA7F982159}" srcOrd="0" destOrd="0" parTransId="{715B0B0E-09C4-4D33-AE72-83B5E60DF529}" sibTransId="{FCE830E0-C0B7-414F-8E66-5DD857A7FCC3}"/>
    <dgm:cxn modelId="{FCC7EE3A-6947-4999-B23E-038109DBBCEA}" type="presOf" srcId="{715B0B0E-09C4-4D33-AE72-83B5E60DF529}" destId="{5F8F8809-FD05-4383-82A0-3E8A8FE432A4}" srcOrd="0" destOrd="0" presId="urn:microsoft.com/office/officeart/2005/8/layout/hierarchy1"/>
    <dgm:cxn modelId="{1BCC4D35-3E26-4397-8363-BD2C658A5D4C}" type="presParOf" srcId="{CC1B32D3-6ECB-4EAF-80D0-B9F0EC071C50}" destId="{B1B2BA87-D89F-43D4-804F-F1261F0486FB}" srcOrd="0" destOrd="0" presId="urn:microsoft.com/office/officeart/2005/8/layout/hierarchy1"/>
    <dgm:cxn modelId="{1F8A30C5-D3C0-45A3-AED1-0A86C9AFFD45}" type="presParOf" srcId="{B1B2BA87-D89F-43D4-804F-F1261F0486FB}" destId="{8A874BFC-AE72-455F-B767-AF14C7DFB42A}" srcOrd="0" destOrd="0" presId="urn:microsoft.com/office/officeart/2005/8/layout/hierarchy1"/>
    <dgm:cxn modelId="{EE450996-9541-4D8C-AB2C-6DC30A17631C}" type="presParOf" srcId="{8A874BFC-AE72-455F-B767-AF14C7DFB42A}" destId="{CBA048F9-537F-429E-AC26-6BB57D0E9E42}" srcOrd="0" destOrd="0" presId="urn:microsoft.com/office/officeart/2005/8/layout/hierarchy1"/>
    <dgm:cxn modelId="{386AF0FE-48FD-468A-87D6-828E55B2732C}" type="presParOf" srcId="{8A874BFC-AE72-455F-B767-AF14C7DFB42A}" destId="{CF42B0E5-7327-4675-8343-AC8332C7697F}" srcOrd="1" destOrd="0" presId="urn:microsoft.com/office/officeart/2005/8/layout/hierarchy1"/>
    <dgm:cxn modelId="{24995043-197D-4087-8F2F-7941D74BBB8E}" type="presParOf" srcId="{B1B2BA87-D89F-43D4-804F-F1261F0486FB}" destId="{F629593D-95AC-49AF-AF23-55F27D6369DF}" srcOrd="1" destOrd="0" presId="urn:microsoft.com/office/officeart/2005/8/layout/hierarchy1"/>
    <dgm:cxn modelId="{6BD4AA07-6137-4D61-9495-8161527C7D2D}" type="presParOf" srcId="{F629593D-95AC-49AF-AF23-55F27D6369DF}" destId="{5F8F8809-FD05-4383-82A0-3E8A8FE432A4}" srcOrd="0" destOrd="0" presId="urn:microsoft.com/office/officeart/2005/8/layout/hierarchy1"/>
    <dgm:cxn modelId="{3603969B-36DD-4687-AD54-9469E47D2557}" type="presParOf" srcId="{F629593D-95AC-49AF-AF23-55F27D6369DF}" destId="{12FAD86E-4B0C-4B08-9A76-60CE5942E3EC}" srcOrd="1" destOrd="0" presId="urn:microsoft.com/office/officeart/2005/8/layout/hierarchy1"/>
    <dgm:cxn modelId="{3C284A0D-7844-4A14-A330-50249FEAED67}" type="presParOf" srcId="{12FAD86E-4B0C-4B08-9A76-60CE5942E3EC}" destId="{F5946145-2EA7-42AA-B4B7-86A8A9A737FA}" srcOrd="0" destOrd="0" presId="urn:microsoft.com/office/officeart/2005/8/layout/hierarchy1"/>
    <dgm:cxn modelId="{EA4273FB-11AA-44EC-9919-FC2464557DFD}" type="presParOf" srcId="{F5946145-2EA7-42AA-B4B7-86A8A9A737FA}" destId="{401CD889-55FD-4AB2-A0F9-687F80F5031E}" srcOrd="0" destOrd="0" presId="urn:microsoft.com/office/officeart/2005/8/layout/hierarchy1"/>
    <dgm:cxn modelId="{ECB31B9C-F596-4723-B8C1-665B0CDE4C20}" type="presParOf" srcId="{F5946145-2EA7-42AA-B4B7-86A8A9A737FA}" destId="{9CBB3E22-3883-4275-97BA-C953E1CF4889}" srcOrd="1" destOrd="0" presId="urn:microsoft.com/office/officeart/2005/8/layout/hierarchy1"/>
    <dgm:cxn modelId="{45561BEF-405F-4BE3-841A-3C79ECC87AC2}" type="presParOf" srcId="{12FAD86E-4B0C-4B08-9A76-60CE5942E3EC}" destId="{14653DD5-F7D8-4F4D-A1D3-022EC76FC264}" srcOrd="1" destOrd="0" presId="urn:microsoft.com/office/officeart/2005/8/layout/hierarchy1"/>
    <dgm:cxn modelId="{30FC0B70-EEE3-4E84-A209-E588048114DE}" type="presParOf" srcId="{14653DD5-F7D8-4F4D-A1D3-022EC76FC264}" destId="{644E13D7-3D6D-4A57-8ECA-24EE8F085C13}" srcOrd="0" destOrd="0" presId="urn:microsoft.com/office/officeart/2005/8/layout/hierarchy1"/>
    <dgm:cxn modelId="{0693F715-F5CB-418B-BA07-845BB4C0AD41}" type="presParOf" srcId="{14653DD5-F7D8-4F4D-A1D3-022EC76FC264}" destId="{EEB0761A-7AF5-4712-859F-3924D9BC5866}" srcOrd="1" destOrd="0" presId="urn:microsoft.com/office/officeart/2005/8/layout/hierarchy1"/>
    <dgm:cxn modelId="{76D92073-5D0C-4323-950B-5A4DA26933EB}" type="presParOf" srcId="{EEB0761A-7AF5-4712-859F-3924D9BC5866}" destId="{A156A2EC-5264-4CDD-A48D-2F73EBEE061A}" srcOrd="0" destOrd="0" presId="urn:microsoft.com/office/officeart/2005/8/layout/hierarchy1"/>
    <dgm:cxn modelId="{E0D79E88-786A-47D5-ADEB-4CA3FF10825C}" type="presParOf" srcId="{A156A2EC-5264-4CDD-A48D-2F73EBEE061A}" destId="{FF89DDAA-2344-4074-A85B-AA915ED40E0F}" srcOrd="0" destOrd="0" presId="urn:microsoft.com/office/officeart/2005/8/layout/hierarchy1"/>
    <dgm:cxn modelId="{54EE3C4C-705A-441F-A938-3E3DAB002368}" type="presParOf" srcId="{A156A2EC-5264-4CDD-A48D-2F73EBEE061A}" destId="{536F4532-AB96-4691-8A2D-ABDE464B711E}" srcOrd="1" destOrd="0" presId="urn:microsoft.com/office/officeart/2005/8/layout/hierarchy1"/>
    <dgm:cxn modelId="{122149AA-C750-46A7-B481-93132E4E44A1}" type="presParOf" srcId="{EEB0761A-7AF5-4712-859F-3924D9BC5866}" destId="{7C9098D0-BBED-4AFD-8FB2-7D1107F1D7E0}" srcOrd="1" destOrd="0" presId="urn:microsoft.com/office/officeart/2005/8/layout/hierarchy1"/>
    <dgm:cxn modelId="{32C216EE-6B63-4BE7-9903-7D1DCDE270AD}" type="presParOf" srcId="{14653DD5-F7D8-4F4D-A1D3-022EC76FC264}" destId="{FA625ACB-C814-4D0A-AC59-E154F6D99CB6}" srcOrd="2" destOrd="0" presId="urn:microsoft.com/office/officeart/2005/8/layout/hierarchy1"/>
    <dgm:cxn modelId="{C2FDC929-CAFF-4A9E-8D96-9E049CFA8060}" type="presParOf" srcId="{14653DD5-F7D8-4F4D-A1D3-022EC76FC264}" destId="{6268AE65-85FA-45DD-9EFB-A05592BF5B36}" srcOrd="3" destOrd="0" presId="urn:microsoft.com/office/officeart/2005/8/layout/hierarchy1"/>
    <dgm:cxn modelId="{85D795B2-4E53-4F88-AADD-230BA1F42DE1}" type="presParOf" srcId="{6268AE65-85FA-45DD-9EFB-A05592BF5B36}" destId="{DBB06E2A-1BB1-414F-AEA0-C7223C35D839}" srcOrd="0" destOrd="0" presId="urn:microsoft.com/office/officeart/2005/8/layout/hierarchy1"/>
    <dgm:cxn modelId="{6BA99CB1-928B-4829-A08D-13AC06B51061}" type="presParOf" srcId="{DBB06E2A-1BB1-414F-AEA0-C7223C35D839}" destId="{9D658AA6-956E-43A2-8ECA-80A87C3D5F23}" srcOrd="0" destOrd="0" presId="urn:microsoft.com/office/officeart/2005/8/layout/hierarchy1"/>
    <dgm:cxn modelId="{A42D6D6B-2D14-4D9C-BB68-1E877C71A058}" type="presParOf" srcId="{DBB06E2A-1BB1-414F-AEA0-C7223C35D839}" destId="{0F9B90F0-E181-4978-BB3D-834EB13A489C}" srcOrd="1" destOrd="0" presId="urn:microsoft.com/office/officeart/2005/8/layout/hierarchy1"/>
    <dgm:cxn modelId="{48710567-30D4-4DE9-AE0A-7ADE0A89A572}" type="presParOf" srcId="{6268AE65-85FA-45DD-9EFB-A05592BF5B36}" destId="{2D422212-CDBD-4102-AD6E-1933CAB966F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625ACB-C814-4D0A-AC59-E154F6D99CB6}">
      <dsp:nvSpPr>
        <dsp:cNvPr id="0" name=""/>
        <dsp:cNvSpPr/>
      </dsp:nvSpPr>
      <dsp:spPr>
        <a:xfrm>
          <a:off x="4470049" y="3410443"/>
          <a:ext cx="2090656" cy="371234"/>
        </a:xfrm>
        <a:custGeom>
          <a:avLst/>
          <a:gdLst/>
          <a:ahLst/>
          <a:cxnLst/>
          <a:rect l="0" t="0" r="0" b="0"/>
          <a:pathLst>
            <a:path>
              <a:moveTo>
                <a:pt x="0" y="0"/>
              </a:moveTo>
              <a:lnTo>
                <a:pt x="0" y="233466"/>
              </a:lnTo>
              <a:lnTo>
                <a:pt x="2090656" y="233466"/>
              </a:lnTo>
              <a:lnTo>
                <a:pt x="2090656" y="371234"/>
              </a:lnTo>
            </a:path>
          </a:pathLst>
        </a:custGeom>
        <a:noFill/>
        <a:ln w="25400" cap="flat" cmpd="sng" algn="ctr">
          <a:solidFill>
            <a:schemeClr val="bg1"/>
          </a:solidFill>
          <a:prstDash val="solid"/>
        </a:ln>
        <a:effectLst/>
      </dsp:spPr>
      <dsp:style>
        <a:lnRef idx="2">
          <a:scrgbClr r="0" g="0" b="0"/>
        </a:lnRef>
        <a:fillRef idx="0">
          <a:scrgbClr r="0" g="0" b="0"/>
        </a:fillRef>
        <a:effectRef idx="0">
          <a:scrgbClr r="0" g="0" b="0"/>
        </a:effectRef>
        <a:fontRef idx="minor"/>
      </dsp:style>
    </dsp:sp>
    <dsp:sp modelId="{644E13D7-3D6D-4A57-8ECA-24EE8F085C13}">
      <dsp:nvSpPr>
        <dsp:cNvPr id="0" name=""/>
        <dsp:cNvSpPr/>
      </dsp:nvSpPr>
      <dsp:spPr>
        <a:xfrm>
          <a:off x="1808439" y="3410443"/>
          <a:ext cx="2661609" cy="375936"/>
        </a:xfrm>
        <a:custGeom>
          <a:avLst/>
          <a:gdLst/>
          <a:ahLst/>
          <a:cxnLst/>
          <a:rect l="0" t="0" r="0" b="0"/>
          <a:pathLst>
            <a:path>
              <a:moveTo>
                <a:pt x="2661609" y="0"/>
              </a:moveTo>
              <a:lnTo>
                <a:pt x="2661609" y="238169"/>
              </a:lnTo>
              <a:lnTo>
                <a:pt x="0" y="238169"/>
              </a:lnTo>
              <a:lnTo>
                <a:pt x="0" y="375936"/>
              </a:lnTo>
            </a:path>
          </a:pathLst>
        </a:custGeom>
        <a:noFill/>
        <a:ln w="25400" cap="flat" cmpd="sng" algn="ctr">
          <a:solidFill>
            <a:schemeClr val="bg1"/>
          </a:solidFill>
          <a:prstDash val="solid"/>
        </a:ln>
        <a:effectLst/>
      </dsp:spPr>
      <dsp:style>
        <a:lnRef idx="2">
          <a:scrgbClr r="0" g="0" b="0"/>
        </a:lnRef>
        <a:fillRef idx="0">
          <a:scrgbClr r="0" g="0" b="0"/>
        </a:fillRef>
        <a:effectRef idx="0">
          <a:scrgbClr r="0" g="0" b="0"/>
        </a:effectRef>
        <a:fontRef idx="minor"/>
      </dsp:style>
    </dsp:sp>
    <dsp:sp modelId="{5F8F8809-FD05-4383-82A0-3E8A8FE432A4}">
      <dsp:nvSpPr>
        <dsp:cNvPr id="0" name=""/>
        <dsp:cNvSpPr/>
      </dsp:nvSpPr>
      <dsp:spPr>
        <a:xfrm>
          <a:off x="4390348" y="1119793"/>
          <a:ext cx="91440" cy="265647"/>
        </a:xfrm>
        <a:custGeom>
          <a:avLst/>
          <a:gdLst/>
          <a:ahLst/>
          <a:cxnLst/>
          <a:rect l="0" t="0" r="0" b="0"/>
          <a:pathLst>
            <a:path>
              <a:moveTo>
                <a:pt x="45720" y="0"/>
              </a:moveTo>
              <a:lnTo>
                <a:pt x="45720" y="127879"/>
              </a:lnTo>
              <a:lnTo>
                <a:pt x="79701" y="127879"/>
              </a:lnTo>
              <a:lnTo>
                <a:pt x="79701" y="265647"/>
              </a:lnTo>
            </a:path>
          </a:pathLst>
        </a:custGeom>
        <a:noFill/>
        <a:ln w="25400" cap="flat" cmpd="sng" algn="ctr">
          <a:solidFill>
            <a:schemeClr val="bg1"/>
          </a:solidFill>
          <a:prstDash val="solid"/>
        </a:ln>
        <a:effectLst/>
      </dsp:spPr>
      <dsp:style>
        <a:lnRef idx="2">
          <a:scrgbClr r="0" g="0" b="0"/>
        </a:lnRef>
        <a:fillRef idx="0">
          <a:scrgbClr r="0" g="0" b="0"/>
        </a:fillRef>
        <a:effectRef idx="0">
          <a:scrgbClr r="0" g="0" b="0"/>
        </a:effectRef>
        <a:fontRef idx="minor"/>
      </dsp:style>
    </dsp:sp>
    <dsp:sp modelId="{CBA048F9-537F-429E-AC26-6BB57D0E9E42}">
      <dsp:nvSpPr>
        <dsp:cNvPr id="0" name=""/>
        <dsp:cNvSpPr/>
      </dsp:nvSpPr>
      <dsp:spPr>
        <a:xfrm>
          <a:off x="2178272" y="174019"/>
          <a:ext cx="4515591" cy="945774"/>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42B0E5-7327-4675-8343-AC8332C7697F}">
      <dsp:nvSpPr>
        <dsp:cNvPr id="0" name=""/>
        <dsp:cNvSpPr/>
      </dsp:nvSpPr>
      <dsp:spPr>
        <a:xfrm>
          <a:off x="2343511" y="330995"/>
          <a:ext cx="4515591" cy="94577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hlinkClick xmlns:r="http://schemas.openxmlformats.org/officeDocument/2006/relationships" r:id="rId1"/>
            </a:rPr>
            <a:t>Protocol (No 37) </a:t>
          </a:r>
          <a:r>
            <a:rPr lang="en-GB" sz="1400" b="0" kern="1200" dirty="0" smtClean="0"/>
            <a:t>of TEU on the financial consequences of the expiry of the ECSC treaty and on the Research fund for Coal and Steel</a:t>
          </a:r>
        </a:p>
      </dsp:txBody>
      <dsp:txXfrm>
        <a:off x="2371212" y="358696"/>
        <a:ext cx="4460189" cy="890372"/>
      </dsp:txXfrm>
    </dsp:sp>
    <dsp:sp modelId="{401CD889-55FD-4AB2-A0F9-687F80F5031E}">
      <dsp:nvSpPr>
        <dsp:cNvPr id="0" name=""/>
        <dsp:cNvSpPr/>
      </dsp:nvSpPr>
      <dsp:spPr>
        <a:xfrm>
          <a:off x="1889275" y="1385441"/>
          <a:ext cx="5161548" cy="2025002"/>
        </a:xfrm>
        <a:prstGeom prst="roundRect">
          <a:avLst>
            <a:gd name="adj" fmla="val 10000"/>
          </a:avLst>
        </a:prstGeom>
        <a:solidFill>
          <a:srgbClr val="398EE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BB3E22-3883-4275-97BA-C953E1CF4889}">
      <dsp:nvSpPr>
        <dsp:cNvPr id="0" name=""/>
        <dsp:cNvSpPr/>
      </dsp:nvSpPr>
      <dsp:spPr>
        <a:xfrm>
          <a:off x="2054513" y="1542417"/>
          <a:ext cx="5161548" cy="20250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en-GB" sz="1400" b="1" u="sng" kern="1200" dirty="0" smtClean="0">
              <a:solidFill>
                <a:srgbClr val="002060"/>
              </a:solidFill>
              <a:hlinkClick xmlns:r="http://schemas.openxmlformats.org/officeDocument/2006/relationships" r:id="rId2"/>
            </a:rPr>
            <a:t>COUNCIL DECISION 2003/76/EC </a:t>
          </a:r>
          <a:endParaRPr lang="en-GB" sz="1400" b="1" u="sng" kern="1200" dirty="0" smtClean="0">
            <a:solidFill>
              <a:srgbClr val="002060"/>
            </a:solidFill>
          </a:endParaRPr>
        </a:p>
        <a:p>
          <a:pPr lvl="0" algn="l" defTabSz="622300">
            <a:lnSpc>
              <a:spcPct val="90000"/>
            </a:lnSpc>
            <a:spcBef>
              <a:spcPct val="0"/>
            </a:spcBef>
            <a:spcAft>
              <a:spcPct val="35000"/>
            </a:spcAft>
          </a:pPr>
          <a:r>
            <a:rPr lang="en-GB" sz="1400" kern="1200" dirty="0" smtClean="0">
              <a:solidFill>
                <a:srgbClr val="002060"/>
              </a:solidFill>
            </a:rPr>
            <a:t>establishing the measures necessary for the implementation of the Protocol, annexed to the Treaty establishing the European Community, on the financial consequences of the expiry of the ECSC Treaty and on the Research Fund for Coal and Steel </a:t>
          </a:r>
        </a:p>
        <a:p>
          <a:pPr lvl="0" algn="l" defTabSz="622300">
            <a:lnSpc>
              <a:spcPct val="90000"/>
            </a:lnSpc>
            <a:spcBef>
              <a:spcPct val="0"/>
            </a:spcBef>
            <a:spcAft>
              <a:spcPct val="35000"/>
            </a:spcAft>
          </a:pPr>
          <a:r>
            <a:rPr lang="en-GB" sz="1400" kern="1200" dirty="0" smtClean="0">
              <a:solidFill>
                <a:srgbClr val="002060"/>
              </a:solidFill>
            </a:rPr>
            <a:t>Recently amended by Council Decision </a:t>
          </a:r>
          <a:r>
            <a:rPr lang="en-GB" sz="1400" kern="1200" dirty="0" smtClean="0">
              <a:solidFill>
                <a:srgbClr val="002060"/>
              </a:solidFill>
              <a:hlinkClick xmlns:r="http://schemas.openxmlformats.org/officeDocument/2006/relationships" r:id="rId3"/>
            </a:rPr>
            <a:t>(EU) 2018/599 of 16 April 2018</a:t>
          </a:r>
          <a:endParaRPr lang="en-GB" sz="1400" kern="1200" dirty="0" smtClean="0">
            <a:solidFill>
              <a:srgbClr val="002060"/>
            </a:solidFill>
          </a:endParaRPr>
        </a:p>
        <a:p>
          <a:pPr lvl="0" algn="just" defTabSz="622300">
            <a:lnSpc>
              <a:spcPct val="90000"/>
            </a:lnSpc>
            <a:spcBef>
              <a:spcPct val="0"/>
            </a:spcBef>
            <a:spcAft>
              <a:spcPct val="35000"/>
            </a:spcAft>
          </a:pPr>
          <a:endParaRPr lang="en-GB" sz="1400" kern="1200" dirty="0">
            <a:solidFill>
              <a:srgbClr val="FF0000"/>
            </a:solidFill>
          </a:endParaRPr>
        </a:p>
      </dsp:txBody>
      <dsp:txXfrm>
        <a:off x="2113823" y="1601727"/>
        <a:ext cx="5042928" cy="1906382"/>
      </dsp:txXfrm>
    </dsp:sp>
    <dsp:sp modelId="{FF89DDAA-2344-4074-A85B-AA915ED40E0F}">
      <dsp:nvSpPr>
        <dsp:cNvPr id="0" name=""/>
        <dsp:cNvSpPr/>
      </dsp:nvSpPr>
      <dsp:spPr>
        <a:xfrm>
          <a:off x="-23823" y="3786380"/>
          <a:ext cx="3664526" cy="15074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6F4532-AB96-4691-8A2D-ABDE464B711E}">
      <dsp:nvSpPr>
        <dsp:cNvPr id="0" name=""/>
        <dsp:cNvSpPr/>
      </dsp:nvSpPr>
      <dsp:spPr>
        <a:xfrm>
          <a:off x="141415" y="3943357"/>
          <a:ext cx="3664526" cy="150748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just" defTabSz="533400">
            <a:lnSpc>
              <a:spcPct val="90000"/>
            </a:lnSpc>
            <a:spcBef>
              <a:spcPct val="0"/>
            </a:spcBef>
            <a:spcAft>
              <a:spcPct val="35000"/>
            </a:spcAft>
          </a:pPr>
          <a:endParaRPr lang="en-GB" sz="1200" b="0" u="sng" kern="1200" dirty="0" smtClean="0"/>
        </a:p>
        <a:p>
          <a:pPr lvl="0" algn="just" defTabSz="533400">
            <a:lnSpc>
              <a:spcPct val="90000"/>
            </a:lnSpc>
            <a:spcBef>
              <a:spcPct val="0"/>
            </a:spcBef>
            <a:spcAft>
              <a:spcPct val="35000"/>
            </a:spcAft>
          </a:pPr>
          <a:endParaRPr lang="en-GB" sz="1200" b="0" u="sng" kern="1200" dirty="0" smtClean="0"/>
        </a:p>
        <a:p>
          <a:pPr lvl="0" algn="l" defTabSz="533400">
            <a:lnSpc>
              <a:spcPct val="90000"/>
            </a:lnSpc>
            <a:spcBef>
              <a:spcPct val="0"/>
            </a:spcBef>
            <a:spcAft>
              <a:spcPct val="35000"/>
            </a:spcAft>
          </a:pPr>
          <a:r>
            <a:rPr lang="en-GB" sz="1400" b="1" u="sng" kern="1200" dirty="0" smtClean="0">
              <a:solidFill>
                <a:srgbClr val="002060"/>
              </a:solidFill>
              <a:hlinkClick xmlns:r="http://schemas.openxmlformats.org/officeDocument/2006/relationships" r:id="rId4"/>
            </a:rPr>
            <a:t>COUNCIL DECISION 2003/77/EC</a:t>
          </a:r>
          <a:r>
            <a:rPr lang="en-GB" sz="1400" b="1" u="sng" kern="1200" dirty="0" smtClean="0">
              <a:solidFill>
                <a:srgbClr val="002060"/>
              </a:solidFill>
            </a:rPr>
            <a:t> </a:t>
          </a:r>
        </a:p>
        <a:p>
          <a:pPr lvl="0" algn="l" defTabSz="533400">
            <a:lnSpc>
              <a:spcPct val="90000"/>
            </a:lnSpc>
            <a:spcBef>
              <a:spcPct val="0"/>
            </a:spcBef>
            <a:spcAft>
              <a:spcPct val="35000"/>
            </a:spcAft>
          </a:pPr>
          <a:r>
            <a:rPr lang="en-GB" sz="1200" kern="1200" dirty="0" smtClean="0"/>
            <a:t>laying down multiannual financial guidelines for managing the assets of the ECSC in liquidation and, on completion of the liquidation, the Assets of the Research Fund for Coal and Steel </a:t>
          </a:r>
          <a:endParaRPr lang="en-GB" sz="1200" i="1" kern="1200" dirty="0" smtClean="0">
            <a:solidFill>
              <a:srgbClr val="3996A5"/>
            </a:solidFill>
          </a:endParaRPr>
        </a:p>
        <a:p>
          <a:pPr lvl="0" algn="just" defTabSz="533400">
            <a:lnSpc>
              <a:spcPct val="90000"/>
            </a:lnSpc>
            <a:spcBef>
              <a:spcPct val="0"/>
            </a:spcBef>
            <a:spcAft>
              <a:spcPct val="35000"/>
            </a:spcAft>
          </a:pPr>
          <a:endParaRPr lang="en-GB" sz="1200" i="1" kern="1200" dirty="0" smtClean="0">
            <a:solidFill>
              <a:srgbClr val="3996A5"/>
            </a:solidFill>
          </a:endParaRPr>
        </a:p>
        <a:p>
          <a:pPr lvl="0" algn="just" defTabSz="533400">
            <a:lnSpc>
              <a:spcPct val="90000"/>
            </a:lnSpc>
            <a:spcBef>
              <a:spcPct val="0"/>
            </a:spcBef>
            <a:spcAft>
              <a:spcPct val="35000"/>
            </a:spcAft>
          </a:pPr>
          <a:endParaRPr lang="en-GB" sz="1200" i="1" kern="1200" dirty="0">
            <a:solidFill>
              <a:srgbClr val="3996A5"/>
            </a:solidFill>
          </a:endParaRPr>
        </a:p>
      </dsp:txBody>
      <dsp:txXfrm>
        <a:off x="185568" y="3987510"/>
        <a:ext cx="3576220" cy="1419180"/>
      </dsp:txXfrm>
    </dsp:sp>
    <dsp:sp modelId="{9D658AA6-956E-43A2-8ECA-80A87C3D5F23}">
      <dsp:nvSpPr>
        <dsp:cNvPr id="0" name=""/>
        <dsp:cNvSpPr/>
      </dsp:nvSpPr>
      <dsp:spPr>
        <a:xfrm>
          <a:off x="4717698" y="3781678"/>
          <a:ext cx="3686015" cy="17646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9B90F0-E181-4978-BB3D-834EB13A489C}">
      <dsp:nvSpPr>
        <dsp:cNvPr id="0" name=""/>
        <dsp:cNvSpPr/>
      </dsp:nvSpPr>
      <dsp:spPr>
        <a:xfrm>
          <a:off x="4882937" y="3938654"/>
          <a:ext cx="3686015" cy="176467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GB" sz="1400" b="1" u="sng" kern="1200" dirty="0" smtClean="0">
              <a:solidFill>
                <a:srgbClr val="002060"/>
              </a:solidFill>
              <a:hlinkClick xmlns:r="http://schemas.openxmlformats.org/officeDocument/2006/relationships" r:id="rId5"/>
            </a:rPr>
            <a:t>COUNCIL DECISION 2008/376/EC</a:t>
          </a:r>
          <a:endParaRPr lang="en-GB" sz="1400" b="1" u="sng" kern="1200" dirty="0" smtClean="0">
            <a:solidFill>
              <a:srgbClr val="002060"/>
            </a:solidFill>
          </a:endParaRPr>
        </a:p>
        <a:p>
          <a:pPr lvl="0" algn="l" defTabSz="622300">
            <a:lnSpc>
              <a:spcPct val="90000"/>
            </a:lnSpc>
            <a:spcBef>
              <a:spcPct val="0"/>
            </a:spcBef>
            <a:spcAft>
              <a:spcPct val="35000"/>
            </a:spcAft>
          </a:pPr>
          <a:r>
            <a:rPr lang="en-GB" sz="1200" kern="1200" dirty="0" smtClean="0"/>
            <a:t>on the adoption of the Research Programme of the Research Fund for Coal and Steel and on the multiannual technical guidelines for this programme</a:t>
          </a:r>
        </a:p>
        <a:p>
          <a:pPr lvl="0" algn="l" defTabSz="622300">
            <a:lnSpc>
              <a:spcPct val="90000"/>
            </a:lnSpc>
            <a:spcBef>
              <a:spcPct val="0"/>
            </a:spcBef>
            <a:spcAft>
              <a:spcPct val="35000"/>
            </a:spcAft>
          </a:pPr>
          <a:r>
            <a:rPr lang="en-GB" sz="1200" kern="1200" dirty="0" smtClean="0"/>
            <a:t>Recently amended by the </a:t>
          </a:r>
          <a:r>
            <a:rPr lang="en-GB" sz="1200" kern="1200" dirty="0" smtClean="0">
              <a:hlinkClick xmlns:r="http://schemas.openxmlformats.org/officeDocument/2006/relationships" r:id="rId6"/>
            </a:rPr>
            <a:t>Council Decision 2017/955</a:t>
          </a:r>
          <a:r>
            <a:rPr lang="en-GB" sz="1200" kern="1200" dirty="0" smtClean="0"/>
            <a:t> of 29 May 2017</a:t>
          </a:r>
        </a:p>
        <a:p>
          <a:pPr lvl="0" algn="just" defTabSz="622300">
            <a:lnSpc>
              <a:spcPct val="90000"/>
            </a:lnSpc>
            <a:spcBef>
              <a:spcPct val="0"/>
            </a:spcBef>
            <a:spcAft>
              <a:spcPct val="35000"/>
            </a:spcAft>
          </a:pPr>
          <a:endParaRPr lang="en-GB" sz="1200" kern="1200" dirty="0"/>
        </a:p>
      </dsp:txBody>
      <dsp:txXfrm>
        <a:off x="4934623" y="3990340"/>
        <a:ext cx="3582643" cy="166130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GB"/>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29DCCEFA-E3CA-4944-8DCC-86031DDD2776}" type="datetimeFigureOut">
              <a:rPr lang="en-GB" smtClean="0"/>
              <a:t>19/06/2018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3A268EB1-264A-4362-B881-A5A39278D910}" type="slidenum">
              <a:rPr lang="en-GB" smtClean="0"/>
              <a:t>‹N›</a:t>
            </a:fld>
            <a:endParaRPr lang="en-GB"/>
          </a:p>
        </p:txBody>
      </p:sp>
    </p:spTree>
    <p:extLst>
      <p:ext uri="{BB962C8B-B14F-4D97-AF65-F5344CB8AC3E}">
        <p14:creationId xmlns:p14="http://schemas.microsoft.com/office/powerpoint/2010/main" val="2626946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29DCCEFA-E3CA-4944-8DCC-86031DDD2776}" type="datetimeFigureOut">
              <a:rPr lang="en-GB" smtClean="0"/>
              <a:t>19/06/2018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3A268EB1-264A-4362-B881-A5A39278D910}" type="slidenum">
              <a:rPr lang="en-GB" smtClean="0"/>
              <a:t>‹N›</a:t>
            </a:fld>
            <a:endParaRPr lang="en-GB"/>
          </a:p>
        </p:txBody>
      </p:sp>
    </p:spTree>
    <p:extLst>
      <p:ext uri="{BB962C8B-B14F-4D97-AF65-F5344CB8AC3E}">
        <p14:creationId xmlns:p14="http://schemas.microsoft.com/office/powerpoint/2010/main" val="390377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29DCCEFA-E3CA-4944-8DCC-86031DDD2776}" type="datetimeFigureOut">
              <a:rPr lang="en-GB" smtClean="0"/>
              <a:t>19/06/2018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3A268EB1-264A-4362-B881-A5A39278D910}" type="slidenum">
              <a:rPr lang="en-GB" smtClean="0"/>
              <a:t>‹N›</a:t>
            </a:fld>
            <a:endParaRPr lang="en-GB"/>
          </a:p>
        </p:txBody>
      </p:sp>
    </p:spTree>
    <p:extLst>
      <p:ext uri="{BB962C8B-B14F-4D97-AF65-F5344CB8AC3E}">
        <p14:creationId xmlns:p14="http://schemas.microsoft.com/office/powerpoint/2010/main" val="3100940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Rectangle 9"/>
          <p:cNvSpPr/>
          <p:nvPr userDrawn="1"/>
        </p:nvSpPr>
        <p:spPr>
          <a:xfrm>
            <a:off x="0" y="0"/>
            <a:ext cx="9144000" cy="989013"/>
          </a:xfrm>
          <a:prstGeom prst="rect">
            <a:avLst/>
          </a:prstGeom>
          <a:solidFill>
            <a:srgbClr val="00AEF0"/>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dirty="0"/>
          </a:p>
        </p:txBody>
      </p:sp>
      <p:pic>
        <p:nvPicPr>
          <p:cNvPr id="5" name="Picture 3" descr="C:\DOCUME~1\lenain\LOCALS~1\Temp\7zECC.tmp\Footer Box RTD EN Cyan.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54500" y="6457950"/>
            <a:ext cx="611188"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descr="C:\DOCUME~1\lenain\LOCALS~1\Temp\7zECD.tmp\LOGO-CE for RTD EN Negative Cya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62375" y="306388"/>
            <a:ext cx="1620838"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68313" y="1556271"/>
            <a:ext cx="8229600" cy="936625"/>
          </a:xfrm>
        </p:spPr>
        <p:txBody>
          <a:bodyPr/>
          <a:lstStyle/>
          <a:p>
            <a:r>
              <a:rPr lang="en-US" dirty="0" smtClean="0"/>
              <a:t>Click to edit Master title style</a:t>
            </a:r>
            <a:endParaRPr lang="en-GB" dirty="0"/>
          </a:p>
        </p:txBody>
      </p:sp>
      <p:sp>
        <p:nvSpPr>
          <p:cNvPr id="11" name="Content Placeholder 2"/>
          <p:cNvSpPr>
            <a:spLocks noGrp="1"/>
          </p:cNvSpPr>
          <p:nvPr>
            <p:ph idx="1"/>
          </p:nvPr>
        </p:nvSpPr>
        <p:spPr>
          <a:xfrm>
            <a:off x="457200" y="2636912"/>
            <a:ext cx="8229600" cy="3384476"/>
          </a:xfrm>
        </p:spPr>
        <p:txBody>
          <a:bodyPr/>
          <a:lstStyle>
            <a:lvl1pPr marL="0" indent="-342900">
              <a:buClr>
                <a:srgbClr val="0F5494"/>
              </a:buClr>
              <a:buSzPct val="120000"/>
              <a:buFont typeface="Arial" pitchFamily="34" charset="0"/>
              <a:buChar char="•"/>
              <a:defRPr/>
            </a:lvl1pPr>
            <a:lvl2pPr>
              <a:buClr>
                <a:srgbClr val="00AEF0"/>
              </a:buClr>
              <a:tabLst>
                <a:tab pos="7623175" algn="l"/>
              </a:tabLst>
              <a:defRPr/>
            </a:lvl2pPr>
            <a:lvl3pPr>
              <a:buFontTx/>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2"/>
            <a:endParaRPr lang="en-US" dirty="0" smtClean="0"/>
          </a:p>
        </p:txBody>
      </p:sp>
      <p:sp>
        <p:nvSpPr>
          <p:cNvPr id="7" name="Rectangle 4"/>
          <p:cNvSpPr>
            <a:spLocks noGrp="1" noChangeArrowheads="1"/>
          </p:cNvSpPr>
          <p:nvPr>
            <p:ph type="dt" sz="half" idx="10"/>
          </p:nvPr>
        </p:nvSpPr>
        <p:spPr>
          <a:xfrm>
            <a:off x="457200" y="6092825"/>
            <a:ext cx="2133600" cy="476250"/>
          </a:xfrm>
        </p:spPr>
        <p:txBody>
          <a:bodyPr/>
          <a:lstStyle>
            <a:lvl1pPr>
              <a:defRPr>
                <a:solidFill>
                  <a:schemeClr val="tx1"/>
                </a:solidFill>
              </a:defRPr>
            </a:lvl1pPr>
          </a:lstStyle>
          <a:p>
            <a:pPr>
              <a:defRPr/>
            </a:pPr>
            <a:endParaRPr lang="en-GB"/>
          </a:p>
        </p:txBody>
      </p:sp>
      <p:sp>
        <p:nvSpPr>
          <p:cNvPr id="8" name="Rectangle 5"/>
          <p:cNvSpPr>
            <a:spLocks noGrp="1" noChangeArrowheads="1"/>
          </p:cNvSpPr>
          <p:nvPr>
            <p:ph type="ftr" sz="quarter" idx="11"/>
          </p:nvPr>
        </p:nvSpPr>
        <p:spPr>
          <a:xfrm>
            <a:off x="3124200" y="6092825"/>
            <a:ext cx="2895600" cy="476250"/>
          </a:xfrm>
        </p:spPr>
        <p:txBody>
          <a:bodyPr/>
          <a:lstStyle>
            <a:lvl1pPr>
              <a:defRPr>
                <a:solidFill>
                  <a:schemeClr val="tx1"/>
                </a:solidFill>
              </a:defRPr>
            </a:lvl1pPr>
          </a:lstStyle>
          <a:p>
            <a:pPr>
              <a:defRPr/>
            </a:pPr>
            <a:endParaRPr lang="en-GB"/>
          </a:p>
        </p:txBody>
      </p:sp>
      <p:sp>
        <p:nvSpPr>
          <p:cNvPr id="9" name="Rectangle 6"/>
          <p:cNvSpPr>
            <a:spLocks noGrp="1" noChangeArrowheads="1"/>
          </p:cNvSpPr>
          <p:nvPr>
            <p:ph type="sldNum" sz="quarter" idx="12"/>
          </p:nvPr>
        </p:nvSpPr>
        <p:spPr>
          <a:xfrm>
            <a:off x="6553200" y="6092825"/>
            <a:ext cx="2133600" cy="476250"/>
          </a:xfrm>
        </p:spPr>
        <p:txBody>
          <a:bodyPr/>
          <a:lstStyle>
            <a:lvl1pPr>
              <a:defRPr>
                <a:solidFill>
                  <a:schemeClr val="tx1"/>
                </a:solidFill>
              </a:defRPr>
            </a:lvl1pPr>
          </a:lstStyle>
          <a:p>
            <a:pPr>
              <a:defRPr/>
            </a:pPr>
            <a:fld id="{C554D43D-4D55-4F02-B2EA-8205399A368C}" type="slidenum">
              <a:rPr lang="en-GB"/>
              <a:pPr>
                <a:defRPr/>
              </a:pPr>
              <a:t>‹N›</a:t>
            </a:fld>
            <a:endParaRPr lang="en-GB" dirty="0"/>
          </a:p>
        </p:txBody>
      </p:sp>
    </p:spTree>
    <p:extLst>
      <p:ext uri="{BB962C8B-B14F-4D97-AF65-F5344CB8AC3E}">
        <p14:creationId xmlns:p14="http://schemas.microsoft.com/office/powerpoint/2010/main" val="1589566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29DCCEFA-E3CA-4944-8DCC-86031DDD2776}" type="datetimeFigureOut">
              <a:rPr lang="en-GB" smtClean="0"/>
              <a:t>19/06/2018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3A268EB1-264A-4362-B881-A5A39278D910}" type="slidenum">
              <a:rPr lang="en-GB" smtClean="0"/>
              <a:t>‹N›</a:t>
            </a:fld>
            <a:endParaRPr lang="en-GB"/>
          </a:p>
        </p:txBody>
      </p:sp>
    </p:spTree>
    <p:extLst>
      <p:ext uri="{BB962C8B-B14F-4D97-AF65-F5344CB8AC3E}">
        <p14:creationId xmlns:p14="http://schemas.microsoft.com/office/powerpoint/2010/main" val="1917036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GB"/>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9DCCEFA-E3CA-4944-8DCC-86031DDD2776}" type="datetimeFigureOut">
              <a:rPr lang="en-GB" smtClean="0"/>
              <a:t>19/06/2018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3A268EB1-264A-4362-B881-A5A39278D910}" type="slidenum">
              <a:rPr lang="en-GB" smtClean="0"/>
              <a:t>‹N›</a:t>
            </a:fld>
            <a:endParaRPr lang="en-GB"/>
          </a:p>
        </p:txBody>
      </p:sp>
    </p:spTree>
    <p:extLst>
      <p:ext uri="{BB962C8B-B14F-4D97-AF65-F5344CB8AC3E}">
        <p14:creationId xmlns:p14="http://schemas.microsoft.com/office/powerpoint/2010/main" val="3007931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29DCCEFA-E3CA-4944-8DCC-86031DDD2776}" type="datetimeFigureOut">
              <a:rPr lang="en-GB" smtClean="0"/>
              <a:t>19/06/2018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3A268EB1-264A-4362-B881-A5A39278D910}" type="slidenum">
              <a:rPr lang="en-GB" smtClean="0"/>
              <a:t>‹N›</a:t>
            </a:fld>
            <a:endParaRPr lang="en-GB"/>
          </a:p>
        </p:txBody>
      </p:sp>
    </p:spTree>
    <p:extLst>
      <p:ext uri="{BB962C8B-B14F-4D97-AF65-F5344CB8AC3E}">
        <p14:creationId xmlns:p14="http://schemas.microsoft.com/office/powerpoint/2010/main" val="1705236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GB"/>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29DCCEFA-E3CA-4944-8DCC-86031DDD2776}" type="datetimeFigureOut">
              <a:rPr lang="en-GB" smtClean="0"/>
              <a:t>19/06/2018</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3A268EB1-264A-4362-B881-A5A39278D910}" type="slidenum">
              <a:rPr lang="en-GB" smtClean="0"/>
              <a:t>‹N›</a:t>
            </a:fld>
            <a:endParaRPr lang="en-GB"/>
          </a:p>
        </p:txBody>
      </p:sp>
    </p:spTree>
    <p:extLst>
      <p:ext uri="{BB962C8B-B14F-4D97-AF65-F5344CB8AC3E}">
        <p14:creationId xmlns:p14="http://schemas.microsoft.com/office/powerpoint/2010/main" val="3238615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29DCCEFA-E3CA-4944-8DCC-86031DDD2776}" type="datetimeFigureOut">
              <a:rPr lang="en-GB" smtClean="0"/>
              <a:t>19/06/2018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3A268EB1-264A-4362-B881-A5A39278D910}" type="slidenum">
              <a:rPr lang="en-GB" smtClean="0"/>
              <a:t>‹N›</a:t>
            </a:fld>
            <a:endParaRPr lang="en-GB"/>
          </a:p>
        </p:txBody>
      </p:sp>
    </p:spTree>
    <p:extLst>
      <p:ext uri="{BB962C8B-B14F-4D97-AF65-F5344CB8AC3E}">
        <p14:creationId xmlns:p14="http://schemas.microsoft.com/office/powerpoint/2010/main" val="245168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9DCCEFA-E3CA-4944-8DCC-86031DDD2776}" type="datetimeFigureOut">
              <a:rPr lang="en-GB" smtClean="0"/>
              <a:t>19/06/2018</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3A268EB1-264A-4362-B881-A5A39278D910}" type="slidenum">
              <a:rPr lang="en-GB" smtClean="0"/>
              <a:t>‹N›</a:t>
            </a:fld>
            <a:endParaRPr lang="en-GB"/>
          </a:p>
        </p:txBody>
      </p:sp>
    </p:spTree>
    <p:extLst>
      <p:ext uri="{BB962C8B-B14F-4D97-AF65-F5344CB8AC3E}">
        <p14:creationId xmlns:p14="http://schemas.microsoft.com/office/powerpoint/2010/main" val="2124679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GB"/>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9DCCEFA-E3CA-4944-8DCC-86031DDD2776}" type="datetimeFigureOut">
              <a:rPr lang="en-GB" smtClean="0"/>
              <a:t>19/06/2018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3A268EB1-264A-4362-B881-A5A39278D910}" type="slidenum">
              <a:rPr lang="en-GB" smtClean="0"/>
              <a:t>‹N›</a:t>
            </a:fld>
            <a:endParaRPr lang="en-GB"/>
          </a:p>
        </p:txBody>
      </p:sp>
    </p:spTree>
    <p:extLst>
      <p:ext uri="{BB962C8B-B14F-4D97-AF65-F5344CB8AC3E}">
        <p14:creationId xmlns:p14="http://schemas.microsoft.com/office/powerpoint/2010/main" val="3191120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GB"/>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9DCCEFA-E3CA-4944-8DCC-86031DDD2776}" type="datetimeFigureOut">
              <a:rPr lang="en-GB" smtClean="0"/>
              <a:t>19/06/2018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3A268EB1-264A-4362-B881-A5A39278D910}" type="slidenum">
              <a:rPr lang="en-GB" smtClean="0"/>
              <a:t>‹N›</a:t>
            </a:fld>
            <a:endParaRPr lang="en-GB"/>
          </a:p>
        </p:txBody>
      </p:sp>
    </p:spTree>
    <p:extLst>
      <p:ext uri="{BB962C8B-B14F-4D97-AF65-F5344CB8AC3E}">
        <p14:creationId xmlns:p14="http://schemas.microsoft.com/office/powerpoint/2010/main" val="2521990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CCEFA-E3CA-4944-8DCC-86031DDD2776}" type="datetimeFigureOut">
              <a:rPr lang="en-GB" smtClean="0"/>
              <a:t>19/06/2018</a:t>
            </a:fld>
            <a:endParaRPr lang="en-GB"/>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68EB1-264A-4362-B881-A5A39278D910}" type="slidenum">
              <a:rPr lang="en-GB" smtClean="0"/>
              <a:t>‹N›</a:t>
            </a:fld>
            <a:endParaRPr lang="en-GB"/>
          </a:p>
        </p:txBody>
      </p:sp>
    </p:spTree>
    <p:extLst>
      <p:ext uri="{BB962C8B-B14F-4D97-AF65-F5344CB8AC3E}">
        <p14:creationId xmlns:p14="http://schemas.microsoft.com/office/powerpoint/2010/main" val="3079914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07504" y="1121396"/>
          <a:ext cx="8928992"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291" name="Title 1"/>
          <p:cNvSpPr>
            <a:spLocks noGrp="1"/>
          </p:cNvSpPr>
          <p:nvPr>
            <p:ph type="title"/>
          </p:nvPr>
        </p:nvSpPr>
        <p:spPr>
          <a:xfrm>
            <a:off x="-684213" y="260350"/>
            <a:ext cx="4392613" cy="433388"/>
          </a:xfrm>
        </p:spPr>
        <p:txBody>
          <a:bodyPr>
            <a:normAutofit fontScale="90000"/>
          </a:bodyPr>
          <a:lstStyle/>
          <a:p>
            <a:pPr marL="0" indent="0" algn="ctr"/>
            <a:r>
              <a:rPr lang="en-GB" altLang="de-DE" sz="2800" smtClean="0">
                <a:solidFill>
                  <a:schemeClr val="bg1"/>
                </a:solidFill>
              </a:rPr>
              <a:t>RFCS legal architecture</a:t>
            </a:r>
            <a:endParaRPr lang="en-GB" altLang="en-US" sz="2800" smtClean="0">
              <a:solidFill>
                <a:schemeClr val="bg1"/>
              </a:solidFill>
            </a:endParaRPr>
          </a:p>
        </p:txBody>
      </p:sp>
    </p:spTree>
    <p:extLst>
      <p:ext uri="{BB962C8B-B14F-4D97-AF65-F5344CB8AC3E}">
        <p14:creationId xmlns:p14="http://schemas.microsoft.com/office/powerpoint/2010/main" val="79424500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159</Words>
  <Application>Microsoft Office PowerPoint</Application>
  <PresentationFormat>Presentazione su schermo (4:3)</PresentationFormat>
  <Paragraphs>12</Paragraphs>
  <Slides>1</Slides>
  <Notes>0</Notes>
  <HiddenSlides>0</HiddenSlides>
  <MMClips>0</MMClips>
  <ScaleCrop>false</ScaleCrop>
  <HeadingPairs>
    <vt:vector size="4" baseType="variant">
      <vt:variant>
        <vt:lpstr>Tema</vt:lpstr>
      </vt:variant>
      <vt:variant>
        <vt:i4>1</vt:i4>
      </vt:variant>
      <vt:variant>
        <vt:lpstr>Titoli diapositive</vt:lpstr>
      </vt:variant>
      <vt:variant>
        <vt:i4>1</vt:i4>
      </vt:variant>
    </vt:vector>
  </HeadingPairs>
  <TitlesOfParts>
    <vt:vector size="2" baseType="lpstr">
      <vt:lpstr>Tema di Office</vt:lpstr>
      <vt:lpstr>RFCS legal architecture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RFCS legal architecture</dc:title>
  <dc:creator>Home</dc:creator>
  <cp:lastModifiedBy>Home</cp:lastModifiedBy>
  <cp:revision>1</cp:revision>
  <dcterms:created xsi:type="dcterms:W3CDTF">2018-06-19T15:11:19Z</dcterms:created>
  <dcterms:modified xsi:type="dcterms:W3CDTF">2018-06-19T15:11:42Z</dcterms:modified>
</cp:coreProperties>
</file>