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695" r:id="rId6"/>
    <p:sldMasterId id="2147483704" r:id="rId7"/>
    <p:sldMasterId id="2147483715" r:id="rId8"/>
    <p:sldMasterId id="2147483735" r:id="rId9"/>
  </p:sldMasterIdLst>
  <p:notesMasterIdLst>
    <p:notesMasterId r:id="rId64"/>
  </p:notesMasterIdLst>
  <p:sldIdLst>
    <p:sldId id="524" r:id="rId10"/>
    <p:sldId id="531" r:id="rId11"/>
    <p:sldId id="525" r:id="rId12"/>
    <p:sldId id="585" r:id="rId13"/>
    <p:sldId id="528" r:id="rId14"/>
    <p:sldId id="529" r:id="rId15"/>
    <p:sldId id="533" r:id="rId16"/>
    <p:sldId id="534" r:id="rId17"/>
    <p:sldId id="512" r:id="rId18"/>
    <p:sldId id="514" r:id="rId19"/>
    <p:sldId id="523" r:id="rId20"/>
    <p:sldId id="507" r:id="rId21"/>
    <p:sldId id="522" r:id="rId22"/>
    <p:sldId id="546" r:id="rId23"/>
    <p:sldId id="538" r:id="rId24"/>
    <p:sldId id="536" r:id="rId25"/>
    <p:sldId id="547" r:id="rId26"/>
    <p:sldId id="548" r:id="rId27"/>
    <p:sldId id="549" r:id="rId28"/>
    <p:sldId id="550" r:id="rId29"/>
    <p:sldId id="551" r:id="rId30"/>
    <p:sldId id="552" r:id="rId31"/>
    <p:sldId id="553" r:id="rId32"/>
    <p:sldId id="554" r:id="rId33"/>
    <p:sldId id="555" r:id="rId34"/>
    <p:sldId id="556" r:id="rId35"/>
    <p:sldId id="583" r:id="rId36"/>
    <p:sldId id="559" r:id="rId37"/>
    <p:sldId id="560" r:id="rId38"/>
    <p:sldId id="561" r:id="rId39"/>
    <p:sldId id="562" r:id="rId40"/>
    <p:sldId id="563" r:id="rId41"/>
    <p:sldId id="564" r:id="rId42"/>
    <p:sldId id="565" r:id="rId43"/>
    <p:sldId id="576" r:id="rId44"/>
    <p:sldId id="577" r:id="rId45"/>
    <p:sldId id="578" r:id="rId46"/>
    <p:sldId id="579" r:id="rId47"/>
    <p:sldId id="580" r:id="rId48"/>
    <p:sldId id="581" r:id="rId49"/>
    <p:sldId id="584" r:id="rId50"/>
    <p:sldId id="567" r:id="rId51"/>
    <p:sldId id="568" r:id="rId52"/>
    <p:sldId id="569" r:id="rId53"/>
    <p:sldId id="570" r:id="rId54"/>
    <p:sldId id="571" r:id="rId55"/>
    <p:sldId id="572" r:id="rId56"/>
    <p:sldId id="573" r:id="rId57"/>
    <p:sldId id="574" r:id="rId58"/>
    <p:sldId id="267" r:id="rId59"/>
    <p:sldId id="268" r:id="rId60"/>
    <p:sldId id="269" r:id="rId61"/>
    <p:sldId id="277" r:id="rId62"/>
    <p:sldId id="266" r:id="rId63"/>
  </p:sldIdLst>
  <p:sldSz cx="12192000" cy="6858000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session" id="{DF999001-30C0-4B45-B278-6896464C2F02}">
          <p14:sldIdLst>
            <p14:sldId id="524"/>
            <p14:sldId id="531"/>
            <p14:sldId id="525"/>
            <p14:sldId id="585"/>
            <p14:sldId id="528"/>
            <p14:sldId id="529"/>
            <p14:sldId id="533"/>
            <p14:sldId id="534"/>
            <p14:sldId id="512"/>
            <p14:sldId id="514"/>
            <p14:sldId id="523"/>
            <p14:sldId id="507"/>
            <p14:sldId id="522"/>
            <p14:sldId id="546"/>
            <p14:sldId id="538"/>
            <p14:sldId id="536"/>
          </p14:sldIdLst>
        </p14:section>
        <p14:section name="WG1 - Materials Digitalisation" id="{BEACC59D-9C5C-423C-9EE3-E680E4EA764D}">
          <p14:sldIdLst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</p14:sldIdLst>
        </p14:section>
        <p14:section name="WG2 - Materials Producing &amp; Processing" id="{86374395-ACD4-4DEE-B2ED-AE0A2A23052E}">
          <p14:sldIdLst>
            <p14:sldId id="583"/>
            <p14:sldId id="559"/>
            <p14:sldId id="560"/>
            <p14:sldId id="561"/>
            <p14:sldId id="562"/>
            <p14:sldId id="563"/>
            <p14:sldId id="564"/>
            <p14:sldId id="565"/>
          </p14:sldIdLst>
        </p14:section>
        <p14:section name="WG3 - Policy Support" id="{E4505E0B-43D1-47A8-B4A8-0B63C1B91CE1}">
          <p14:sldIdLst>
            <p14:sldId id="576"/>
            <p14:sldId id="577"/>
            <p14:sldId id="578"/>
            <p14:sldId id="579"/>
            <p14:sldId id="580"/>
            <p14:sldId id="581"/>
          </p14:sldIdLst>
        </p14:section>
        <p14:section name="WG4 - Innovation Markets" id="{E828B107-4C60-4C1D-8F40-6E00D0323CCE}">
          <p14:sldIdLst>
            <p14:sldId id="584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267"/>
            <p14:sldId id="268"/>
            <p14:sldId id="269"/>
            <p14:sldId id="277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CFD5EA"/>
    <a:srgbClr val="23A6B7"/>
    <a:srgbClr val="009DB1"/>
    <a:srgbClr val="009CB0"/>
    <a:srgbClr val="00A1B5"/>
    <a:srgbClr val="4EB4C1"/>
    <a:srgbClr val="2F528F"/>
    <a:srgbClr val="54C6D1"/>
    <a:srgbClr val="E28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3" autoAdjust="0"/>
    <p:restoredTop sz="96433" autoAdjust="0"/>
  </p:normalViewPr>
  <p:slideViewPr>
    <p:cSldViewPr snapToGrid="0">
      <p:cViewPr varScale="1">
        <p:scale>
          <a:sx n="67" d="100"/>
          <a:sy n="67" d="100"/>
        </p:scale>
        <p:origin x="696" y="-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D2837-412B-4320-92D3-26BED7793B2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40C0142-2997-4085-A030-55F8A096CC41}">
      <dgm:prSet phldrT="[Text]"/>
      <dgm:spPr>
        <a:solidFill>
          <a:srgbClr val="808080"/>
        </a:solidFill>
      </dgm:spPr>
      <dgm:t>
        <a:bodyPr/>
        <a:lstStyle/>
        <a:p>
          <a:r>
            <a:rPr lang="en-GB" dirty="0"/>
            <a:t>Product requirements</a:t>
          </a:r>
        </a:p>
      </dgm:t>
    </dgm:pt>
    <dgm:pt modelId="{7B9E0195-F192-4AB1-A504-7A068E4232D4}" type="parTrans" cxnId="{4B8338C9-A048-4318-8F36-C55A33ADC5D0}">
      <dgm:prSet/>
      <dgm:spPr/>
      <dgm:t>
        <a:bodyPr/>
        <a:lstStyle/>
        <a:p>
          <a:endParaRPr lang="en-GB"/>
        </a:p>
      </dgm:t>
    </dgm:pt>
    <dgm:pt modelId="{317D0DBE-86C8-4F80-8191-8C96CB4152A1}" type="sibTrans" cxnId="{4B8338C9-A048-4318-8F36-C55A33ADC5D0}">
      <dgm:prSet/>
      <dgm:spPr/>
      <dgm:t>
        <a:bodyPr/>
        <a:lstStyle/>
        <a:p>
          <a:endParaRPr lang="en-GB"/>
        </a:p>
      </dgm:t>
    </dgm:pt>
    <dgm:pt modelId="{841481FD-AE2D-4F8B-97EE-EC8EEA233F66}">
      <dgm:prSet phldrT="[Text]"/>
      <dgm:spPr>
        <a:solidFill>
          <a:srgbClr val="808080"/>
        </a:solidFill>
      </dgm:spPr>
      <dgm:t>
        <a:bodyPr/>
        <a:lstStyle/>
        <a:p>
          <a:r>
            <a:rPr lang="en-GB" dirty="0"/>
            <a:t>Design and development</a:t>
          </a:r>
        </a:p>
      </dgm:t>
    </dgm:pt>
    <dgm:pt modelId="{13E816A5-717D-4EBF-9E5D-5DA25528B9F4}" type="parTrans" cxnId="{FC1C104F-4FF9-42C5-98AB-18B0CA26709B}">
      <dgm:prSet/>
      <dgm:spPr/>
      <dgm:t>
        <a:bodyPr/>
        <a:lstStyle/>
        <a:p>
          <a:endParaRPr lang="en-GB"/>
        </a:p>
      </dgm:t>
    </dgm:pt>
    <dgm:pt modelId="{94C5EB65-58C3-457C-B9B2-7D8967F7EDC5}" type="sibTrans" cxnId="{FC1C104F-4FF9-42C5-98AB-18B0CA26709B}">
      <dgm:prSet/>
      <dgm:spPr/>
      <dgm:t>
        <a:bodyPr/>
        <a:lstStyle/>
        <a:p>
          <a:endParaRPr lang="en-GB"/>
        </a:p>
      </dgm:t>
    </dgm:pt>
    <dgm:pt modelId="{1426D8D8-F729-4BBE-9452-85F588F70B41}">
      <dgm:prSet phldrT="[Text]"/>
      <dgm:spPr>
        <a:solidFill>
          <a:srgbClr val="808080"/>
        </a:solidFill>
      </dgm:spPr>
      <dgm:t>
        <a:bodyPr/>
        <a:lstStyle/>
        <a:p>
          <a:r>
            <a:rPr lang="en-GB" dirty="0"/>
            <a:t>Manufacturing</a:t>
          </a:r>
        </a:p>
      </dgm:t>
    </dgm:pt>
    <dgm:pt modelId="{00F89522-0AEC-4242-84F9-BF8250C03DCE}" type="parTrans" cxnId="{84A194FB-8679-4A81-9F69-7BA16337C49A}">
      <dgm:prSet/>
      <dgm:spPr/>
      <dgm:t>
        <a:bodyPr/>
        <a:lstStyle/>
        <a:p>
          <a:endParaRPr lang="en-GB"/>
        </a:p>
      </dgm:t>
    </dgm:pt>
    <dgm:pt modelId="{EF9CA9C8-AECF-4BEF-ADE6-9CD69D8C3DE3}" type="sibTrans" cxnId="{84A194FB-8679-4A81-9F69-7BA16337C49A}">
      <dgm:prSet/>
      <dgm:spPr/>
      <dgm:t>
        <a:bodyPr/>
        <a:lstStyle/>
        <a:p>
          <a:endParaRPr lang="en-GB"/>
        </a:p>
      </dgm:t>
    </dgm:pt>
    <dgm:pt modelId="{87B30616-0CE4-4D52-88AB-AFFCA770B197}">
      <dgm:prSet phldrT="[Text]"/>
      <dgm:spPr>
        <a:solidFill>
          <a:srgbClr val="808080"/>
        </a:solidFill>
      </dgm:spPr>
      <dgm:t>
        <a:bodyPr/>
        <a:lstStyle/>
        <a:p>
          <a:r>
            <a:rPr lang="en-GB" dirty="0" err="1"/>
            <a:t>EoL</a:t>
          </a:r>
          <a:r>
            <a:rPr lang="en-GB" dirty="0"/>
            <a:t>, Recycle</a:t>
          </a:r>
        </a:p>
      </dgm:t>
    </dgm:pt>
    <dgm:pt modelId="{D5927143-100E-4C0C-8DA4-0A50FA91E55D}" type="parTrans" cxnId="{0E4E6A92-AAFE-4DC5-BF4B-781C6EEF61FC}">
      <dgm:prSet/>
      <dgm:spPr/>
      <dgm:t>
        <a:bodyPr/>
        <a:lstStyle/>
        <a:p>
          <a:endParaRPr lang="en-GB"/>
        </a:p>
      </dgm:t>
    </dgm:pt>
    <dgm:pt modelId="{5C16C9D0-CCE5-4882-BED8-F45DA1FF25A1}" type="sibTrans" cxnId="{0E4E6A92-AAFE-4DC5-BF4B-781C6EEF61FC}">
      <dgm:prSet/>
      <dgm:spPr/>
      <dgm:t>
        <a:bodyPr/>
        <a:lstStyle/>
        <a:p>
          <a:endParaRPr lang="en-GB"/>
        </a:p>
      </dgm:t>
    </dgm:pt>
    <dgm:pt modelId="{2EC5E01C-8A07-4BC2-8E25-F52F753EE66F}">
      <dgm:prSet phldrT="[Text]"/>
      <dgm:spPr>
        <a:solidFill>
          <a:srgbClr val="808080"/>
        </a:solidFill>
      </dgm:spPr>
      <dgm:t>
        <a:bodyPr/>
        <a:lstStyle/>
        <a:p>
          <a:r>
            <a:rPr lang="en-GB" dirty="0"/>
            <a:t>Use</a:t>
          </a:r>
        </a:p>
      </dgm:t>
    </dgm:pt>
    <dgm:pt modelId="{E7DC276F-5F38-4452-8CE4-3F59530CCE17}" type="parTrans" cxnId="{243B0830-0C9E-4D08-AB6B-389345E6220F}">
      <dgm:prSet/>
      <dgm:spPr/>
      <dgm:t>
        <a:bodyPr/>
        <a:lstStyle/>
        <a:p>
          <a:endParaRPr lang="en-GB"/>
        </a:p>
      </dgm:t>
    </dgm:pt>
    <dgm:pt modelId="{B287BD45-EBAC-4AF0-BC3A-5FE9B0DE1E32}" type="sibTrans" cxnId="{243B0830-0C9E-4D08-AB6B-389345E6220F}">
      <dgm:prSet/>
      <dgm:spPr/>
      <dgm:t>
        <a:bodyPr/>
        <a:lstStyle/>
        <a:p>
          <a:endParaRPr lang="en-GB"/>
        </a:p>
      </dgm:t>
    </dgm:pt>
    <dgm:pt modelId="{0A9AB999-095F-4243-9168-C4A2A6AD6659}" type="pres">
      <dgm:prSet presAssocID="{622D2837-412B-4320-92D3-26BED7793B2F}" presName="Name0" presStyleCnt="0">
        <dgm:presLayoutVars>
          <dgm:dir/>
          <dgm:resizeHandles val="exact"/>
        </dgm:presLayoutVars>
      </dgm:prSet>
      <dgm:spPr/>
    </dgm:pt>
    <dgm:pt modelId="{C73C640C-379D-44A6-80C1-30F26D1A9597}" type="pres">
      <dgm:prSet presAssocID="{640C0142-2997-4085-A030-55F8A096CC41}" presName="parTxOnly" presStyleLbl="node1" presStyleIdx="0" presStyleCnt="5" custScaleY="100041" custLinFactNeighborX="7760" custLinFactNeighborY="538">
        <dgm:presLayoutVars>
          <dgm:bulletEnabled val="1"/>
        </dgm:presLayoutVars>
      </dgm:prSet>
      <dgm:spPr/>
    </dgm:pt>
    <dgm:pt modelId="{A206C66D-4756-40AC-8859-611EC0BDF1F2}" type="pres">
      <dgm:prSet presAssocID="{317D0DBE-86C8-4F80-8191-8C96CB4152A1}" presName="parSpace" presStyleCnt="0"/>
      <dgm:spPr/>
    </dgm:pt>
    <dgm:pt modelId="{E9B8E347-B169-427A-8664-5D8F2B732FCA}" type="pres">
      <dgm:prSet presAssocID="{841481FD-AE2D-4F8B-97EE-EC8EEA233F66}" presName="parTxOnly" presStyleLbl="node1" presStyleIdx="1" presStyleCnt="5" custScaleY="101167" custLinFactNeighborX="6605" custLinFactNeighborY="1101">
        <dgm:presLayoutVars>
          <dgm:bulletEnabled val="1"/>
        </dgm:presLayoutVars>
      </dgm:prSet>
      <dgm:spPr/>
    </dgm:pt>
    <dgm:pt modelId="{8AE82C67-AB30-4EA6-A8A3-2B9F53882262}" type="pres">
      <dgm:prSet presAssocID="{94C5EB65-58C3-457C-B9B2-7D8967F7EDC5}" presName="parSpace" presStyleCnt="0"/>
      <dgm:spPr/>
    </dgm:pt>
    <dgm:pt modelId="{EBCB4C3B-1F04-4FFE-9993-F03ABB475E71}" type="pres">
      <dgm:prSet presAssocID="{1426D8D8-F729-4BBE-9452-85F588F70B41}" presName="parTxOnly" presStyleLbl="node1" presStyleIdx="2" presStyleCnt="5" custLinFactNeighborX="572" custLinFactNeighborY="733">
        <dgm:presLayoutVars>
          <dgm:bulletEnabled val="1"/>
        </dgm:presLayoutVars>
      </dgm:prSet>
      <dgm:spPr/>
    </dgm:pt>
    <dgm:pt modelId="{95615816-65E1-44DA-817E-8F71CCDB9C21}" type="pres">
      <dgm:prSet presAssocID="{EF9CA9C8-AECF-4BEF-ADE6-9CD69D8C3DE3}" presName="parSpace" presStyleCnt="0"/>
      <dgm:spPr/>
    </dgm:pt>
    <dgm:pt modelId="{158A94CD-9CB7-443F-840A-FC7E55B92B3D}" type="pres">
      <dgm:prSet presAssocID="{2EC5E01C-8A07-4BC2-8E25-F52F753EE66F}" presName="parTxOnly" presStyleLbl="node1" presStyleIdx="3" presStyleCnt="5">
        <dgm:presLayoutVars>
          <dgm:bulletEnabled val="1"/>
        </dgm:presLayoutVars>
      </dgm:prSet>
      <dgm:spPr/>
    </dgm:pt>
    <dgm:pt modelId="{DCE63337-FDD2-44D6-93F4-27CE61E87295}" type="pres">
      <dgm:prSet presAssocID="{B287BD45-EBAC-4AF0-BC3A-5FE9B0DE1E32}" presName="parSpace" presStyleCnt="0"/>
      <dgm:spPr/>
    </dgm:pt>
    <dgm:pt modelId="{B2D4C4AD-69C6-4B98-AE0D-3B9C06DA1473}" type="pres">
      <dgm:prSet presAssocID="{87B30616-0CE4-4D52-88AB-AFFCA770B197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C9BB7E0B-683C-4311-857F-083B2E147D6F}" type="presOf" srcId="{622D2837-412B-4320-92D3-26BED7793B2F}" destId="{0A9AB999-095F-4243-9168-C4A2A6AD6659}" srcOrd="0" destOrd="0" presId="urn:microsoft.com/office/officeart/2005/8/layout/hChevron3"/>
    <dgm:cxn modelId="{866C3626-6592-40B4-995C-984DD1FB8578}" type="presOf" srcId="{87B30616-0CE4-4D52-88AB-AFFCA770B197}" destId="{B2D4C4AD-69C6-4B98-AE0D-3B9C06DA1473}" srcOrd="0" destOrd="0" presId="urn:microsoft.com/office/officeart/2005/8/layout/hChevron3"/>
    <dgm:cxn modelId="{2E9ABA2E-A94D-4FEC-9F14-9DC3FE65DF0D}" type="presOf" srcId="{640C0142-2997-4085-A030-55F8A096CC41}" destId="{C73C640C-379D-44A6-80C1-30F26D1A9597}" srcOrd="0" destOrd="0" presId="urn:microsoft.com/office/officeart/2005/8/layout/hChevron3"/>
    <dgm:cxn modelId="{243B0830-0C9E-4D08-AB6B-389345E6220F}" srcId="{622D2837-412B-4320-92D3-26BED7793B2F}" destId="{2EC5E01C-8A07-4BC2-8E25-F52F753EE66F}" srcOrd="3" destOrd="0" parTransId="{E7DC276F-5F38-4452-8CE4-3F59530CCE17}" sibTransId="{B287BD45-EBAC-4AF0-BC3A-5FE9B0DE1E32}"/>
    <dgm:cxn modelId="{C1C4D835-51C4-41A3-85A5-54C7F412D856}" type="presOf" srcId="{1426D8D8-F729-4BBE-9452-85F588F70B41}" destId="{EBCB4C3B-1F04-4FFE-9993-F03ABB475E71}" srcOrd="0" destOrd="0" presId="urn:microsoft.com/office/officeart/2005/8/layout/hChevron3"/>
    <dgm:cxn modelId="{31A48D45-5A0A-495F-8337-E61719E60455}" type="presOf" srcId="{2EC5E01C-8A07-4BC2-8E25-F52F753EE66F}" destId="{158A94CD-9CB7-443F-840A-FC7E55B92B3D}" srcOrd="0" destOrd="0" presId="urn:microsoft.com/office/officeart/2005/8/layout/hChevron3"/>
    <dgm:cxn modelId="{FC1C104F-4FF9-42C5-98AB-18B0CA26709B}" srcId="{622D2837-412B-4320-92D3-26BED7793B2F}" destId="{841481FD-AE2D-4F8B-97EE-EC8EEA233F66}" srcOrd="1" destOrd="0" parTransId="{13E816A5-717D-4EBF-9E5D-5DA25528B9F4}" sibTransId="{94C5EB65-58C3-457C-B9B2-7D8967F7EDC5}"/>
    <dgm:cxn modelId="{0E4E6A92-AAFE-4DC5-BF4B-781C6EEF61FC}" srcId="{622D2837-412B-4320-92D3-26BED7793B2F}" destId="{87B30616-0CE4-4D52-88AB-AFFCA770B197}" srcOrd="4" destOrd="0" parTransId="{D5927143-100E-4C0C-8DA4-0A50FA91E55D}" sibTransId="{5C16C9D0-CCE5-4882-BED8-F45DA1FF25A1}"/>
    <dgm:cxn modelId="{F057B298-773E-40AE-863E-566B3B080FAE}" type="presOf" srcId="{841481FD-AE2D-4F8B-97EE-EC8EEA233F66}" destId="{E9B8E347-B169-427A-8664-5D8F2B732FCA}" srcOrd="0" destOrd="0" presId="urn:microsoft.com/office/officeart/2005/8/layout/hChevron3"/>
    <dgm:cxn modelId="{4B8338C9-A048-4318-8F36-C55A33ADC5D0}" srcId="{622D2837-412B-4320-92D3-26BED7793B2F}" destId="{640C0142-2997-4085-A030-55F8A096CC41}" srcOrd="0" destOrd="0" parTransId="{7B9E0195-F192-4AB1-A504-7A068E4232D4}" sibTransId="{317D0DBE-86C8-4F80-8191-8C96CB4152A1}"/>
    <dgm:cxn modelId="{84A194FB-8679-4A81-9F69-7BA16337C49A}" srcId="{622D2837-412B-4320-92D3-26BED7793B2F}" destId="{1426D8D8-F729-4BBE-9452-85F588F70B41}" srcOrd="2" destOrd="0" parTransId="{00F89522-0AEC-4242-84F9-BF8250C03DCE}" sibTransId="{EF9CA9C8-AECF-4BEF-ADE6-9CD69D8C3DE3}"/>
    <dgm:cxn modelId="{2B42BC1B-3382-49F1-A406-646CC15CC93D}" type="presParOf" srcId="{0A9AB999-095F-4243-9168-C4A2A6AD6659}" destId="{C73C640C-379D-44A6-80C1-30F26D1A9597}" srcOrd="0" destOrd="0" presId="urn:microsoft.com/office/officeart/2005/8/layout/hChevron3"/>
    <dgm:cxn modelId="{1FE08281-9486-48B6-B3F5-50CF5C8A2464}" type="presParOf" srcId="{0A9AB999-095F-4243-9168-C4A2A6AD6659}" destId="{A206C66D-4756-40AC-8859-611EC0BDF1F2}" srcOrd="1" destOrd="0" presId="urn:microsoft.com/office/officeart/2005/8/layout/hChevron3"/>
    <dgm:cxn modelId="{6CA3D884-8DA4-4AC8-9D54-4C9180BA40A5}" type="presParOf" srcId="{0A9AB999-095F-4243-9168-C4A2A6AD6659}" destId="{E9B8E347-B169-427A-8664-5D8F2B732FCA}" srcOrd="2" destOrd="0" presId="urn:microsoft.com/office/officeart/2005/8/layout/hChevron3"/>
    <dgm:cxn modelId="{B9A9C3F7-7C58-4042-9559-0B675D1DC59C}" type="presParOf" srcId="{0A9AB999-095F-4243-9168-C4A2A6AD6659}" destId="{8AE82C67-AB30-4EA6-A8A3-2B9F53882262}" srcOrd="3" destOrd="0" presId="urn:microsoft.com/office/officeart/2005/8/layout/hChevron3"/>
    <dgm:cxn modelId="{99BCD8A3-DF17-4E30-A912-5423DC103D0C}" type="presParOf" srcId="{0A9AB999-095F-4243-9168-C4A2A6AD6659}" destId="{EBCB4C3B-1F04-4FFE-9993-F03ABB475E71}" srcOrd="4" destOrd="0" presId="urn:microsoft.com/office/officeart/2005/8/layout/hChevron3"/>
    <dgm:cxn modelId="{DBDB779D-BFC7-4B16-A7EC-B23704402225}" type="presParOf" srcId="{0A9AB999-095F-4243-9168-C4A2A6AD6659}" destId="{95615816-65E1-44DA-817E-8F71CCDB9C21}" srcOrd="5" destOrd="0" presId="urn:microsoft.com/office/officeart/2005/8/layout/hChevron3"/>
    <dgm:cxn modelId="{2625AB5A-34A2-4E25-8367-91F241EF4D97}" type="presParOf" srcId="{0A9AB999-095F-4243-9168-C4A2A6AD6659}" destId="{158A94CD-9CB7-443F-840A-FC7E55B92B3D}" srcOrd="6" destOrd="0" presId="urn:microsoft.com/office/officeart/2005/8/layout/hChevron3"/>
    <dgm:cxn modelId="{77BCE6F9-75F7-4697-A1CB-DC77EF0F1EC9}" type="presParOf" srcId="{0A9AB999-095F-4243-9168-C4A2A6AD6659}" destId="{DCE63337-FDD2-44D6-93F4-27CE61E87295}" srcOrd="7" destOrd="0" presId="urn:microsoft.com/office/officeart/2005/8/layout/hChevron3"/>
    <dgm:cxn modelId="{2255E4C0-0EE3-4295-BAF0-21452916E014}" type="presParOf" srcId="{0A9AB999-095F-4243-9168-C4A2A6AD6659}" destId="{B2D4C4AD-69C6-4B98-AE0D-3B9C06DA1473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21EDD-0A31-48BF-BF3E-6505A40E9387}" type="doc">
      <dgm:prSet loTypeId="urn:microsoft.com/office/officeart/2005/8/layout/hChevron3" loCatId="process" qsTypeId="urn:microsoft.com/office/officeart/2005/8/quickstyle/simple5" qsCatId="simple" csTypeId="urn:microsoft.com/office/officeart/2005/8/colors/colorful5" csCatId="colorful" phldr="1"/>
      <dgm:spPr/>
    </dgm:pt>
    <dgm:pt modelId="{84C830FA-007C-4481-BC9C-130C33E7F42B}">
      <dgm:prSet phldrT="[Text]" custT="1"/>
      <dgm:spPr/>
      <dgm:t>
        <a:bodyPr/>
        <a:lstStyle/>
        <a:p>
          <a:r>
            <a:rPr lang="en-GB" sz="1600" b="1" dirty="0"/>
            <a:t>Development</a:t>
          </a:r>
        </a:p>
      </dgm:t>
    </dgm:pt>
    <dgm:pt modelId="{9777406E-9C3C-4786-ADE4-2A7B695D1876}" type="parTrans" cxnId="{19EA39D4-48BC-4FD8-B22F-D8519824B0DF}">
      <dgm:prSet/>
      <dgm:spPr/>
      <dgm:t>
        <a:bodyPr/>
        <a:lstStyle/>
        <a:p>
          <a:endParaRPr lang="en-GB" sz="2400" b="1"/>
        </a:p>
      </dgm:t>
    </dgm:pt>
    <dgm:pt modelId="{0DFA2892-6FFB-4B18-BF4E-C9D9B92431DB}" type="sibTrans" cxnId="{19EA39D4-48BC-4FD8-B22F-D8519824B0DF}">
      <dgm:prSet/>
      <dgm:spPr/>
      <dgm:t>
        <a:bodyPr/>
        <a:lstStyle/>
        <a:p>
          <a:endParaRPr lang="en-GB" sz="2400" b="1"/>
        </a:p>
      </dgm:t>
    </dgm:pt>
    <dgm:pt modelId="{8CD5158D-E3BF-4992-B0AA-9FEEC3D312A6}">
      <dgm:prSet phldrT="[Text]" custT="1"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GB" sz="1600" b="1" dirty="0"/>
            <a:t>Production</a:t>
          </a:r>
        </a:p>
      </dgm:t>
    </dgm:pt>
    <dgm:pt modelId="{7400C274-BD5B-489B-B3DE-1B78B4E804C7}" type="parTrans" cxnId="{7311CC62-320E-4854-B00C-F958FA5F83BB}">
      <dgm:prSet/>
      <dgm:spPr/>
      <dgm:t>
        <a:bodyPr/>
        <a:lstStyle/>
        <a:p>
          <a:endParaRPr lang="en-GB" sz="2400" b="1"/>
        </a:p>
      </dgm:t>
    </dgm:pt>
    <dgm:pt modelId="{778CF70B-760C-4FFF-824F-7053B7DF7105}" type="sibTrans" cxnId="{7311CC62-320E-4854-B00C-F958FA5F83BB}">
      <dgm:prSet/>
      <dgm:spPr/>
      <dgm:t>
        <a:bodyPr/>
        <a:lstStyle/>
        <a:p>
          <a:endParaRPr lang="en-GB" sz="2400" b="1"/>
        </a:p>
      </dgm:t>
    </dgm:pt>
    <dgm:pt modelId="{23B64CC8-FE96-479B-BB8E-6F01D5E6E8FE}">
      <dgm:prSet phldrT="[Text]" custT="1"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GB" sz="1600" b="1" dirty="0"/>
            <a:t>Processing</a:t>
          </a:r>
        </a:p>
      </dgm:t>
    </dgm:pt>
    <dgm:pt modelId="{601BBA2F-44DF-4173-B55A-FCF69B8C6FFB}" type="parTrans" cxnId="{2F0760F7-B4F8-4753-8957-7B031F9695F7}">
      <dgm:prSet/>
      <dgm:spPr/>
      <dgm:t>
        <a:bodyPr/>
        <a:lstStyle/>
        <a:p>
          <a:endParaRPr lang="en-GB" sz="2400" b="1"/>
        </a:p>
      </dgm:t>
    </dgm:pt>
    <dgm:pt modelId="{DC876A77-1F2C-4929-85CB-E22B20B261E8}" type="sibTrans" cxnId="{2F0760F7-B4F8-4753-8957-7B031F9695F7}">
      <dgm:prSet/>
      <dgm:spPr/>
      <dgm:t>
        <a:bodyPr/>
        <a:lstStyle/>
        <a:p>
          <a:endParaRPr lang="en-GB" sz="2400" b="1"/>
        </a:p>
      </dgm:t>
    </dgm:pt>
    <dgm:pt modelId="{49254E07-E2BB-444A-B31C-B300A576D294}">
      <dgm:prSet phldrT="[Text]" custT="1"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GB" sz="1600" b="1" dirty="0"/>
            <a:t>Integration</a:t>
          </a:r>
        </a:p>
      </dgm:t>
    </dgm:pt>
    <dgm:pt modelId="{18CB560F-D7A5-4DB6-A7DC-DF7670E4972C}" type="parTrans" cxnId="{6C50F8AA-3521-4FEF-93C8-1D0887BE6F87}">
      <dgm:prSet/>
      <dgm:spPr/>
      <dgm:t>
        <a:bodyPr/>
        <a:lstStyle/>
        <a:p>
          <a:endParaRPr lang="en-GB" sz="2400" b="1"/>
        </a:p>
      </dgm:t>
    </dgm:pt>
    <dgm:pt modelId="{56F9C641-730C-4E5F-B1F3-C2E896DE671C}" type="sibTrans" cxnId="{6C50F8AA-3521-4FEF-93C8-1D0887BE6F87}">
      <dgm:prSet/>
      <dgm:spPr/>
      <dgm:t>
        <a:bodyPr/>
        <a:lstStyle/>
        <a:p>
          <a:endParaRPr lang="en-GB" sz="2400" b="1"/>
        </a:p>
      </dgm:t>
    </dgm:pt>
    <dgm:pt modelId="{D696DBCC-E595-4639-AC3F-3CB010CCFF12}">
      <dgm:prSet phldrT="[Text]" custT="1"/>
      <dgm:spPr/>
      <dgm:t>
        <a:bodyPr/>
        <a:lstStyle/>
        <a:p>
          <a:r>
            <a:rPr lang="en-GB" sz="1600" b="1" dirty="0"/>
            <a:t>Use</a:t>
          </a:r>
        </a:p>
      </dgm:t>
    </dgm:pt>
    <dgm:pt modelId="{4C3F5927-21C1-4CA6-A672-A1B4EA49534E}" type="parTrans" cxnId="{73B6626A-A641-43B9-93F0-52A015D80F9B}">
      <dgm:prSet/>
      <dgm:spPr/>
      <dgm:t>
        <a:bodyPr/>
        <a:lstStyle/>
        <a:p>
          <a:endParaRPr lang="pt-PT" sz="2400"/>
        </a:p>
      </dgm:t>
    </dgm:pt>
    <dgm:pt modelId="{EE43D1BE-F714-4C43-BD78-3881312A4ADA}" type="sibTrans" cxnId="{73B6626A-A641-43B9-93F0-52A015D80F9B}">
      <dgm:prSet/>
      <dgm:spPr/>
      <dgm:t>
        <a:bodyPr/>
        <a:lstStyle/>
        <a:p>
          <a:endParaRPr lang="pt-PT" sz="2400"/>
        </a:p>
      </dgm:t>
    </dgm:pt>
    <dgm:pt modelId="{D0744C0B-C4B0-4619-A106-ECF4503B9D7C}">
      <dgm:prSet phldrT="[Text]" custT="1"/>
      <dgm:spPr>
        <a:ln w="28575">
          <a:solidFill>
            <a:srgbClr val="FF0000"/>
          </a:solidFill>
        </a:ln>
      </dgm:spPr>
      <dgm:t>
        <a:bodyPr/>
        <a:lstStyle/>
        <a:p>
          <a:r>
            <a:rPr lang="en-GB" sz="1600" b="1" dirty="0"/>
            <a:t>End of  Use</a:t>
          </a:r>
        </a:p>
      </dgm:t>
    </dgm:pt>
    <dgm:pt modelId="{E63D6130-14A6-4535-B33F-3B736762623E}" type="parTrans" cxnId="{4B1CC997-3ABA-4F3E-9422-09EE20D714F6}">
      <dgm:prSet/>
      <dgm:spPr/>
      <dgm:t>
        <a:bodyPr/>
        <a:lstStyle/>
        <a:p>
          <a:endParaRPr lang="pt-PT" sz="2400"/>
        </a:p>
      </dgm:t>
    </dgm:pt>
    <dgm:pt modelId="{F195E455-F71C-4510-94B0-FE2CD215FE61}" type="sibTrans" cxnId="{4B1CC997-3ABA-4F3E-9422-09EE20D714F6}">
      <dgm:prSet/>
      <dgm:spPr/>
      <dgm:t>
        <a:bodyPr/>
        <a:lstStyle/>
        <a:p>
          <a:endParaRPr lang="pt-PT" sz="2400"/>
        </a:p>
      </dgm:t>
    </dgm:pt>
    <dgm:pt modelId="{9BA3D904-CFAB-48C7-9D03-2D39FBA77F25}" type="pres">
      <dgm:prSet presAssocID="{FC421EDD-0A31-48BF-BF3E-6505A40E9387}" presName="Name0" presStyleCnt="0">
        <dgm:presLayoutVars>
          <dgm:dir/>
          <dgm:resizeHandles val="exact"/>
        </dgm:presLayoutVars>
      </dgm:prSet>
      <dgm:spPr/>
    </dgm:pt>
    <dgm:pt modelId="{9971A4D4-3AEF-4ADD-A70A-26C9483809F5}" type="pres">
      <dgm:prSet presAssocID="{84C830FA-007C-4481-BC9C-130C33E7F42B}" presName="parTxOnly" presStyleLbl="node1" presStyleIdx="0" presStyleCnt="6" custScaleX="73208">
        <dgm:presLayoutVars>
          <dgm:bulletEnabled val="1"/>
        </dgm:presLayoutVars>
      </dgm:prSet>
      <dgm:spPr/>
    </dgm:pt>
    <dgm:pt modelId="{A283FC46-7B35-4A5B-B603-C77C47F853CF}" type="pres">
      <dgm:prSet presAssocID="{0DFA2892-6FFB-4B18-BF4E-C9D9B92431DB}" presName="parSpace" presStyleCnt="0"/>
      <dgm:spPr/>
    </dgm:pt>
    <dgm:pt modelId="{D00BE401-87CA-4D5F-9E18-96785F5CDC32}" type="pres">
      <dgm:prSet presAssocID="{8CD5158D-E3BF-4992-B0AA-9FEEC3D312A6}" presName="parTxOnly" presStyleLbl="node1" presStyleIdx="1" presStyleCnt="6" custScaleX="123826">
        <dgm:presLayoutVars>
          <dgm:bulletEnabled val="1"/>
        </dgm:presLayoutVars>
      </dgm:prSet>
      <dgm:spPr/>
    </dgm:pt>
    <dgm:pt modelId="{348B429F-DD67-4BD4-BAE3-D236A23B5456}" type="pres">
      <dgm:prSet presAssocID="{778CF70B-760C-4FFF-824F-7053B7DF7105}" presName="parSpace" presStyleCnt="0"/>
      <dgm:spPr/>
    </dgm:pt>
    <dgm:pt modelId="{C048CDAB-F87B-4A5B-A131-F4D4C0908588}" type="pres">
      <dgm:prSet presAssocID="{23B64CC8-FE96-479B-BB8E-6F01D5E6E8FE}" presName="parTxOnly" presStyleLbl="node1" presStyleIdx="2" presStyleCnt="6" custScaleX="113245">
        <dgm:presLayoutVars>
          <dgm:bulletEnabled val="1"/>
        </dgm:presLayoutVars>
      </dgm:prSet>
      <dgm:spPr/>
    </dgm:pt>
    <dgm:pt modelId="{02C7F4AE-DB8D-4745-A0DD-6B85DDBC37D1}" type="pres">
      <dgm:prSet presAssocID="{DC876A77-1F2C-4929-85CB-E22B20B261E8}" presName="parSpace" presStyleCnt="0"/>
      <dgm:spPr/>
    </dgm:pt>
    <dgm:pt modelId="{9DD65CB8-BDCC-4F61-965C-05C479BBF51E}" type="pres">
      <dgm:prSet presAssocID="{49254E07-E2BB-444A-B31C-B300A576D294}" presName="parTxOnly" presStyleLbl="node1" presStyleIdx="3" presStyleCnt="6">
        <dgm:presLayoutVars>
          <dgm:bulletEnabled val="1"/>
        </dgm:presLayoutVars>
      </dgm:prSet>
      <dgm:spPr/>
    </dgm:pt>
    <dgm:pt modelId="{2D9355C0-A5E0-4FFE-8FEF-D0DCAAA34FB9}" type="pres">
      <dgm:prSet presAssocID="{56F9C641-730C-4E5F-B1F3-C2E896DE671C}" presName="parSpace" presStyleCnt="0"/>
      <dgm:spPr/>
    </dgm:pt>
    <dgm:pt modelId="{88196D59-0E26-4F55-9A4B-9F0C3A525E4D}" type="pres">
      <dgm:prSet presAssocID="{D696DBCC-E595-4639-AC3F-3CB010CCFF12}" presName="parTxOnly" presStyleLbl="node1" presStyleIdx="4" presStyleCnt="6">
        <dgm:presLayoutVars>
          <dgm:bulletEnabled val="1"/>
        </dgm:presLayoutVars>
      </dgm:prSet>
      <dgm:spPr/>
    </dgm:pt>
    <dgm:pt modelId="{EB39A5DA-E082-433D-94BD-334E9D05E83B}" type="pres">
      <dgm:prSet presAssocID="{EE43D1BE-F714-4C43-BD78-3881312A4ADA}" presName="parSpace" presStyleCnt="0"/>
      <dgm:spPr/>
    </dgm:pt>
    <dgm:pt modelId="{22DF8F70-3436-4333-99A7-4D4CA2B2C443}" type="pres">
      <dgm:prSet presAssocID="{D0744C0B-C4B0-4619-A106-ECF4503B9D7C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C3389103-0674-4F96-9167-FE5AE8BDCD22}" type="presOf" srcId="{8CD5158D-E3BF-4992-B0AA-9FEEC3D312A6}" destId="{D00BE401-87CA-4D5F-9E18-96785F5CDC32}" srcOrd="0" destOrd="0" presId="urn:microsoft.com/office/officeart/2005/8/layout/hChevron3"/>
    <dgm:cxn modelId="{CBCEE731-6965-46A4-B5F9-20AEB00624A1}" type="presOf" srcId="{FC421EDD-0A31-48BF-BF3E-6505A40E9387}" destId="{9BA3D904-CFAB-48C7-9D03-2D39FBA77F25}" srcOrd="0" destOrd="0" presId="urn:microsoft.com/office/officeart/2005/8/layout/hChevron3"/>
    <dgm:cxn modelId="{97BC383E-5D3D-40D6-9843-4575148DD65F}" type="presOf" srcId="{D696DBCC-E595-4639-AC3F-3CB010CCFF12}" destId="{88196D59-0E26-4F55-9A4B-9F0C3A525E4D}" srcOrd="0" destOrd="0" presId="urn:microsoft.com/office/officeart/2005/8/layout/hChevron3"/>
    <dgm:cxn modelId="{7311CC62-320E-4854-B00C-F958FA5F83BB}" srcId="{FC421EDD-0A31-48BF-BF3E-6505A40E9387}" destId="{8CD5158D-E3BF-4992-B0AA-9FEEC3D312A6}" srcOrd="1" destOrd="0" parTransId="{7400C274-BD5B-489B-B3DE-1B78B4E804C7}" sibTransId="{778CF70B-760C-4FFF-824F-7053B7DF7105}"/>
    <dgm:cxn modelId="{73B6626A-A641-43B9-93F0-52A015D80F9B}" srcId="{FC421EDD-0A31-48BF-BF3E-6505A40E9387}" destId="{D696DBCC-E595-4639-AC3F-3CB010CCFF12}" srcOrd="4" destOrd="0" parTransId="{4C3F5927-21C1-4CA6-A672-A1B4EA49534E}" sibTransId="{EE43D1BE-F714-4C43-BD78-3881312A4ADA}"/>
    <dgm:cxn modelId="{0C2A5E54-3FA7-4501-AFE6-FB70B4374B33}" type="presOf" srcId="{23B64CC8-FE96-479B-BB8E-6F01D5E6E8FE}" destId="{C048CDAB-F87B-4A5B-A131-F4D4C0908588}" srcOrd="0" destOrd="0" presId="urn:microsoft.com/office/officeart/2005/8/layout/hChevron3"/>
    <dgm:cxn modelId="{6EB13082-AFB0-4BF3-AE7A-CD2094C92F24}" type="presOf" srcId="{49254E07-E2BB-444A-B31C-B300A576D294}" destId="{9DD65CB8-BDCC-4F61-965C-05C479BBF51E}" srcOrd="0" destOrd="0" presId="urn:microsoft.com/office/officeart/2005/8/layout/hChevron3"/>
    <dgm:cxn modelId="{BAE66484-33A4-47FF-82EE-75C65030A145}" type="presOf" srcId="{D0744C0B-C4B0-4619-A106-ECF4503B9D7C}" destId="{22DF8F70-3436-4333-99A7-4D4CA2B2C443}" srcOrd="0" destOrd="0" presId="urn:microsoft.com/office/officeart/2005/8/layout/hChevron3"/>
    <dgm:cxn modelId="{4B1CC997-3ABA-4F3E-9422-09EE20D714F6}" srcId="{FC421EDD-0A31-48BF-BF3E-6505A40E9387}" destId="{D0744C0B-C4B0-4619-A106-ECF4503B9D7C}" srcOrd="5" destOrd="0" parTransId="{E63D6130-14A6-4535-B33F-3B736762623E}" sibTransId="{F195E455-F71C-4510-94B0-FE2CD215FE61}"/>
    <dgm:cxn modelId="{6C50F8AA-3521-4FEF-93C8-1D0887BE6F87}" srcId="{FC421EDD-0A31-48BF-BF3E-6505A40E9387}" destId="{49254E07-E2BB-444A-B31C-B300A576D294}" srcOrd="3" destOrd="0" parTransId="{18CB560F-D7A5-4DB6-A7DC-DF7670E4972C}" sibTransId="{56F9C641-730C-4E5F-B1F3-C2E896DE671C}"/>
    <dgm:cxn modelId="{19EA39D4-48BC-4FD8-B22F-D8519824B0DF}" srcId="{FC421EDD-0A31-48BF-BF3E-6505A40E9387}" destId="{84C830FA-007C-4481-BC9C-130C33E7F42B}" srcOrd="0" destOrd="0" parTransId="{9777406E-9C3C-4786-ADE4-2A7B695D1876}" sibTransId="{0DFA2892-6FFB-4B18-BF4E-C9D9B92431DB}"/>
    <dgm:cxn modelId="{2F0760F7-B4F8-4753-8957-7B031F9695F7}" srcId="{FC421EDD-0A31-48BF-BF3E-6505A40E9387}" destId="{23B64CC8-FE96-479B-BB8E-6F01D5E6E8FE}" srcOrd="2" destOrd="0" parTransId="{601BBA2F-44DF-4173-B55A-FCF69B8C6FFB}" sibTransId="{DC876A77-1F2C-4929-85CB-E22B20B261E8}"/>
    <dgm:cxn modelId="{77E7E0FA-C372-407D-8E63-689DBCF03EFC}" type="presOf" srcId="{84C830FA-007C-4481-BC9C-130C33E7F42B}" destId="{9971A4D4-3AEF-4ADD-A70A-26C9483809F5}" srcOrd="0" destOrd="0" presId="urn:microsoft.com/office/officeart/2005/8/layout/hChevron3"/>
    <dgm:cxn modelId="{1039E89D-D9B9-46FE-A3C3-1C5C0BECA3C3}" type="presParOf" srcId="{9BA3D904-CFAB-48C7-9D03-2D39FBA77F25}" destId="{9971A4D4-3AEF-4ADD-A70A-26C9483809F5}" srcOrd="0" destOrd="0" presId="urn:microsoft.com/office/officeart/2005/8/layout/hChevron3"/>
    <dgm:cxn modelId="{36BF0756-A5EC-4D96-8B59-314FDD45018F}" type="presParOf" srcId="{9BA3D904-CFAB-48C7-9D03-2D39FBA77F25}" destId="{A283FC46-7B35-4A5B-B603-C77C47F853CF}" srcOrd="1" destOrd="0" presId="urn:microsoft.com/office/officeart/2005/8/layout/hChevron3"/>
    <dgm:cxn modelId="{8E2A2283-9D0E-44BF-9D0F-683A5ACCEA01}" type="presParOf" srcId="{9BA3D904-CFAB-48C7-9D03-2D39FBA77F25}" destId="{D00BE401-87CA-4D5F-9E18-96785F5CDC32}" srcOrd="2" destOrd="0" presId="urn:microsoft.com/office/officeart/2005/8/layout/hChevron3"/>
    <dgm:cxn modelId="{0A0D79B4-9D70-4318-8796-CC1E9A3B5DF8}" type="presParOf" srcId="{9BA3D904-CFAB-48C7-9D03-2D39FBA77F25}" destId="{348B429F-DD67-4BD4-BAE3-D236A23B5456}" srcOrd="3" destOrd="0" presId="urn:microsoft.com/office/officeart/2005/8/layout/hChevron3"/>
    <dgm:cxn modelId="{D6FFB73A-10B6-417C-87C4-6A23CE8B64EA}" type="presParOf" srcId="{9BA3D904-CFAB-48C7-9D03-2D39FBA77F25}" destId="{C048CDAB-F87B-4A5B-A131-F4D4C0908588}" srcOrd="4" destOrd="0" presId="urn:microsoft.com/office/officeart/2005/8/layout/hChevron3"/>
    <dgm:cxn modelId="{36E6A641-7675-4361-8789-B89F3643CA1E}" type="presParOf" srcId="{9BA3D904-CFAB-48C7-9D03-2D39FBA77F25}" destId="{02C7F4AE-DB8D-4745-A0DD-6B85DDBC37D1}" srcOrd="5" destOrd="0" presId="urn:microsoft.com/office/officeart/2005/8/layout/hChevron3"/>
    <dgm:cxn modelId="{4E897133-E0D4-49C0-82CB-60AABED2111A}" type="presParOf" srcId="{9BA3D904-CFAB-48C7-9D03-2D39FBA77F25}" destId="{9DD65CB8-BDCC-4F61-965C-05C479BBF51E}" srcOrd="6" destOrd="0" presId="urn:microsoft.com/office/officeart/2005/8/layout/hChevron3"/>
    <dgm:cxn modelId="{E5F10A84-4C06-481B-87F1-43A826D68BDB}" type="presParOf" srcId="{9BA3D904-CFAB-48C7-9D03-2D39FBA77F25}" destId="{2D9355C0-A5E0-4FFE-8FEF-D0DCAAA34FB9}" srcOrd="7" destOrd="0" presId="urn:microsoft.com/office/officeart/2005/8/layout/hChevron3"/>
    <dgm:cxn modelId="{5365B359-1555-4843-9FBE-9C8D1BCA0E58}" type="presParOf" srcId="{9BA3D904-CFAB-48C7-9D03-2D39FBA77F25}" destId="{88196D59-0E26-4F55-9A4B-9F0C3A525E4D}" srcOrd="8" destOrd="0" presId="urn:microsoft.com/office/officeart/2005/8/layout/hChevron3"/>
    <dgm:cxn modelId="{6CAC7736-1E3F-49D7-A6FA-B7ACE249385E}" type="presParOf" srcId="{9BA3D904-CFAB-48C7-9D03-2D39FBA77F25}" destId="{EB39A5DA-E082-433D-94BD-334E9D05E83B}" srcOrd="9" destOrd="0" presId="urn:microsoft.com/office/officeart/2005/8/layout/hChevron3"/>
    <dgm:cxn modelId="{CA1E8500-9740-4465-9D22-34BCD1F6B6FD}" type="presParOf" srcId="{9BA3D904-CFAB-48C7-9D03-2D39FBA77F25}" destId="{22DF8F70-3436-4333-99A7-4D4CA2B2C44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C640C-379D-44A6-80C1-30F26D1A9597}">
      <dsp:nvSpPr>
        <dsp:cNvPr id="0" name=""/>
        <dsp:cNvSpPr/>
      </dsp:nvSpPr>
      <dsp:spPr>
        <a:xfrm>
          <a:off x="35665" y="182070"/>
          <a:ext cx="2224536" cy="890179"/>
        </a:xfrm>
        <a:prstGeom prst="homePlate">
          <a:avLst/>
        </a:prstGeom>
        <a:solidFill>
          <a:srgbClr val="8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Product requirements</a:t>
          </a:r>
        </a:p>
      </dsp:txBody>
      <dsp:txXfrm>
        <a:off x="35665" y="182070"/>
        <a:ext cx="2001991" cy="890179"/>
      </dsp:txXfrm>
    </dsp:sp>
    <dsp:sp modelId="{E9B8E347-B169-427A-8664-5D8F2B732FCA}">
      <dsp:nvSpPr>
        <dsp:cNvPr id="0" name=""/>
        <dsp:cNvSpPr/>
      </dsp:nvSpPr>
      <dsp:spPr>
        <a:xfrm>
          <a:off x="1810156" y="182070"/>
          <a:ext cx="2224536" cy="900198"/>
        </a:xfrm>
        <a:prstGeom prst="chevron">
          <a:avLst/>
        </a:prstGeom>
        <a:solidFill>
          <a:srgbClr val="8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Design and development</a:t>
          </a:r>
        </a:p>
      </dsp:txBody>
      <dsp:txXfrm>
        <a:off x="2260255" y="182070"/>
        <a:ext cx="1324338" cy="900198"/>
      </dsp:txXfrm>
    </dsp:sp>
    <dsp:sp modelId="{EBCB4C3B-1F04-4FFE-9993-F03ABB475E71}">
      <dsp:nvSpPr>
        <dsp:cNvPr id="0" name=""/>
        <dsp:cNvSpPr/>
      </dsp:nvSpPr>
      <dsp:spPr>
        <a:xfrm>
          <a:off x="3562944" y="183988"/>
          <a:ext cx="2224536" cy="889814"/>
        </a:xfrm>
        <a:prstGeom prst="chevron">
          <a:avLst/>
        </a:prstGeom>
        <a:solidFill>
          <a:srgbClr val="8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Manufacturing</a:t>
          </a:r>
        </a:p>
      </dsp:txBody>
      <dsp:txXfrm>
        <a:off x="4007851" y="183988"/>
        <a:ext cx="1334722" cy="889814"/>
      </dsp:txXfrm>
    </dsp:sp>
    <dsp:sp modelId="{158A94CD-9CB7-443F-840A-FC7E55B92B3D}">
      <dsp:nvSpPr>
        <dsp:cNvPr id="0" name=""/>
        <dsp:cNvSpPr/>
      </dsp:nvSpPr>
      <dsp:spPr>
        <a:xfrm>
          <a:off x="5340028" y="177465"/>
          <a:ext cx="2224536" cy="889814"/>
        </a:xfrm>
        <a:prstGeom prst="chevron">
          <a:avLst/>
        </a:prstGeom>
        <a:solidFill>
          <a:srgbClr val="8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Use</a:t>
          </a:r>
        </a:p>
      </dsp:txBody>
      <dsp:txXfrm>
        <a:off x="5784935" y="177465"/>
        <a:ext cx="1334722" cy="889814"/>
      </dsp:txXfrm>
    </dsp:sp>
    <dsp:sp modelId="{B2D4C4AD-69C6-4B98-AE0D-3B9C06DA1473}">
      <dsp:nvSpPr>
        <dsp:cNvPr id="0" name=""/>
        <dsp:cNvSpPr/>
      </dsp:nvSpPr>
      <dsp:spPr>
        <a:xfrm>
          <a:off x="7119657" y="177465"/>
          <a:ext cx="2224536" cy="889814"/>
        </a:xfrm>
        <a:prstGeom prst="chevron">
          <a:avLst/>
        </a:prstGeom>
        <a:solidFill>
          <a:srgbClr val="808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EoL</a:t>
          </a:r>
          <a:r>
            <a:rPr lang="en-GB" sz="1600" kern="1200" dirty="0"/>
            <a:t>, Recycle</a:t>
          </a:r>
        </a:p>
      </dsp:txBody>
      <dsp:txXfrm>
        <a:off x="7564564" y="177465"/>
        <a:ext cx="1334722" cy="889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1A4D4-3AEF-4ADD-A70A-26C9483809F5}">
      <dsp:nvSpPr>
        <dsp:cNvPr id="0" name=""/>
        <dsp:cNvSpPr/>
      </dsp:nvSpPr>
      <dsp:spPr>
        <a:xfrm>
          <a:off x="4519" y="1134884"/>
          <a:ext cx="1489754" cy="813984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Development</a:t>
          </a:r>
        </a:p>
      </dsp:txBody>
      <dsp:txXfrm>
        <a:off x="4519" y="1134884"/>
        <a:ext cx="1286258" cy="813984"/>
      </dsp:txXfrm>
    </dsp:sp>
    <dsp:sp modelId="{D00BE401-87CA-4D5F-9E18-96785F5CDC32}">
      <dsp:nvSpPr>
        <dsp:cNvPr id="0" name=""/>
        <dsp:cNvSpPr/>
      </dsp:nvSpPr>
      <dsp:spPr>
        <a:xfrm>
          <a:off x="1087281" y="1134884"/>
          <a:ext cx="2519810" cy="813984"/>
        </a:xfrm>
        <a:prstGeom prst="chevron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Production</a:t>
          </a:r>
        </a:p>
      </dsp:txBody>
      <dsp:txXfrm>
        <a:off x="1494273" y="1134884"/>
        <a:ext cx="1705826" cy="813984"/>
      </dsp:txXfrm>
    </dsp:sp>
    <dsp:sp modelId="{C048CDAB-F87B-4A5B-A131-F4D4C0908588}">
      <dsp:nvSpPr>
        <dsp:cNvPr id="0" name=""/>
        <dsp:cNvSpPr/>
      </dsp:nvSpPr>
      <dsp:spPr>
        <a:xfrm>
          <a:off x="3200100" y="1134884"/>
          <a:ext cx="2304491" cy="813984"/>
        </a:xfrm>
        <a:prstGeom prst="chevron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Processing</a:t>
          </a:r>
        </a:p>
      </dsp:txBody>
      <dsp:txXfrm>
        <a:off x="3607092" y="1134884"/>
        <a:ext cx="1490507" cy="813984"/>
      </dsp:txXfrm>
    </dsp:sp>
    <dsp:sp modelId="{9DD65CB8-BDCC-4F61-965C-05C479BBF51E}">
      <dsp:nvSpPr>
        <dsp:cNvPr id="0" name=""/>
        <dsp:cNvSpPr/>
      </dsp:nvSpPr>
      <dsp:spPr>
        <a:xfrm>
          <a:off x="5097599" y="1134884"/>
          <a:ext cx="2034961" cy="813984"/>
        </a:xfrm>
        <a:prstGeom prst="chevron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Integration</a:t>
          </a:r>
        </a:p>
      </dsp:txBody>
      <dsp:txXfrm>
        <a:off x="5504591" y="1134884"/>
        <a:ext cx="1220977" cy="813984"/>
      </dsp:txXfrm>
    </dsp:sp>
    <dsp:sp modelId="{88196D59-0E26-4F55-9A4B-9F0C3A525E4D}">
      <dsp:nvSpPr>
        <dsp:cNvPr id="0" name=""/>
        <dsp:cNvSpPr/>
      </dsp:nvSpPr>
      <dsp:spPr>
        <a:xfrm>
          <a:off x="6725568" y="1134884"/>
          <a:ext cx="2034961" cy="813984"/>
        </a:xfrm>
        <a:prstGeom prst="chevron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Use</a:t>
          </a:r>
        </a:p>
      </dsp:txBody>
      <dsp:txXfrm>
        <a:off x="7132560" y="1134884"/>
        <a:ext cx="1220977" cy="813984"/>
      </dsp:txXfrm>
    </dsp:sp>
    <dsp:sp modelId="{22DF8F70-3436-4333-99A7-4D4CA2B2C443}">
      <dsp:nvSpPr>
        <dsp:cNvPr id="0" name=""/>
        <dsp:cNvSpPr/>
      </dsp:nvSpPr>
      <dsp:spPr>
        <a:xfrm>
          <a:off x="8353537" y="1134884"/>
          <a:ext cx="2034961" cy="813984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rgbClr val="FF000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End of  Use</a:t>
          </a:r>
        </a:p>
      </dsp:txBody>
      <dsp:txXfrm>
        <a:off x="8760529" y="1134884"/>
        <a:ext cx="1220977" cy="81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FB283-65F5-4C97-9FAF-64001F5590E0}" type="datetimeFigureOut">
              <a:rPr lang="es-ES" smtClean="0"/>
              <a:t>16/01/2023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72596-4C87-4FCA-8FA3-BEB38B2351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84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72596-4C87-4FCA-8FA3-BEB38B23517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78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72596-4C87-4FCA-8FA3-BEB38B235179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7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6B895-368B-9D01-BB11-91482687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272" y="856013"/>
            <a:ext cx="529951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425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61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E5102-BFDC-FFEA-95B1-3C0754E8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067" y="2103437"/>
            <a:ext cx="454798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9300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6E966-1484-239E-C5BC-EE291467F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1585" y="560717"/>
            <a:ext cx="8775940" cy="724619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048F0B-7137-E6DC-009A-4F51BA4DE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950" y="1500996"/>
            <a:ext cx="11389743" cy="49946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F621111F-5AE6-49C0-BAAF-B0218B6FF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8" y="163607"/>
            <a:ext cx="1486256" cy="7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5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0DB3C-A98B-AD63-41C6-1D194993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E9E9B7-FDE5-F1E9-1563-6392916CA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2D074-33DD-94FE-2A59-F7D6B732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4128" y="6444227"/>
            <a:ext cx="1203159" cy="365125"/>
          </a:xfrm>
        </p:spPr>
        <p:txBody>
          <a:bodyPr/>
          <a:lstStyle>
            <a:lvl1pPr>
              <a:defRPr>
                <a:solidFill>
                  <a:srgbClr val="245B66"/>
                </a:solidFill>
              </a:defRPr>
            </a:lvl1pPr>
          </a:lstStyle>
          <a:p>
            <a:fld id="{9ABF95BA-AAC8-4CC1-A213-CC43A95DBDD9}" type="datetime1">
              <a:rPr lang="en-US" smtClean="0"/>
              <a:pPr/>
              <a:t>1/16/2023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DAE59A-5DF1-530B-0087-04A620A995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8" y="163607"/>
            <a:ext cx="1486256" cy="7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73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FADAF3-1611-10B3-3D88-3B8CDEDF0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EFFE-B0B1-4935-9456-F05F1C5A66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C8A07F-74B0-FE46-FE9B-38446244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CF31EC-45A9-33BC-7FBE-C2A4549B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31A4-6E15-4226-AB2B-4AB5D194FB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49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11DB9-16EC-E045-2952-FC23FF12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A10DF9-4227-5DAA-3E57-913EE7989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0ECD5F-A36D-D26F-2C72-D36EDB140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B6703D-6169-406B-A3F0-C84D8BC5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45B66"/>
                </a:solidFill>
              </a:defRPr>
            </a:lvl1pPr>
          </a:lstStyle>
          <a:p>
            <a:fld id="{8D8B81A9-C980-4163-905A-36ABE26D5BC0}" type="datetime1">
              <a:rPr lang="en-US" smtClean="0"/>
              <a:pPr/>
              <a:t>1/16/2023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16440D-BC83-1CC1-7A8E-14362492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s-E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7B10DC-C9C8-97CF-E67B-525B2697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D1431A4-6E15-4226-AB2B-4AB5D194FB7F}" type="slidenum">
              <a:rPr lang="es-E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s-ES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90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58C63-BABE-4815-3717-611FFA5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635" y="5091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72E56B-9772-75BF-86AD-63D0E540C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3636" y="226034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038029-E9B1-84CF-E80E-40C2F716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45B66"/>
                </a:solidFill>
              </a:defRPr>
            </a:lvl1pPr>
          </a:lstStyle>
          <a:p>
            <a:fld id="{EB38D6D9-6E26-4C57-BBA4-6A5E80123EC5}" type="datetime1">
              <a:rPr lang="en-US" smtClean="0"/>
              <a:pPr/>
              <a:t>1/16/2023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018347-D899-E061-A4DB-02559F8A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F539A5-4267-246F-BD28-07D4ED9C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1431A4-6E15-4226-AB2B-4AB5D194FB7F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B36FFA1-5BE4-B924-8C9F-8F01B4EE1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387" y="812817"/>
            <a:ext cx="7455085" cy="52323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521DC4A-FE19-33EC-5D46-8C5B95B45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7" y="287571"/>
            <a:ext cx="1570322" cy="77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13D2F-94EC-596A-DFDB-A0462CFA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4D94A0-DEF6-5890-2F86-4EB9EF7FB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5EEDA0-8C0B-39D5-8BFD-B2665835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F337-7A69-49AB-B0A1-E82772AC3A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BE504F-6457-AECA-94B8-2ACA7534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F6BEC2-B9F2-F4FF-682B-18DAC63F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31A4-6E15-4226-AB2B-4AB5D194FB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15D0D2-10AE-0BBB-9CF7-497509CF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22" y="365125"/>
            <a:ext cx="2232735" cy="10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45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619EC29-FE70-9296-585C-4376DBF89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1573630"/>
            <a:ext cx="4610100" cy="22669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AB9524-9CE1-51F4-DADD-B5D4C54A1F35}"/>
              </a:ext>
            </a:extLst>
          </p:cNvPr>
          <p:cNvSpPr txBox="1"/>
          <p:nvPr userDrawn="1"/>
        </p:nvSpPr>
        <p:spPr>
          <a:xfrm>
            <a:off x="4629751" y="4427621"/>
            <a:ext cx="3080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err="1">
                <a:solidFill>
                  <a:srgbClr val="009BAF"/>
                </a:solidFill>
                <a:latin typeface="Franklin Gothic Heavy" panose="020B0903020102020204" pitchFamily="34" charset="0"/>
              </a:rPr>
              <a:t>Thank</a:t>
            </a:r>
            <a:r>
              <a:rPr lang="es-ES" sz="4000" dirty="0">
                <a:solidFill>
                  <a:srgbClr val="009BAF"/>
                </a:solidFill>
                <a:latin typeface="Franklin Gothic Heavy" panose="020B0903020102020204" pitchFamily="34" charset="0"/>
              </a:rPr>
              <a:t> </a:t>
            </a:r>
            <a:r>
              <a:rPr lang="es-ES" sz="4000" dirty="0" err="1">
                <a:solidFill>
                  <a:srgbClr val="009BAF"/>
                </a:solidFill>
                <a:latin typeface="Franklin Gothic Heavy" panose="020B0903020102020204" pitchFamily="34" charset="0"/>
              </a:rPr>
              <a:t>You</a:t>
            </a:r>
            <a:r>
              <a:rPr lang="es-ES" sz="4000" dirty="0">
                <a:solidFill>
                  <a:srgbClr val="009BAF"/>
                </a:solidFill>
                <a:latin typeface="Franklin Gothic Heavy" panose="020B09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54091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619EC29-FE70-9296-585C-4376DBF89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1573630"/>
            <a:ext cx="46101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3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13D2F-94EC-596A-DFDB-A0462CFA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352" y="587141"/>
            <a:ext cx="7638448" cy="1103547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5EEDA0-8C0B-39D5-8BFD-B2665835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BE504F-6457-AECA-94B8-2ACA7534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F6BEC2-B9F2-F4FF-682B-18DAC63F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D1431A4-6E15-4226-AB2B-4AB5D194FB7F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AADFC73-59DB-DE2D-9DF7-03CEC41E9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8" y="365125"/>
            <a:ext cx="2396648" cy="11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83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801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6B895-368B-9D01-BB11-91482687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272" y="856013"/>
            <a:ext cx="529951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8315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13D2F-94EC-596A-DFDB-A0462CFA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352" y="587141"/>
            <a:ext cx="7638448" cy="1103547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5EEDA0-8C0B-39D5-8BFD-B2665835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3E31F7A-1EC6-49D0-8E09-16E4540DCAA1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1/16/2023</a:t>
            </a:fld>
            <a:endParaRPr lang="es-E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BE504F-6457-AECA-94B8-2ACA7534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AMI2030 Workshop 30 Nov 2022, Mons (Belgium) </a:t>
            </a:r>
            <a:endParaRPr lang="es-E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F6BEC2-B9F2-F4FF-682B-18DAC63F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D1431A4-6E15-4226-AB2B-4AB5D194FB7F}" type="slidenum">
              <a:rPr lang="es-E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s-ES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AADFC73-59DB-DE2D-9DF7-03CEC41E9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8" y="365125"/>
            <a:ext cx="2396648" cy="11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32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6E966-1484-239E-C5BC-EE291467F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1690"/>
            <a:ext cx="9144000" cy="160575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048F0B-7137-E6DC-009A-4F51BA4DE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7438"/>
            <a:ext cx="9144000" cy="107036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4FDC56-1146-9A53-193E-ACD9CEAE1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" y="323424"/>
            <a:ext cx="2910793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79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4FDC56-1146-9A53-193E-ACD9CEAE1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05" y="1939979"/>
            <a:ext cx="6026989" cy="29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11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4FDC56-1146-9A53-193E-ACD9CEAE1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231" y="438927"/>
            <a:ext cx="2734920" cy="135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2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4FDC56-1146-9A53-193E-ACD9CEAE1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0" y="2508359"/>
            <a:ext cx="2734920" cy="135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10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24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E5102-BFDC-FFEA-95B1-3C0754E8B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4067" y="2103437"/>
            <a:ext cx="454798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09119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E5102-BFDC-FFEA-95B1-3C0754E8B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4067" y="2103437"/>
            <a:ext cx="454798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2694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6E966-1484-239E-C5BC-EE291467F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1690"/>
            <a:ext cx="9144000" cy="160575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048F0B-7137-E6DC-009A-4F51BA4DE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7438"/>
            <a:ext cx="9144000" cy="107036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4FDC56-1146-9A53-193E-ACD9CEAE1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" y="323424"/>
            <a:ext cx="2910793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79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6E966-1484-239E-C5BC-EE291467F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1690"/>
            <a:ext cx="9144000" cy="160575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048F0B-7137-E6DC-009A-4F51BA4DE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7438"/>
            <a:ext cx="9144000" cy="10703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8D9B9A1-5859-489C-EE9C-E9D054262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8" y="354410"/>
            <a:ext cx="2861882" cy="14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76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0DB3C-A98B-AD63-41C6-1D194993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E9E9B7-FDE5-F1E9-1563-6392916CA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2D074-33DD-94FE-2A59-F7D6B732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725" y="6356350"/>
            <a:ext cx="1203159" cy="365125"/>
          </a:xfrm>
        </p:spPr>
        <p:txBody>
          <a:bodyPr/>
          <a:lstStyle>
            <a:lvl1pPr>
              <a:defRPr>
                <a:solidFill>
                  <a:srgbClr val="245B66"/>
                </a:solidFill>
              </a:defRPr>
            </a:lvl1pPr>
          </a:lstStyle>
          <a:p>
            <a:fld id="{5121007B-A51B-4D0B-8DD1-90B86E4915FA}" type="datetime1">
              <a:rPr lang="en-US" smtClean="0"/>
              <a:pPr/>
              <a:t>1/16/2023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D362F9-6524-771D-4C78-D4E3BAEA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AMI2030 Workshop 30 Nov 2022, Mons (Belgium)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8DEED4-983D-5B09-EC40-4A1F7435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674" y="6356350"/>
            <a:ext cx="843013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D1431A4-6E15-4226-AB2B-4AB5D194FB7F}" type="slidenum">
              <a:rPr lang="es-E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s-ES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DAE59A-5DF1-530B-0087-04A620A995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3773"/>
            <a:ext cx="1486256" cy="7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34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FADAF3-1611-10B3-3D88-3B8CDEDF0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09D0-3287-40D2-8077-2A92B02EEF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C8A07F-74B0-FE46-FE9B-38446244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AMI2030 Workshop 30 Nov 2022, Mons (Belgium) 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CF31EC-45A9-33BC-7FBE-C2A4549B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31A4-6E15-4226-AB2B-4AB5D194FB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60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11DB9-16EC-E045-2952-FC23FF12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A10DF9-4227-5DAA-3E57-913EE7989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0ECD5F-A36D-D26F-2C72-D36EDB140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B6703D-6169-406B-A3F0-C84D8BC5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45B66"/>
                </a:solidFill>
              </a:defRPr>
            </a:lvl1pPr>
          </a:lstStyle>
          <a:p>
            <a:fld id="{4DB8FC3A-CB1C-49E4-A885-A085423DC428}" type="datetime1">
              <a:rPr lang="en-US" smtClean="0"/>
              <a:pPr/>
              <a:t>1/16/2023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16440D-BC83-1CC1-7A8E-14362492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AMI2030 Workshop 30 Nov 2022, Mons (Belgium) </a:t>
            </a:r>
            <a:endParaRPr lang="es-E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7B10DC-C9C8-97CF-E67B-525B2697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D1431A4-6E15-4226-AB2B-4AB5D194FB7F}" type="slidenum">
              <a:rPr lang="es-E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s-ES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65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58C63-BABE-4815-3717-611FFA56E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635" y="5091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72E56B-9772-75BF-86AD-63D0E540C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3636" y="226034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038029-E9B1-84CF-E80E-40C2F716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45B66"/>
                </a:solidFill>
              </a:defRPr>
            </a:lvl1pPr>
          </a:lstStyle>
          <a:p>
            <a:fld id="{91B1CE93-5A8A-4719-B242-7FE427CD2B78}" type="datetime1">
              <a:rPr lang="en-US" smtClean="0"/>
              <a:pPr/>
              <a:t>1/16/2023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018347-D899-E061-A4DB-02559F8A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AMI2030 Workshop 30 Nov 2022, Mons (Belgium) 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F539A5-4267-246F-BD28-07D4ED9C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1431A4-6E15-4226-AB2B-4AB5D194FB7F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B36FFA1-5BE4-B924-8C9F-8F01B4EE1F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387" y="812817"/>
            <a:ext cx="7455085" cy="52323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521DC4A-FE19-33EC-5D46-8C5B95B456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7" y="287571"/>
            <a:ext cx="1570322" cy="77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15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13D2F-94EC-596A-DFDB-A0462CFA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4D94A0-DEF6-5890-2F86-4EB9EF7FB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5EEDA0-8C0B-39D5-8BFD-B2665835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797D-BEAA-47A3-A867-8A858BF477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BE504F-6457-AECA-94B8-2ACA7534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AMI2030 Workshop 30 Nov 2022, Mons (Belgium) 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F6BEC2-B9F2-F4FF-682B-18DAC63F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31A4-6E15-4226-AB2B-4AB5D194FB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15D0D2-10AE-0BBB-9CF7-497509CF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22" y="365125"/>
            <a:ext cx="2232735" cy="10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96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619EC29-FE70-9296-585C-4376DBF89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1573630"/>
            <a:ext cx="4610100" cy="22669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AB9524-9CE1-51F4-DADD-B5D4C54A1F35}"/>
              </a:ext>
            </a:extLst>
          </p:cNvPr>
          <p:cNvSpPr txBox="1"/>
          <p:nvPr userDrawn="1"/>
        </p:nvSpPr>
        <p:spPr>
          <a:xfrm>
            <a:off x="4629751" y="4427621"/>
            <a:ext cx="3080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err="1">
                <a:solidFill>
                  <a:srgbClr val="009BAF"/>
                </a:solidFill>
                <a:latin typeface="Franklin Gothic Heavy" panose="020B0903020102020204" pitchFamily="34" charset="0"/>
              </a:rPr>
              <a:t>Thank</a:t>
            </a:r>
            <a:r>
              <a:rPr lang="es-ES" sz="4000">
                <a:solidFill>
                  <a:srgbClr val="009BAF"/>
                </a:solidFill>
                <a:latin typeface="Franklin Gothic Heavy" panose="020B0903020102020204" pitchFamily="34" charset="0"/>
              </a:rPr>
              <a:t> </a:t>
            </a:r>
            <a:r>
              <a:rPr lang="es-ES" sz="4000" err="1">
                <a:solidFill>
                  <a:srgbClr val="009BAF"/>
                </a:solidFill>
                <a:latin typeface="Franklin Gothic Heavy" panose="020B0903020102020204" pitchFamily="34" charset="0"/>
              </a:rPr>
              <a:t>You</a:t>
            </a:r>
            <a:r>
              <a:rPr lang="es-ES" sz="4000">
                <a:solidFill>
                  <a:srgbClr val="009BAF"/>
                </a:solidFill>
                <a:latin typeface="Franklin Gothic Heavy" panose="020B09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12893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619EC29-FE70-9296-585C-4376DBF89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1573630"/>
            <a:ext cx="46101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37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184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6B895-368B-9D01-BB11-91482687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272" y="856013"/>
            <a:ext cx="529951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1274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4FDC56-1146-9A53-193E-ACD9CEAE1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05" y="1939979"/>
            <a:ext cx="6026989" cy="29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465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13D2F-94EC-596A-DFDB-A0462CFA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352" y="587141"/>
            <a:ext cx="7638448" cy="1103547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5EEDA0-8C0B-39D5-8BFD-B2665835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3E31F7A-1EC6-49D0-8E09-16E4540DCAA1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1/16/2023</a:t>
            </a:fld>
            <a:endParaRPr lang="es-E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BE504F-6457-AECA-94B8-2ACA7534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AMI2030 Workshop 30 Nov 2022, Mons (Belgium) </a:t>
            </a:r>
            <a:endParaRPr lang="es-E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F6BEC2-B9F2-F4FF-682B-18DAC63F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D1431A4-6E15-4226-AB2B-4AB5D194FB7F}" type="slidenum">
              <a:rPr lang="es-E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s-ES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AADFC73-59DB-DE2D-9DF7-03CEC41E9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8" y="365125"/>
            <a:ext cx="2396648" cy="11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33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6E966-1484-239E-C5BC-EE291467F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1690"/>
            <a:ext cx="9144000" cy="160575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048F0B-7137-E6DC-009A-4F51BA4DE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7438"/>
            <a:ext cx="9144000" cy="107036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4FDC56-1146-9A53-193E-ACD9CEAE1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" y="323424"/>
            <a:ext cx="2910793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4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4FDC56-1146-9A53-193E-ACD9CEAE1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05" y="1939979"/>
            <a:ext cx="6026989" cy="29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95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4FDC56-1146-9A53-193E-ACD9CEAE1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231" y="438927"/>
            <a:ext cx="2734920" cy="135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4FDC56-1146-9A53-193E-ACD9CEAE1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0" y="2508359"/>
            <a:ext cx="2734920" cy="135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09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216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E5102-BFDC-FFEA-95B1-3C0754E8B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4067" y="2103437"/>
            <a:ext cx="454798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87713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6B895-368B-9D01-BB11-91482687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272" y="856013"/>
            <a:ext cx="529951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64265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13D2F-94EC-596A-DFDB-A0462CFA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352" y="587141"/>
            <a:ext cx="7638448" cy="1103547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5EEDA0-8C0B-39D5-8BFD-B2665835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s-E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BE504F-6457-AECA-94B8-2ACA7534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s-E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F6BEC2-B9F2-F4FF-682B-18DAC63F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D1431A4-6E15-4226-AB2B-4AB5D194FB7F}" type="slidenum">
              <a:rPr lang="es-E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AADFC73-59DB-DE2D-9DF7-03CEC41E9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8" y="365125"/>
            <a:ext cx="2396648" cy="11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05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6E966-1484-239E-C5BC-EE291467F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1690"/>
            <a:ext cx="9144000" cy="160575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048F0B-7137-E6DC-009A-4F51BA4DE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7438"/>
            <a:ext cx="9144000" cy="107036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4FDC56-1146-9A53-193E-ACD9CEAE1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" y="323424"/>
            <a:ext cx="2910793" cy="1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9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4FDC56-1146-9A53-193E-ACD9CEAE1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231" y="438927"/>
            <a:ext cx="2734920" cy="135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110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4FDC56-1146-9A53-193E-ACD9CEAE1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05" y="1939979"/>
            <a:ext cx="6026989" cy="29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65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4FDC56-1146-9A53-193E-ACD9CEAE1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231" y="438927"/>
            <a:ext cx="2734920" cy="135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82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4FDC56-1146-9A53-193E-ACD9CEAE1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0" y="2508359"/>
            <a:ext cx="2734920" cy="135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99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889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0DB3C-A98B-AD63-41C6-1D194993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E9E9B7-FDE5-F1E9-1563-6392916CA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2D074-33DD-94FE-2A59-F7D6B732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725" y="6356350"/>
            <a:ext cx="1203159" cy="365125"/>
          </a:xfrm>
        </p:spPr>
        <p:txBody>
          <a:bodyPr/>
          <a:lstStyle>
            <a:lvl1pPr>
              <a:defRPr>
                <a:solidFill>
                  <a:srgbClr val="245B66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D362F9-6524-771D-4C78-D4E3BAEA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s-E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8DEED4-983D-5B09-EC40-4A1F7435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674" y="6356350"/>
            <a:ext cx="843013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D1431A4-6E15-4226-AB2B-4AB5D194FB7F}" type="slidenum">
              <a:rPr lang="es-E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DAE59A-5DF1-530B-0087-04A620A995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3773"/>
            <a:ext cx="1486256" cy="7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9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4FDC56-1146-9A53-193E-ACD9CEAE1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0" y="2508359"/>
            <a:ext cx="2734920" cy="135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7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34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0DB3C-A98B-AD63-41C6-1D194993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E9E9B7-FDE5-F1E9-1563-6392916CA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2D074-33DD-94FE-2A59-F7D6B732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725" y="6356350"/>
            <a:ext cx="1203159" cy="365125"/>
          </a:xfrm>
        </p:spPr>
        <p:txBody>
          <a:bodyPr/>
          <a:lstStyle>
            <a:lvl1pPr>
              <a:defRPr>
                <a:solidFill>
                  <a:srgbClr val="245B66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D362F9-6524-771D-4C78-D4E3BAEA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s-E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8DEED4-983D-5B09-EC40-4A1F7435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674" y="6356350"/>
            <a:ext cx="843013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D1431A4-6E15-4226-AB2B-4AB5D194FB7F}" type="slidenum">
              <a:rPr lang="es-E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s-E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EDAE59A-5DF1-530B-0087-04A620A995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3773"/>
            <a:ext cx="1486256" cy="7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8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44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04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83" r:id="rId8"/>
    <p:sldLayoutId id="2147483744" r:id="rId9"/>
    <p:sldLayoutId id="2147483746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2E6DDC-5A42-02DB-6BC1-D942185E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856" y="365125"/>
            <a:ext cx="8114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05E001-3A4F-ABB6-1397-983567B16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DCE7D3-DCF1-301A-4EF9-005012611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E695-871C-410D-A603-8ABB9FC515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B1F79A-2509-3B12-A879-557E1D3A2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A12E76-7E02-FBB3-2AB2-8D0074BC1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431A4-6E15-4226-AB2B-4AB5D194FB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6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0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2E6DDC-5A42-02DB-6BC1-D942185EC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856" y="365125"/>
            <a:ext cx="8114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05E001-3A4F-ABB6-1397-983567B16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DCE7D3-DCF1-301A-4EF9-005012611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4184-0213-4065-9E42-31EE56E2B5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B1F79A-2509-3B12-A879-557E1D3A2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AMI2030 Workshop 30 Nov 2022, Mons (Belgium) 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A12E76-7E02-FBB3-2AB2-8D0074BC1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431A4-6E15-4226-AB2B-4AB5D194FB7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0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93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B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3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34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ami2030.eu/" TargetMode="Externa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research-and-innovation.ec.europa.eu/research-area/industrial-research-and-innovation/key-enabling-technologies/advanced-materials-and-chemicals_en" TargetMode="External"/><Relationship Id="rId5" Type="http://schemas.openxmlformats.org/officeDocument/2006/relationships/hyperlink" Target="mailto:info@ami2030.eu" TargetMode="External"/><Relationship Id="rId4" Type="http://schemas.openxmlformats.org/officeDocument/2006/relationships/hyperlink" Target="mailto:RTD-E3-EXPGRP-ADVANCED-MATERIALS@ec.europa.eu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5" Type="http://schemas.openxmlformats.org/officeDocument/2006/relationships/hyperlink" Target="http://www.mgi.gov/" TargetMode="External"/><Relationship Id="rId4" Type="http://schemas.openxmlformats.org/officeDocument/2006/relationships/image" Target="../media/image3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6.png"/><Relationship Id="rId5" Type="http://schemas.openxmlformats.org/officeDocument/2006/relationships/hyperlink" Target="https://www.nims.go.jp/eng/news/press/2021/10/202110250.html" TargetMode="External"/><Relationship Id="rId4" Type="http://schemas.openxmlformats.org/officeDocument/2006/relationships/hyperlink" Target="https://www.nims.go.jp/MaDIS/en/MInt.html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6C8CB-4F1E-C820-C391-FA2C49155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693" y="3244432"/>
            <a:ext cx="7298267" cy="3111918"/>
          </a:xfrm>
          <a:ln w="57150">
            <a:solidFill>
              <a:schemeClr val="bg2"/>
            </a:solidFill>
          </a:ln>
        </p:spPr>
        <p:txBody>
          <a:bodyPr anchor="t"/>
          <a:lstStyle/>
          <a:p>
            <a:pPr algn="ctr"/>
            <a:br>
              <a:rPr lang="en-US" sz="3200" dirty="0"/>
            </a:br>
            <a:r>
              <a:rPr lang="en-US" sz="3200" dirty="0"/>
              <a:t>Advanced Materials 2030 Initiative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2800" b="1" dirty="0">
                <a:latin typeface="+mn-lt"/>
              </a:rPr>
              <a:t>Lars </a:t>
            </a:r>
            <a:r>
              <a:rPr lang="en-US" sz="2800" b="1" dirty="0" err="1">
                <a:latin typeface="+mn-lt"/>
              </a:rPr>
              <a:t>Montelius</a:t>
            </a:r>
            <a:r>
              <a:rPr lang="en-US" sz="2800" b="1" dirty="0">
                <a:latin typeface="+mn-lt"/>
              </a:rPr>
              <a:t>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AMI2030 Steering Board Co-Chair</a:t>
            </a:r>
            <a:br>
              <a:rPr lang="en-US" sz="3200" dirty="0"/>
            </a:br>
            <a:br>
              <a:rPr lang="en-US" sz="3200" dirty="0"/>
            </a:b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316769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3797592" y="255489"/>
            <a:ext cx="6594916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GLOBAL EXPECTED </a:t>
            </a:r>
            <a:r>
              <a:rPr lang="de-DE" sz="2800" dirty="0">
                <a:latin typeface="Franklin Gothic Medium" panose="020B0603020102020204" pitchFamily="34" charset="0"/>
              </a:rPr>
              <a:t>OUTPUTS &amp; RESULTS</a:t>
            </a:r>
          </a:p>
          <a:p>
            <a:endParaRPr lang="de-DE" sz="28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650" y="2144123"/>
            <a:ext cx="523854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Game changers </a:t>
            </a:r>
            <a:r>
              <a:rPr lang="en-US" sz="1600" dirty="0">
                <a:solidFill>
                  <a:prstClr val="black"/>
                </a:solidFill>
              </a:rPr>
              <a:t>(e.g. MAPs, OITBs, digital twins, modeling tools, data spaces,…) for </a:t>
            </a:r>
            <a:r>
              <a:rPr lang="en-US" sz="1600" dirty="0" err="1">
                <a:solidFill>
                  <a:prstClr val="black"/>
                </a:solidFill>
              </a:rPr>
              <a:t>AdMat</a:t>
            </a:r>
            <a:endParaRPr lang="en-US" sz="1600" dirty="0">
              <a:solidFill>
                <a:prstClr val="black"/>
              </a:solidFill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Systemic collaborations </a:t>
            </a:r>
            <a:r>
              <a:rPr lang="en-US" sz="1600" dirty="0">
                <a:solidFill>
                  <a:prstClr val="black"/>
                </a:solidFill>
              </a:rPr>
              <a:t>integrating all stakeholders along the </a:t>
            </a:r>
            <a:r>
              <a:rPr lang="en-US" sz="1600" dirty="0" err="1">
                <a:solidFill>
                  <a:prstClr val="black"/>
                </a:solidFill>
              </a:rPr>
              <a:t>AdMat</a:t>
            </a:r>
            <a:r>
              <a:rPr lang="en-US" sz="1600" dirty="0">
                <a:solidFill>
                  <a:prstClr val="black"/>
                </a:solidFill>
              </a:rPr>
              <a:t> Value Chains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Common toolbox (the “Materials Commons”) </a:t>
            </a:r>
            <a:r>
              <a:rPr lang="en-US" sz="1600" dirty="0">
                <a:solidFill>
                  <a:prstClr val="black"/>
                </a:solidFill>
              </a:rPr>
              <a:t>to support the development of safe and sustainable Materials/Products compliant with regulations, standards, frameworks, product passport, … 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Synergies between regional, national, European and international initiatives and </a:t>
            </a:r>
            <a:r>
              <a:rPr lang="en-US" sz="1600" b="1" dirty="0" err="1">
                <a:solidFill>
                  <a:srgbClr val="009BAF"/>
                </a:solidFill>
              </a:rPr>
              <a:t>programmes</a:t>
            </a:r>
            <a:endParaRPr lang="en-US" sz="1600" b="1" dirty="0">
              <a:solidFill>
                <a:srgbClr val="009B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3261" y="2256453"/>
            <a:ext cx="6096000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Accelerated development </a:t>
            </a:r>
            <a:r>
              <a:rPr lang="en-US" sz="1600" dirty="0">
                <a:solidFill>
                  <a:prstClr val="black"/>
                </a:solidFill>
              </a:rPr>
              <a:t>of safe and sustainable advanced materials and associated process technologies</a:t>
            </a:r>
          </a:p>
          <a:p>
            <a:pPr marL="342900" lvl="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Rapid design </a:t>
            </a:r>
            <a:r>
              <a:rPr lang="en-US" sz="1600" dirty="0">
                <a:solidFill>
                  <a:prstClr val="black"/>
                </a:solidFill>
              </a:rPr>
              <a:t>of innovative materials and their integration into products &amp; </a:t>
            </a:r>
            <a:r>
              <a:rPr lang="en-US" sz="1600" dirty="0" err="1">
                <a:solidFill>
                  <a:prstClr val="black"/>
                </a:solidFill>
              </a:rPr>
              <a:t>technos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srgbClr val="009BAF"/>
                </a:solidFill>
              </a:rPr>
              <a:t>serving strategic innovation markets</a:t>
            </a:r>
          </a:p>
          <a:p>
            <a:pPr marL="342900" lvl="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Closing the « Materials loop » </a:t>
            </a:r>
            <a:r>
              <a:rPr lang="en-US" sz="1600" dirty="0">
                <a:solidFill>
                  <a:prstClr val="black"/>
                </a:solidFill>
              </a:rPr>
              <a:t>towards a circular safe and sustainable society</a:t>
            </a:r>
          </a:p>
          <a:p>
            <a:pPr marL="342900" lvl="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 err="1">
                <a:solidFill>
                  <a:srgbClr val="009BAF"/>
                </a:solidFill>
              </a:rPr>
              <a:t>Maximising</a:t>
            </a:r>
            <a:r>
              <a:rPr lang="en-US" sz="1600" b="1" dirty="0">
                <a:solidFill>
                  <a:srgbClr val="009BAF"/>
                </a:solidFill>
              </a:rPr>
              <a:t> the overall impact </a:t>
            </a:r>
            <a:r>
              <a:rPr lang="en-US" sz="1600" dirty="0">
                <a:solidFill>
                  <a:prstClr val="black"/>
                </a:solidFill>
              </a:rPr>
              <a:t>of all funding &amp; financing levels in Europe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73436" y="1277741"/>
            <a:ext cx="41564" cy="4748975"/>
          </a:xfrm>
          <a:prstGeom prst="line">
            <a:avLst/>
          </a:prstGeom>
          <a:ln>
            <a:solidFill>
              <a:srgbClr val="23A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2650" y="1277741"/>
            <a:ext cx="5238546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EXPECTED OUTPUTS</a:t>
            </a:r>
          </a:p>
          <a:p>
            <a:pPr algn="ctr"/>
            <a:r>
              <a:rPr lang="fr-BE" sz="1600" i="1" dirty="0">
                <a:solidFill>
                  <a:prstClr val="white"/>
                </a:solidFill>
              </a:rPr>
              <a:t>(direct </a:t>
            </a:r>
            <a:r>
              <a:rPr lang="fr-BE" sz="1600" i="1" dirty="0" err="1">
                <a:solidFill>
                  <a:prstClr val="white"/>
                </a:solidFill>
              </a:rPr>
              <a:t>outcomes</a:t>
            </a:r>
            <a:r>
              <a:rPr lang="fr-BE" sz="1600" i="1" dirty="0">
                <a:solidFill>
                  <a:prstClr val="white"/>
                </a:solidFill>
              </a:rPr>
              <a:t> of the Initiative)</a:t>
            </a:r>
            <a:endParaRPr lang="fr-BE" i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3261" y="1277741"/>
            <a:ext cx="6025662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EXPECTED RESULTS</a:t>
            </a:r>
            <a:br>
              <a:rPr lang="fr-BE" dirty="0">
                <a:solidFill>
                  <a:prstClr val="white"/>
                </a:solidFill>
              </a:rPr>
            </a:br>
            <a:r>
              <a:rPr lang="fr-BE" sz="1600" i="1" dirty="0">
                <a:solidFill>
                  <a:prstClr val="white"/>
                </a:solidFill>
              </a:rPr>
              <a:t>(</a:t>
            </a:r>
            <a:r>
              <a:rPr lang="fr-BE" sz="1600" i="1" dirty="0" err="1">
                <a:solidFill>
                  <a:prstClr val="white"/>
                </a:solidFill>
              </a:rPr>
              <a:t>benefits</a:t>
            </a:r>
            <a:r>
              <a:rPr lang="fr-BE" sz="1600" i="1" dirty="0">
                <a:solidFill>
                  <a:prstClr val="white"/>
                </a:solidFill>
              </a:rPr>
              <a:t> </a:t>
            </a:r>
            <a:r>
              <a:rPr lang="fr-BE" sz="1600" i="1" dirty="0" err="1">
                <a:solidFill>
                  <a:prstClr val="white"/>
                </a:solidFill>
              </a:rPr>
              <a:t>provided</a:t>
            </a:r>
            <a:r>
              <a:rPr lang="fr-BE" sz="1600" i="1" dirty="0">
                <a:solidFill>
                  <a:prstClr val="white"/>
                </a:solidFill>
              </a:rPr>
              <a:t> by the Initiative)</a:t>
            </a:r>
            <a:endParaRPr lang="en-US" sz="1600" i="1" dirty="0">
              <a:solidFill>
                <a:prstClr val="white"/>
              </a:solidFill>
            </a:endParaRPr>
          </a:p>
        </p:txBody>
      </p:sp>
      <p:sp>
        <p:nvSpPr>
          <p:cNvPr id="12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01674" y="6356350"/>
            <a:ext cx="843013" cy="365125"/>
          </a:xfrm>
        </p:spPr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0990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13384" y="494202"/>
            <a:ext cx="6825447" cy="86614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THE AMI2030 OBJECTIVES</a:t>
            </a:r>
          </a:p>
        </p:txBody>
      </p:sp>
      <p:sp>
        <p:nvSpPr>
          <p:cNvPr id="6" name="Arrow: Pentagon 4"/>
          <p:cNvSpPr/>
          <p:nvPr/>
        </p:nvSpPr>
        <p:spPr>
          <a:xfrm>
            <a:off x="540689" y="1657237"/>
            <a:ext cx="3942077" cy="4124277"/>
          </a:xfrm>
          <a:prstGeom prst="homePlate">
            <a:avLst>
              <a:gd name="adj" fmla="val 15921"/>
            </a:avLst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7061" lvl="1" indent="-237061" algn="ctr">
              <a:tabLst>
                <a:tab pos="482588" algn="l"/>
                <a:tab pos="719649" algn="l"/>
              </a:tabLst>
            </a:pPr>
            <a:r>
              <a:rPr lang="en-US" sz="2400" b="1" i="1" dirty="0">
                <a:solidFill>
                  <a:srgbClr val="009DB1"/>
                </a:solidFill>
                <a:latin typeface="Calibri" panose="020F0502020204030204" pitchFamily="34" charset="0"/>
                <a:ea typeface="Open Sans Light" charset="0"/>
                <a:cs typeface="Calibri" panose="020F0502020204030204" pitchFamily="34" charset="0"/>
              </a:rPr>
              <a:t>Operational objectives</a:t>
            </a:r>
          </a:p>
          <a:p>
            <a:pPr marL="237061" lvl="1" indent="-237061" algn="ctr">
              <a:tabLst>
                <a:tab pos="482588" algn="l"/>
                <a:tab pos="719649" algn="l"/>
              </a:tabLst>
            </a:pPr>
            <a:r>
              <a:rPr lang="fr-BE" sz="2000" i="1" dirty="0">
                <a:solidFill>
                  <a:srgbClr val="009DB1"/>
                </a:solidFill>
                <a:latin typeface="Calibri" panose="020F0502020204030204" pitchFamily="34" charset="0"/>
                <a:ea typeface="Open Sans Light" charset="0"/>
                <a:cs typeface="Calibri" panose="020F0502020204030204" pitchFamily="34" charset="0"/>
              </a:rPr>
              <a:t>[EXPECTED OUTPUTS]</a:t>
            </a:r>
            <a:endParaRPr lang="en-US" sz="2000" i="1" dirty="0">
              <a:solidFill>
                <a:srgbClr val="009DB1"/>
              </a:solidFill>
              <a:latin typeface="Calibri" panose="020F0502020204030204" pitchFamily="34" charset="0"/>
              <a:ea typeface="Open Sans Light" charset="0"/>
              <a:cs typeface="Calibri" panose="020F0502020204030204" pitchFamily="34" charset="0"/>
            </a:endParaRPr>
          </a:p>
          <a:p>
            <a:pPr marL="450839" indent="-450839" algn="ctr"/>
            <a:endParaRPr lang="en-US" sz="1400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ea typeface="Open Sans Light" charset="0"/>
              <a:cs typeface="Calibri Light" panose="020F0302020204030204" pitchFamily="34" charset="0"/>
            </a:endParaRPr>
          </a:p>
          <a:p>
            <a:pPr marL="237061" indent="-237061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Game changers (e.g. MAPs, OITBs, digital twins, modeling tools, data spaces,…) for developing </a:t>
            </a:r>
            <a:r>
              <a:rPr lang="en-US" sz="1400" b="1" dirty="0" err="1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AdMat</a:t>
            </a:r>
            <a:endParaRPr lang="en-US" sz="1400" b="1" dirty="0">
              <a:latin typeface="Calibri Light" panose="020F0302020204030204" pitchFamily="34" charset="0"/>
              <a:ea typeface="Open Sans Light" charset="0"/>
              <a:cs typeface="Calibri Light" panose="020F0302020204030204" pitchFamily="34" charset="0"/>
            </a:endParaRPr>
          </a:p>
          <a:p>
            <a:pPr marL="237061" indent="-237061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Systemic collaborations integrating all stakeholders along the </a:t>
            </a:r>
            <a:r>
              <a:rPr lang="en-US" sz="1400" b="1" dirty="0" err="1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AdMat</a:t>
            </a:r>
            <a:r>
              <a:rPr lang="en-US" sz="1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 Value Chains</a:t>
            </a:r>
          </a:p>
          <a:p>
            <a:pPr marL="237061" indent="-237061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Common toolbox (the “Materials Commons”) to support the development of safe and sustainable Materials/Products compliant with regulations, standards, frameworks, product passport, … </a:t>
            </a:r>
          </a:p>
          <a:p>
            <a:pPr marL="237061" indent="-237061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Synergies between regional, national, European and international initiatives and </a:t>
            </a:r>
            <a:r>
              <a:rPr lang="en-US" sz="1400" b="1" dirty="0" err="1">
                <a:latin typeface="Calibri Light" panose="020F0302020204030204" pitchFamily="34" charset="0"/>
                <a:ea typeface="Open Sans Light" charset="0"/>
                <a:cs typeface="Calibri Light" panose="020F0302020204030204" pitchFamily="34" charset="0"/>
              </a:rPr>
              <a:t>programmes</a:t>
            </a:r>
            <a:endParaRPr lang="en-US" sz="1400" b="1" dirty="0">
              <a:latin typeface="Calibri Light" panose="020F0302020204030204" pitchFamily="34" charset="0"/>
              <a:ea typeface="Open Sans Light" charset="0"/>
              <a:cs typeface="Calibri Light" panose="020F0302020204030204" pitchFamily="34" charset="0"/>
            </a:endParaRPr>
          </a:p>
        </p:txBody>
      </p:sp>
      <p:sp>
        <p:nvSpPr>
          <p:cNvPr id="7" name="Arrow: Chevron 41">
            <a:extLst>
              <a:ext uri="{FF2B5EF4-FFF2-40B4-BE49-F238E27FC236}">
                <a16:creationId xmlns:a16="http://schemas.microsoft.com/office/drawing/2014/main" id="{999BC11B-144A-4355-B407-5C1727CCED7A}"/>
              </a:ext>
            </a:extLst>
          </p:cNvPr>
          <p:cNvSpPr/>
          <p:nvPr/>
        </p:nvSpPr>
        <p:spPr>
          <a:xfrm>
            <a:off x="3825050" y="1656510"/>
            <a:ext cx="4603804" cy="4124277"/>
          </a:xfrm>
          <a:prstGeom prst="chevron">
            <a:avLst>
              <a:gd name="adj" fmla="val 13821"/>
            </a:avLst>
          </a:prstGeom>
          <a:solidFill>
            <a:srgbClr val="C4C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7061" lvl="1" indent="-237061" algn="ctr">
              <a:tabLst>
                <a:tab pos="482588" algn="l"/>
                <a:tab pos="719649" algn="l"/>
              </a:tabLst>
            </a:pPr>
            <a:r>
              <a:rPr lang="en-US" sz="2400" b="1" i="1" dirty="0">
                <a:solidFill>
                  <a:srgbClr val="009DB1"/>
                </a:solidFill>
                <a:latin typeface="Calibri" panose="020F0502020204030204" pitchFamily="34" charset="0"/>
                <a:ea typeface="Open Sans Light" charset="0"/>
                <a:cs typeface="Calibri" panose="020F0502020204030204" pitchFamily="34" charset="0"/>
              </a:rPr>
              <a:t>Specific objectives</a:t>
            </a:r>
          </a:p>
          <a:p>
            <a:pPr marL="237061" lvl="1" indent="-237061" algn="ctr">
              <a:tabLst>
                <a:tab pos="482588" algn="l"/>
                <a:tab pos="719649" algn="l"/>
              </a:tabLst>
            </a:pPr>
            <a:r>
              <a:rPr lang="fr-BE" sz="2000" i="1" dirty="0">
                <a:solidFill>
                  <a:srgbClr val="009DB1"/>
                </a:solidFill>
                <a:latin typeface="Calibri" panose="020F0502020204030204" pitchFamily="34" charset="0"/>
                <a:ea typeface="Open Sans Light" charset="0"/>
                <a:cs typeface="Calibri" panose="020F0502020204030204" pitchFamily="34" charset="0"/>
              </a:rPr>
              <a:t>[EXPECTED RESULTS]</a:t>
            </a:r>
            <a:endParaRPr lang="en-US" sz="2000" i="1" dirty="0">
              <a:solidFill>
                <a:srgbClr val="009DB1"/>
              </a:solidFill>
              <a:latin typeface="Calibri" panose="020F0502020204030204" pitchFamily="34" charset="0"/>
              <a:ea typeface="Open Sans Light" charset="0"/>
              <a:cs typeface="Calibri" panose="020F0502020204030204" pitchFamily="34" charset="0"/>
            </a:endParaRPr>
          </a:p>
          <a:p>
            <a:pPr marL="0" lvl="1">
              <a:tabLst>
                <a:tab pos="478355" algn="l"/>
              </a:tabLst>
            </a:pPr>
            <a:endParaRPr lang="en-GB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591" lvl="1" indent="-355591">
              <a:buFont typeface="+mj-lt"/>
              <a:buAutoNum type="arabicPeriod"/>
              <a:tabLst>
                <a:tab pos="478355" algn="l"/>
              </a:tabLst>
            </a:pP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Accelerated development of safe and sustainable advanced materials and associated process technologies</a:t>
            </a:r>
            <a:b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591" lvl="1" indent="-355591">
              <a:buFont typeface="+mj-lt"/>
              <a:buAutoNum type="arabicPeriod"/>
              <a:tabLst>
                <a:tab pos="478355" algn="l"/>
              </a:tabLst>
            </a:pP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Rapid design of innovative materials and their integration into products &amp; </a:t>
            </a:r>
            <a:r>
              <a:rPr lang="en-US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technos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serving strategic innovation markets</a:t>
            </a:r>
            <a:b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591" lvl="1" indent="-355591">
              <a:buFont typeface="+mj-lt"/>
              <a:buAutoNum type="arabicPeriod"/>
              <a:tabLst>
                <a:tab pos="478355" algn="l"/>
              </a:tabLst>
            </a:pP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Closing the « Materials loop » towards a circular safe and sustainable society</a:t>
            </a:r>
            <a:b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591" lvl="1" indent="-355591">
              <a:buFont typeface="+mj-lt"/>
              <a:buAutoNum type="arabicPeriod"/>
              <a:tabLst>
                <a:tab pos="478355" algn="l"/>
              </a:tabLst>
            </a:pPr>
            <a:r>
              <a:rPr lang="en-US" sz="14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Maximising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the overall impact of all funding &amp; financing levels in Europe</a:t>
            </a:r>
            <a:endParaRPr lang="en-US" sz="1400" b="1" dirty="0">
              <a:latin typeface="Calibri Light" panose="020F0302020204030204" pitchFamily="34" charset="0"/>
              <a:ea typeface="Open Sans Light" charset="0"/>
              <a:cs typeface="Calibri Light" panose="020F0302020204030204" pitchFamily="34" charset="0"/>
            </a:endParaRPr>
          </a:p>
        </p:txBody>
      </p:sp>
      <p:sp>
        <p:nvSpPr>
          <p:cNvPr id="8" name="Arrow: Chevron 42">
            <a:extLst>
              <a:ext uri="{FF2B5EF4-FFF2-40B4-BE49-F238E27FC236}">
                <a16:creationId xmlns:a16="http://schemas.microsoft.com/office/drawing/2014/main" id="{437A92B1-58DC-4529-9CB3-CA1DA07F4E42}"/>
              </a:ext>
            </a:extLst>
          </p:cNvPr>
          <p:cNvSpPr/>
          <p:nvPr/>
        </p:nvSpPr>
        <p:spPr>
          <a:xfrm>
            <a:off x="7776689" y="1665994"/>
            <a:ext cx="4418331" cy="4124277"/>
          </a:xfrm>
          <a:prstGeom prst="chevron">
            <a:avLst>
              <a:gd name="adj" fmla="val 14008"/>
            </a:avLst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7061" indent="-237061" algn="ctr">
              <a:tabLst>
                <a:tab pos="482588" algn="l"/>
                <a:tab pos="719649" algn="l"/>
              </a:tabLst>
            </a:pPr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ea typeface="Open Sans Light" charset="0"/>
                <a:cs typeface="Calibri" panose="020F0502020204030204" pitchFamily="34" charset="0"/>
              </a:rPr>
              <a:t>General objectives</a:t>
            </a:r>
          </a:p>
          <a:p>
            <a:pPr marL="237061" indent="-237061" algn="ctr">
              <a:tabLst>
                <a:tab pos="482588" algn="l"/>
                <a:tab pos="719649" algn="l"/>
              </a:tabLst>
            </a:pPr>
            <a:r>
              <a:rPr lang="fr-BE" sz="2000" i="1" dirty="0">
                <a:solidFill>
                  <a:schemeClr val="bg1"/>
                </a:solidFill>
                <a:latin typeface="Calibri" panose="020F0502020204030204" pitchFamily="34" charset="0"/>
                <a:ea typeface="Open Sans Light" charset="0"/>
                <a:cs typeface="Calibri" panose="020F0502020204030204" pitchFamily="34" charset="0"/>
              </a:rPr>
              <a:t>[EXPECTED IMPACTS]</a:t>
            </a:r>
            <a:endParaRPr lang="en-US" sz="2000" i="1" dirty="0">
              <a:solidFill>
                <a:schemeClr val="bg1"/>
              </a:solidFill>
              <a:latin typeface="Calibri" panose="020F0502020204030204" pitchFamily="34" charset="0"/>
              <a:ea typeface="Open Sans Light" charset="0"/>
              <a:cs typeface="Calibri" panose="020F0502020204030204" pitchFamily="34" charset="0"/>
            </a:endParaRPr>
          </a:p>
          <a:p>
            <a:pPr marL="237061" indent="-237061">
              <a:tabLst>
                <a:tab pos="482588" algn="l"/>
                <a:tab pos="719649" algn="l"/>
              </a:tabLst>
            </a:pPr>
            <a:endParaRPr lang="fr-BE" sz="1400" b="1" dirty="0">
              <a:solidFill>
                <a:schemeClr val="bg1"/>
              </a:solidFill>
              <a:latin typeface="Calibri Light" panose="020F0302020204030204" pitchFamily="34" charset="0"/>
              <a:ea typeface="Open Sans Light" charset="0"/>
              <a:cs typeface="Calibri Light" panose="020F0302020204030204" pitchFamily="34" charset="0"/>
            </a:endParaRPr>
          </a:p>
          <a:p>
            <a:pPr marL="237061" lvl="1" indent="-237061">
              <a:spcAft>
                <a:spcPts val="600"/>
              </a:spcAft>
              <a:buFont typeface="+mj-lt"/>
              <a:buAutoNum type="arabicPeriod"/>
              <a:tabLst>
                <a:tab pos="482588" algn="l"/>
                <a:tab pos="719649" algn="l"/>
              </a:tabLst>
            </a:pPr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Boost </a:t>
            </a:r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industrial competitiveness </a:t>
            </a:r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interdisciplinary technology innovations</a:t>
            </a:r>
          </a:p>
          <a:p>
            <a:pPr marL="237061" lvl="1" indent="-237061">
              <a:spcAft>
                <a:spcPts val="600"/>
              </a:spcAft>
              <a:buFont typeface="+mj-lt"/>
              <a:buAutoNum type="arabicPeriod"/>
              <a:tabLst>
                <a:tab pos="482588" algn="l"/>
                <a:tab pos="719649" algn="l"/>
              </a:tabLst>
            </a:pPr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Reinforce </a:t>
            </a:r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 Sovereignty </a:t>
            </a:r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global leadership and strategic autonomy in key areas, ensuring compatibility with EU values. </a:t>
            </a:r>
          </a:p>
          <a:p>
            <a:pPr marL="237061" lvl="1" indent="-237061">
              <a:spcAft>
                <a:spcPts val="600"/>
              </a:spcAft>
              <a:buFont typeface="+mj-lt"/>
              <a:buAutoNum type="arabicPeriod"/>
              <a:tabLst>
                <a:tab pos="482588" algn="l"/>
                <a:tab pos="719649" algn="l"/>
              </a:tabLst>
            </a:pPr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Establish and strengthen sustainable, resilient and circular advanced materials value chains, supporting the </a:t>
            </a:r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Green Deal</a:t>
            </a:r>
          </a:p>
          <a:p>
            <a:pPr marL="237061" lvl="1" indent="-237061">
              <a:spcAft>
                <a:spcPts val="600"/>
              </a:spcAft>
              <a:buFont typeface="+mj-lt"/>
              <a:buAutoNum type="arabicPeriod"/>
              <a:tabLst>
                <a:tab pos="482588" algn="l"/>
                <a:tab pos="719649" algn="l"/>
              </a:tabLst>
            </a:pPr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Contribute to the </a:t>
            </a:r>
            <a:r>
              <a:rPr lang="en-US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Digital Age</a:t>
            </a:r>
            <a:r>
              <a:rPr lang="en-US" sz="1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through smarter advanced materials and  data</a:t>
            </a:r>
          </a:p>
          <a:p>
            <a:pPr>
              <a:spcAft>
                <a:spcPts val="600"/>
              </a:spcAft>
            </a:pPr>
            <a:endParaRPr lang="en-US" sz="1400" b="1" dirty="0">
              <a:solidFill>
                <a:schemeClr val="bg1"/>
              </a:solidFill>
              <a:latin typeface="Calibri Light" panose="020F0302020204030204" pitchFamily="34" charset="0"/>
              <a:ea typeface="Open Sans Light" charset="0"/>
              <a:cs typeface="Calibri Light" panose="020F030202020403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Calibri Light" panose="020F0302020204030204" pitchFamily="34" charset="0"/>
              <a:ea typeface="Open Sans Light" charset="0"/>
              <a:cs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657237"/>
            <a:ext cx="540689" cy="4105581"/>
          </a:xfrm>
          <a:prstGeom prst="rect">
            <a:avLst/>
          </a:prstGeom>
          <a:solidFill>
            <a:srgbClr val="009D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BE" sz="2800" b="1" dirty="0"/>
              <a:t>AMI 2030</a:t>
            </a:r>
            <a:endParaRPr lang="en-US" sz="2800" b="1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149" y="-25734"/>
            <a:ext cx="4642661" cy="1672760"/>
          </a:xfrm>
          <a:prstGeom prst="rect">
            <a:avLst/>
          </a:prstGeom>
        </p:spPr>
      </p:pic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839686" y="6356349"/>
            <a:ext cx="4114800" cy="365125"/>
          </a:xfrm>
        </p:spPr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01674" y="6356350"/>
            <a:ext cx="843013" cy="365125"/>
          </a:xfrm>
        </p:spPr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44858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2452636" y="69707"/>
            <a:ext cx="8114944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Franklin Gothic Medium" panose="020B0603020102020204" pitchFamily="34" charset="0"/>
              </a:rPr>
              <a:t>PROPOSED ACTIONS </a:t>
            </a:r>
            <a:r>
              <a:rPr lang="de-DE" sz="2400" i="1" dirty="0">
                <a:latin typeface="Franklin Gothic Medium" panose="020B0603020102020204" pitchFamily="34" charset="0"/>
              </a:rPr>
              <a:t>(</a:t>
            </a:r>
            <a:r>
              <a:rPr lang="de-DE" sz="2400" i="1" dirty="0" err="1">
                <a:latin typeface="Franklin Gothic Medium" panose="020B0603020102020204" pitchFamily="34" charset="0"/>
              </a:rPr>
              <a:t>preliminary</a:t>
            </a:r>
            <a:r>
              <a:rPr lang="de-DE" sz="2400" i="1" dirty="0">
                <a:latin typeface="Franklin Gothic Medium" panose="020B0603020102020204" pitchFamily="34" charset="0"/>
              </a:rPr>
              <a:t> </a:t>
            </a:r>
            <a:r>
              <a:rPr lang="de-DE" sz="2400" i="1" dirty="0" err="1">
                <a:latin typeface="Franklin Gothic Medium" panose="020B0603020102020204" pitchFamily="34" charset="0"/>
              </a:rPr>
              <a:t>list</a:t>
            </a:r>
            <a:r>
              <a:rPr lang="de-DE" sz="2400" i="1" dirty="0">
                <a:latin typeface="Franklin Gothic Medium" panose="020B0603020102020204" pitchFamily="34" charset="0"/>
              </a:rPr>
              <a:t>)</a:t>
            </a:r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5C31406-A588-C640-A604-2248E426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s-ES" dirty="0"/>
              <a:t>AMI2030 - 11 </a:t>
            </a:r>
            <a:r>
              <a:rPr lang="es-ES" dirty="0" err="1"/>
              <a:t>Jan</a:t>
            </a:r>
            <a:r>
              <a:rPr lang="es-ES" dirty="0"/>
              <a:t> 2023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73327"/>
              </p:ext>
            </p:extLst>
          </p:nvPr>
        </p:nvGraphicFramePr>
        <p:xfrm>
          <a:off x="853440" y="1053737"/>
          <a:ext cx="10746376" cy="5693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0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PROPOSED ACTIONS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</a:t>
                      </a:r>
                    </a:p>
                  </a:txBody>
                  <a:tcPr marL="9525" marR="9525" marT="9525" marB="0" vert="vert270" anchor="ctr">
                    <a:solidFill>
                      <a:srgbClr val="23A6B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 up tools encompassing design, manufacturing, circularity and testing principles for fast and scalable advanced materials development (replicable from one IM to another)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12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 and substitute critical raw materials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72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Create and promote sustainable material sourcing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30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and implement recycling technologies, business models and markets for closing the advanced materials circular value chain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COLLABORATION</a:t>
                      </a:r>
                    </a:p>
                  </a:txBody>
                  <a:tcPr marL="9525" marR="9525" marT="9525" marB="0" vert="vert27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Facilitate Innovation uptake (funding  instruments pipeline,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cross-fertilisation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results dissemination 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upscaling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facilities ...)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Facilitate/ensure access for industry (incl. SMEs, Mid-Caps and start-ups) to product innovation services integrating performant, cost-competitive and sustainable advanced materials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 and coordinate EC, MS, Industry, Research and citizens to leverage collaboratively the interplay between advanced materials, digital technologies and circular strategies, funding and investments.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49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Foster the presence of the entire value chain in innovation/development programs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925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just" fontAlgn="ctr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Promote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upskilling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re-skilling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</a:t>
                      </a:r>
                    </a:p>
                  </a:txBody>
                  <a:tcPr marL="9525" marR="9525" marT="9525" marB="0" vert="vert2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a common Data Space ensuring a true ‘materials centric’ partnership across the materials stakeholders / ecosystems with materials data &amp; information at the core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Enable, ensure and guarantee product &amp; service digitalization along VCs based on materials transparency, traceability,…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&amp; Policies</a:t>
                      </a:r>
                    </a:p>
                  </a:txBody>
                  <a:tcPr marL="9525" marR="9525" marT="9525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the deployment of the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SSbD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framework;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Contribute to a common understanding regarding health, safety and sustainability issues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Demonstrate the key enabling role of advanced materials in achieving the twin green and digital transition, EU resilience and strategic open autonomy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2361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Contribute to policy development with the objective to enable the development and uptake of safe and sustainable advanced materials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16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2809687" y="191627"/>
            <a:ext cx="8114944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Franklin Gothic Medium" panose="020B0603020102020204" pitchFamily="34" charset="0"/>
              </a:rPr>
              <a:t>PROPOSED ACTIONS</a:t>
            </a:r>
          </a:p>
          <a:p>
            <a:r>
              <a:rPr lang="fr-BE" sz="2400" dirty="0">
                <a:solidFill>
                  <a:srgbClr val="009DB1"/>
                </a:solidFill>
                <a:latin typeface="+mn-lt"/>
              </a:rPr>
              <a:t>HIGHLIGHTING SOME KEY COLLABORATION ACTIONS</a:t>
            </a:r>
            <a:endParaRPr lang="en-US" sz="2400" dirty="0">
              <a:solidFill>
                <a:srgbClr val="009DB1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636545"/>
              </p:ext>
            </p:extLst>
          </p:nvPr>
        </p:nvGraphicFramePr>
        <p:xfrm>
          <a:off x="1685583" y="1591422"/>
          <a:ext cx="8881997" cy="280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6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 and coordinate EC, MS, Industry, Research and citizens to leverage collaboratively the interplay between advanced materials, digital technologies and circular strategies, funding and investments.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8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Facilitate Innovation uptake (consistent funding  instruments pipeline,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cross-fertilisation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results dissemination 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upscaling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facilities ...)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Foster the presence of the entire value chain in innovation/development programs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01674" y="6356350"/>
            <a:ext cx="843013" cy="365125"/>
          </a:xfrm>
        </p:spPr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67525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2902" y="129993"/>
            <a:ext cx="9814560" cy="1325563"/>
          </a:xfrm>
        </p:spPr>
        <p:txBody>
          <a:bodyPr>
            <a:normAutofit/>
          </a:bodyPr>
          <a:lstStyle/>
          <a:p>
            <a:r>
              <a:rPr lang="fr-BE" sz="2600" dirty="0"/>
              <a:t>A new </a:t>
            </a:r>
            <a:r>
              <a:rPr lang="fr-BE" sz="2600" dirty="0" err="1"/>
              <a:t>European</a:t>
            </a:r>
            <a:r>
              <a:rPr lang="fr-BE" sz="2600" dirty="0"/>
              <a:t> </a:t>
            </a:r>
            <a:r>
              <a:rPr lang="fr-BE" sz="2600" dirty="0" err="1"/>
              <a:t>Partnership</a:t>
            </a:r>
            <a:r>
              <a:rPr lang="fr-BE" sz="2600" dirty="0"/>
              <a:t> </a:t>
            </a:r>
            <a:r>
              <a:rPr lang="fr-BE" sz="2600" dirty="0" err="1"/>
              <a:t>appears</a:t>
            </a:r>
            <a:r>
              <a:rPr lang="fr-BE" sz="2600" dirty="0"/>
              <a:t> the </a:t>
            </a:r>
            <a:r>
              <a:rPr lang="fr-BE" sz="2600" dirty="0" err="1"/>
              <a:t>most</a:t>
            </a:r>
            <a:r>
              <a:rPr lang="fr-BE" sz="2600" dirty="0"/>
              <a:t> </a:t>
            </a:r>
            <a:r>
              <a:rPr lang="fr-BE" sz="2600" dirty="0" err="1"/>
              <a:t>suitable</a:t>
            </a:r>
            <a:r>
              <a:rPr lang="fr-BE" sz="2600" dirty="0"/>
              <a:t> instrument</a:t>
            </a:r>
            <a:br>
              <a:rPr lang="fr-BE" sz="2800" dirty="0"/>
            </a:br>
            <a:r>
              <a:rPr lang="fr-BE" sz="2400" dirty="0">
                <a:solidFill>
                  <a:srgbClr val="009DB1"/>
                </a:solidFill>
              </a:rPr>
              <a:t>to </a:t>
            </a:r>
            <a:r>
              <a:rPr lang="fr-BE" sz="2400" dirty="0" err="1">
                <a:solidFill>
                  <a:srgbClr val="009DB1"/>
                </a:solidFill>
              </a:rPr>
              <a:t>bring</a:t>
            </a:r>
            <a:r>
              <a:rPr lang="fr-BE" sz="2400" dirty="0">
                <a:solidFill>
                  <a:srgbClr val="009DB1"/>
                </a:solidFill>
              </a:rPr>
              <a:t> all Advanced </a:t>
            </a:r>
            <a:r>
              <a:rPr lang="fr-BE" sz="2400" dirty="0" err="1">
                <a:solidFill>
                  <a:srgbClr val="009DB1"/>
                </a:solidFill>
              </a:rPr>
              <a:t>Materials</a:t>
            </a:r>
            <a:r>
              <a:rPr lang="fr-BE" sz="2400" dirty="0">
                <a:solidFill>
                  <a:srgbClr val="009DB1"/>
                </a:solidFill>
              </a:rPr>
              <a:t> </a:t>
            </a:r>
            <a:r>
              <a:rPr lang="fr-BE" sz="2400" dirty="0" err="1">
                <a:solidFill>
                  <a:srgbClr val="009DB1"/>
                </a:solidFill>
              </a:rPr>
              <a:t>stakeholders</a:t>
            </a:r>
            <a:r>
              <a:rPr lang="fr-BE" sz="2400" dirty="0">
                <a:solidFill>
                  <a:srgbClr val="009DB1"/>
                </a:solidFill>
              </a:rPr>
              <a:t> </a:t>
            </a:r>
            <a:r>
              <a:rPr lang="fr-BE" sz="2400" dirty="0" err="1">
                <a:solidFill>
                  <a:srgbClr val="009DB1"/>
                </a:solidFill>
              </a:rPr>
              <a:t>together</a:t>
            </a:r>
            <a:endParaRPr lang="en-US" sz="2400" dirty="0">
              <a:solidFill>
                <a:srgbClr val="009DB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89787" y="2750122"/>
            <a:ext cx="9480739" cy="2649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Only a partnership, i.e. a </a:t>
            </a:r>
            <a:r>
              <a:rPr lang="en-US" sz="1800" b="1" dirty="0">
                <a:solidFill>
                  <a:srgbClr val="009DB1"/>
                </a:solidFill>
              </a:rPr>
              <a:t>long-lasting and coordinated effort</a:t>
            </a:r>
            <a:r>
              <a:rPr lang="en-US" sz="1800" dirty="0"/>
              <a:t> reinforcing collaboration between </a:t>
            </a:r>
            <a:r>
              <a:rPr lang="en-US" sz="1800" b="1" dirty="0">
                <a:solidFill>
                  <a:srgbClr val="009DB1"/>
                </a:solidFill>
              </a:rPr>
              <a:t>industry, research </a:t>
            </a:r>
            <a:r>
              <a:rPr lang="en-US" sz="1800" b="1" u="sng" dirty="0">
                <a:solidFill>
                  <a:srgbClr val="009DB1"/>
                </a:solidFill>
              </a:rPr>
              <a:t>and</a:t>
            </a:r>
            <a:r>
              <a:rPr lang="en-US" sz="1800" b="1" dirty="0">
                <a:solidFill>
                  <a:srgbClr val="009DB1"/>
                </a:solidFill>
              </a:rPr>
              <a:t> the public sector (EC and MS)</a:t>
            </a:r>
            <a:r>
              <a:rPr lang="en-US" sz="1800" dirty="0"/>
              <a:t>, can live up to the challenge and bring predictability to the European advanced materials value chains stakeholders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By </a:t>
            </a:r>
            <a:r>
              <a:rPr lang="en-US" sz="1800" b="1" dirty="0">
                <a:solidFill>
                  <a:srgbClr val="009DB1"/>
                </a:solidFill>
              </a:rPr>
              <a:t>pooling Europe’s resources and knowledge</a:t>
            </a:r>
            <a:r>
              <a:rPr lang="en-US" sz="1800" dirty="0"/>
              <a:t>, partnerships have demonstrated their efficiency for </a:t>
            </a:r>
            <a:r>
              <a:rPr lang="en-US" sz="1800" b="1" dirty="0">
                <a:solidFill>
                  <a:srgbClr val="009DB1"/>
                </a:solidFill>
              </a:rPr>
              <a:t>accelerating the development, </a:t>
            </a:r>
            <a:r>
              <a:rPr lang="en-US" sz="1800" b="1" dirty="0" err="1">
                <a:solidFill>
                  <a:srgbClr val="009DB1"/>
                </a:solidFill>
              </a:rPr>
              <a:t>industrialisation</a:t>
            </a:r>
            <a:r>
              <a:rPr lang="en-US" sz="1800" b="1" dirty="0">
                <a:solidFill>
                  <a:srgbClr val="009DB1"/>
                </a:solidFill>
              </a:rPr>
              <a:t> and deployment of strategic technologies</a:t>
            </a:r>
            <a:r>
              <a:rPr lang="en-US" sz="1800" dirty="0"/>
              <a:t> that underpin growth and jobs in key sectors of the European economy</a:t>
            </a:r>
          </a:p>
          <a:p>
            <a:endParaRPr lang="en-US" sz="1800" dirty="0"/>
          </a:p>
        </p:txBody>
      </p:sp>
      <p:sp>
        <p:nvSpPr>
          <p:cNvPr id="6" name="Oval 5"/>
          <p:cNvSpPr/>
          <p:nvPr/>
        </p:nvSpPr>
        <p:spPr>
          <a:xfrm>
            <a:off x="690078" y="4002380"/>
            <a:ext cx="812800" cy="812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B244-4DD1-3B41-8394-5E3149A011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20" y="4151122"/>
            <a:ext cx="515317" cy="51531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5134309-EA21-41CA-93D1-EAD8179AA137}"/>
              </a:ext>
            </a:extLst>
          </p:cNvPr>
          <p:cNvSpPr/>
          <p:nvPr/>
        </p:nvSpPr>
        <p:spPr>
          <a:xfrm>
            <a:off x="690078" y="2750122"/>
            <a:ext cx="812800" cy="812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4B5FB-7E3F-43E2-BD11-A0BC394439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47" y="2848988"/>
            <a:ext cx="512263" cy="513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687969" y="2851722"/>
            <a:ext cx="0" cy="2032000"/>
          </a:xfrm>
          <a:prstGeom prst="line">
            <a:avLst/>
          </a:prstGeom>
          <a:ln w="12700" cmpd="sng">
            <a:solidFill>
              <a:srgbClr val="009DB1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839686" y="6356349"/>
            <a:ext cx="4114800" cy="365125"/>
          </a:xfrm>
        </p:spPr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01674" y="6356350"/>
            <a:ext cx="843013" cy="365125"/>
          </a:xfrm>
        </p:spPr>
        <p:txBody>
          <a:bodyPr/>
          <a:lstStyle/>
          <a:p>
            <a:pPr algn="l"/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403924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33173" y="206118"/>
            <a:ext cx="8775940" cy="724619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Franklin Gothic Medium" panose="020B0603020102020204" pitchFamily="34" charset="0"/>
              </a:rPr>
              <a:t>AMI2030 within the EU R&amp;I landscape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87" y="6495690"/>
            <a:ext cx="5086879" cy="354599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961" y="930737"/>
            <a:ext cx="9936505" cy="5564953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2760619" y="4894217"/>
            <a:ext cx="435428" cy="444137"/>
          </a:xfrm>
          <a:prstGeom prst="donut">
            <a:avLst>
              <a:gd name="adj" fmla="val 11207"/>
            </a:avLst>
          </a:prstGeom>
          <a:solidFill>
            <a:srgbClr val="FFFF00"/>
          </a:solidFill>
          <a:ln>
            <a:solidFill>
              <a:srgbClr val="60C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673142" y="3861019"/>
            <a:ext cx="691337" cy="719689"/>
          </a:xfrm>
          <a:prstGeom prst="donut">
            <a:avLst>
              <a:gd name="adj" fmla="val 4913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>
                <a:solidFill>
                  <a:srgbClr val="009EB2"/>
                </a:solidFill>
              </a:rPr>
              <a:t>AMI</a:t>
            </a:r>
            <a:endParaRPr lang="en-US" sz="1400" b="1" dirty="0">
              <a:solidFill>
                <a:srgbClr val="009EB2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114802" y="3744686"/>
            <a:ext cx="431074" cy="423926"/>
          </a:xfrm>
          <a:prstGeom prst="donut">
            <a:avLst>
              <a:gd name="adj" fmla="val 11207"/>
            </a:avLst>
          </a:prstGeom>
          <a:solidFill>
            <a:srgbClr val="FFFF00"/>
          </a:solidFill>
          <a:ln>
            <a:solidFill>
              <a:srgbClr val="60C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5556070" y="3861019"/>
            <a:ext cx="452844" cy="458432"/>
          </a:xfrm>
          <a:prstGeom prst="donut">
            <a:avLst>
              <a:gd name="adj" fmla="val 11207"/>
            </a:avLst>
          </a:prstGeom>
          <a:solidFill>
            <a:srgbClr val="FFFF00"/>
          </a:solidFill>
          <a:ln>
            <a:solidFill>
              <a:srgbClr val="60C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6227453" y="2695529"/>
            <a:ext cx="294689" cy="308927"/>
          </a:xfrm>
          <a:prstGeom prst="donut">
            <a:avLst>
              <a:gd name="adj" fmla="val 11207"/>
            </a:avLst>
          </a:prstGeom>
          <a:solidFill>
            <a:srgbClr val="FFFF00"/>
          </a:solidFill>
          <a:ln>
            <a:solidFill>
              <a:srgbClr val="60C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775270" y="2851441"/>
            <a:ext cx="486508" cy="458432"/>
          </a:xfrm>
          <a:prstGeom prst="donut">
            <a:avLst>
              <a:gd name="adj" fmla="val 11207"/>
            </a:avLst>
          </a:prstGeom>
          <a:solidFill>
            <a:srgbClr val="FFFF00"/>
          </a:solidFill>
          <a:ln>
            <a:solidFill>
              <a:srgbClr val="60C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6087293" y="5554836"/>
            <a:ext cx="548638" cy="567290"/>
          </a:xfrm>
          <a:prstGeom prst="donut">
            <a:avLst>
              <a:gd name="adj" fmla="val 11207"/>
            </a:avLst>
          </a:prstGeom>
          <a:solidFill>
            <a:srgbClr val="FFFF00"/>
          </a:solidFill>
          <a:ln>
            <a:solidFill>
              <a:srgbClr val="60C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9876859" y="5246090"/>
            <a:ext cx="248191" cy="224861"/>
          </a:xfrm>
          <a:prstGeom prst="donut">
            <a:avLst>
              <a:gd name="adj" fmla="val 20144"/>
            </a:avLst>
          </a:prstGeom>
          <a:solidFill>
            <a:srgbClr val="FFFF00"/>
          </a:solidFill>
          <a:ln>
            <a:solidFill>
              <a:srgbClr val="60C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3467697" y="5157034"/>
            <a:ext cx="452844" cy="458432"/>
          </a:xfrm>
          <a:prstGeom prst="donut">
            <a:avLst>
              <a:gd name="adj" fmla="val 11207"/>
            </a:avLst>
          </a:prstGeom>
          <a:solidFill>
            <a:srgbClr val="FFFF00"/>
          </a:solidFill>
          <a:ln>
            <a:solidFill>
              <a:srgbClr val="60C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61704" y="1605499"/>
            <a:ext cx="548638" cy="567290"/>
          </a:xfrm>
          <a:prstGeom prst="donut">
            <a:avLst>
              <a:gd name="adj" fmla="val 11207"/>
            </a:avLst>
          </a:prstGeom>
          <a:solidFill>
            <a:srgbClr val="FFFF00"/>
          </a:solidFill>
          <a:ln>
            <a:solidFill>
              <a:srgbClr val="60C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9655370" y="3809278"/>
            <a:ext cx="285113" cy="277137"/>
          </a:xfrm>
          <a:prstGeom prst="donut">
            <a:avLst>
              <a:gd name="adj" fmla="val 11207"/>
            </a:avLst>
          </a:prstGeom>
          <a:solidFill>
            <a:srgbClr val="FFFF00"/>
          </a:solidFill>
          <a:ln>
            <a:solidFill>
              <a:srgbClr val="60C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8870980" y="2894878"/>
            <a:ext cx="377028" cy="368360"/>
          </a:xfrm>
          <a:prstGeom prst="donut">
            <a:avLst>
              <a:gd name="adj" fmla="val 11207"/>
            </a:avLst>
          </a:prstGeom>
          <a:solidFill>
            <a:srgbClr val="FFFF00"/>
          </a:solidFill>
          <a:ln>
            <a:solidFill>
              <a:srgbClr val="60C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61704" y="2277292"/>
            <a:ext cx="548638" cy="567290"/>
          </a:xfrm>
          <a:prstGeom prst="donut">
            <a:avLst>
              <a:gd name="adj" fmla="val 11207"/>
            </a:avLst>
          </a:prstGeom>
          <a:solidFill>
            <a:srgbClr val="009EB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4887031" y="1830073"/>
            <a:ext cx="533001" cy="537043"/>
          </a:xfrm>
          <a:prstGeom prst="donut">
            <a:avLst>
              <a:gd name="adj" fmla="val 11207"/>
            </a:avLst>
          </a:prstGeom>
          <a:solidFill>
            <a:srgbClr val="009EB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5734086" y="1815325"/>
            <a:ext cx="298074" cy="268521"/>
          </a:xfrm>
          <a:prstGeom prst="donut">
            <a:avLst>
              <a:gd name="adj" fmla="val 13953"/>
            </a:avLst>
          </a:prstGeom>
          <a:solidFill>
            <a:srgbClr val="009EB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onut 21"/>
          <p:cNvSpPr/>
          <p:nvPr/>
        </p:nvSpPr>
        <p:spPr>
          <a:xfrm>
            <a:off x="6150077" y="1386835"/>
            <a:ext cx="305817" cy="338726"/>
          </a:xfrm>
          <a:prstGeom prst="donut">
            <a:avLst>
              <a:gd name="adj" fmla="val 14107"/>
            </a:avLst>
          </a:prstGeom>
          <a:solidFill>
            <a:srgbClr val="009EB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Donut 22"/>
          <p:cNvSpPr/>
          <p:nvPr/>
        </p:nvSpPr>
        <p:spPr>
          <a:xfrm>
            <a:off x="7018524" y="1548342"/>
            <a:ext cx="340921" cy="361573"/>
          </a:xfrm>
          <a:prstGeom prst="donut">
            <a:avLst>
              <a:gd name="adj" fmla="val 14107"/>
            </a:avLst>
          </a:prstGeom>
          <a:solidFill>
            <a:srgbClr val="009EB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0342" y="1704478"/>
            <a:ext cx="333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Cross-</a:t>
            </a:r>
            <a:r>
              <a:rPr lang="fr-BE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enablers</a:t>
            </a:r>
            <a:r>
              <a:rPr lang="fr-BE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/</a:t>
            </a:r>
            <a:r>
              <a:rPr lang="fr-BE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complementary</a:t>
            </a:r>
            <a:endParaRPr lang="en-US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0341" y="2376271"/>
            <a:ext cx="149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« </a:t>
            </a:r>
            <a:r>
              <a:rPr lang="fr-BE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Customers</a:t>
            </a:r>
            <a:r>
              <a:rPr lang="fr-BE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 »</a:t>
            </a:r>
            <a:endParaRPr lang="en-US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27" name="Straight Connector 26"/>
          <p:cNvCxnSpPr>
            <a:stCxn id="2" idx="6"/>
            <a:endCxn id="7" idx="3"/>
          </p:cNvCxnSpPr>
          <p:nvPr/>
        </p:nvCxnSpPr>
        <p:spPr>
          <a:xfrm flipV="1">
            <a:off x="3196047" y="4475312"/>
            <a:ext cx="1578339" cy="640974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4" idx="7"/>
            <a:endCxn id="7" idx="3"/>
          </p:cNvCxnSpPr>
          <p:nvPr/>
        </p:nvCxnSpPr>
        <p:spPr>
          <a:xfrm flipV="1">
            <a:off x="3854224" y="4475312"/>
            <a:ext cx="920162" cy="748858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7" idx="2"/>
          </p:cNvCxnSpPr>
          <p:nvPr/>
        </p:nvCxnSpPr>
        <p:spPr>
          <a:xfrm>
            <a:off x="4482747" y="4106529"/>
            <a:ext cx="190395" cy="114335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6"/>
            <a:endCxn id="9" idx="3"/>
          </p:cNvCxnSpPr>
          <p:nvPr/>
        </p:nvCxnSpPr>
        <p:spPr>
          <a:xfrm>
            <a:off x="5364479" y="4220864"/>
            <a:ext cx="257908" cy="31451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" idx="7"/>
            <a:endCxn id="11" idx="3"/>
          </p:cNvCxnSpPr>
          <p:nvPr/>
        </p:nvCxnSpPr>
        <p:spPr>
          <a:xfrm flipV="1">
            <a:off x="5263235" y="3242737"/>
            <a:ext cx="1583282" cy="723678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7" idx="2"/>
          </p:cNvCxnSpPr>
          <p:nvPr/>
        </p:nvCxnSpPr>
        <p:spPr>
          <a:xfrm flipV="1">
            <a:off x="5321291" y="3079058"/>
            <a:ext cx="3549689" cy="1021745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7" idx="0"/>
            <a:endCxn id="20" idx="4"/>
          </p:cNvCxnSpPr>
          <p:nvPr/>
        </p:nvCxnSpPr>
        <p:spPr>
          <a:xfrm flipV="1">
            <a:off x="5018811" y="2367116"/>
            <a:ext cx="134721" cy="1493903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onut 46"/>
          <p:cNvSpPr/>
          <p:nvPr/>
        </p:nvSpPr>
        <p:spPr>
          <a:xfrm>
            <a:off x="5451926" y="2498837"/>
            <a:ext cx="340921" cy="361573"/>
          </a:xfrm>
          <a:prstGeom prst="donut">
            <a:avLst>
              <a:gd name="adj" fmla="val 14107"/>
            </a:avLst>
          </a:prstGeom>
          <a:solidFill>
            <a:srgbClr val="009EB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Donut 47"/>
          <p:cNvSpPr/>
          <p:nvPr/>
        </p:nvSpPr>
        <p:spPr>
          <a:xfrm>
            <a:off x="4825147" y="3010703"/>
            <a:ext cx="340921" cy="361573"/>
          </a:xfrm>
          <a:prstGeom prst="donut">
            <a:avLst>
              <a:gd name="adj" fmla="val 14107"/>
            </a:avLst>
          </a:prstGeom>
          <a:solidFill>
            <a:srgbClr val="009EB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Donut 48"/>
          <p:cNvSpPr/>
          <p:nvPr/>
        </p:nvSpPr>
        <p:spPr>
          <a:xfrm>
            <a:off x="7971602" y="2533305"/>
            <a:ext cx="340921" cy="361573"/>
          </a:xfrm>
          <a:prstGeom prst="donut">
            <a:avLst>
              <a:gd name="adj" fmla="val 14107"/>
            </a:avLst>
          </a:prstGeom>
          <a:solidFill>
            <a:srgbClr val="009EB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Donut 50"/>
          <p:cNvSpPr/>
          <p:nvPr/>
        </p:nvSpPr>
        <p:spPr>
          <a:xfrm>
            <a:off x="10639869" y="4187740"/>
            <a:ext cx="533001" cy="537043"/>
          </a:xfrm>
          <a:prstGeom prst="donut">
            <a:avLst>
              <a:gd name="adj" fmla="val 11207"/>
            </a:avLst>
          </a:prstGeom>
          <a:solidFill>
            <a:srgbClr val="009EB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2" name="Straight Connector 51"/>
          <p:cNvCxnSpPr>
            <a:stCxn id="7" idx="6"/>
            <a:endCxn id="51" idx="2"/>
          </p:cNvCxnSpPr>
          <p:nvPr/>
        </p:nvCxnSpPr>
        <p:spPr>
          <a:xfrm>
            <a:off x="5364479" y="4220864"/>
            <a:ext cx="5275390" cy="235398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onut 54"/>
          <p:cNvSpPr/>
          <p:nvPr/>
        </p:nvSpPr>
        <p:spPr>
          <a:xfrm>
            <a:off x="7251062" y="5034152"/>
            <a:ext cx="700055" cy="704196"/>
          </a:xfrm>
          <a:prstGeom prst="donut">
            <a:avLst>
              <a:gd name="adj" fmla="val 11207"/>
            </a:avLst>
          </a:prstGeom>
          <a:solidFill>
            <a:srgbClr val="009EB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6" name="Straight Connector 55"/>
          <p:cNvCxnSpPr>
            <a:stCxn id="7" idx="5"/>
            <a:endCxn id="55" idx="1"/>
          </p:cNvCxnSpPr>
          <p:nvPr/>
        </p:nvCxnSpPr>
        <p:spPr>
          <a:xfrm>
            <a:off x="5263235" y="4475312"/>
            <a:ext cx="2090348" cy="661967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nut 39"/>
          <p:cNvSpPr/>
          <p:nvPr/>
        </p:nvSpPr>
        <p:spPr>
          <a:xfrm>
            <a:off x="8395787" y="4680174"/>
            <a:ext cx="340921" cy="361573"/>
          </a:xfrm>
          <a:prstGeom prst="donut">
            <a:avLst>
              <a:gd name="adj" fmla="val 14107"/>
            </a:avLst>
          </a:prstGeom>
          <a:solidFill>
            <a:srgbClr val="009EB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2" name="Straight Connector 41"/>
          <p:cNvCxnSpPr>
            <a:endCxn id="40" idx="2"/>
          </p:cNvCxnSpPr>
          <p:nvPr/>
        </p:nvCxnSpPr>
        <p:spPr>
          <a:xfrm>
            <a:off x="5335297" y="4354901"/>
            <a:ext cx="3060490" cy="506060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nut 45"/>
          <p:cNvSpPr/>
          <p:nvPr/>
        </p:nvSpPr>
        <p:spPr>
          <a:xfrm>
            <a:off x="6191151" y="2239609"/>
            <a:ext cx="340921" cy="361573"/>
          </a:xfrm>
          <a:prstGeom prst="donut">
            <a:avLst>
              <a:gd name="adj" fmla="val 14107"/>
            </a:avLst>
          </a:prstGeom>
          <a:solidFill>
            <a:srgbClr val="009EB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Donut 49"/>
          <p:cNvSpPr/>
          <p:nvPr/>
        </p:nvSpPr>
        <p:spPr>
          <a:xfrm>
            <a:off x="5643756" y="3115270"/>
            <a:ext cx="340921" cy="361573"/>
          </a:xfrm>
          <a:prstGeom prst="donut">
            <a:avLst>
              <a:gd name="adj" fmla="val 14107"/>
            </a:avLst>
          </a:prstGeom>
          <a:solidFill>
            <a:srgbClr val="009EB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3" name="Straight Connector 52"/>
          <p:cNvCxnSpPr>
            <a:stCxn id="7" idx="7"/>
            <a:endCxn id="50" idx="3"/>
          </p:cNvCxnSpPr>
          <p:nvPr/>
        </p:nvCxnSpPr>
        <p:spPr>
          <a:xfrm flipV="1">
            <a:off x="5263235" y="3423892"/>
            <a:ext cx="430448" cy="542523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47" idx="4"/>
          </p:cNvCxnSpPr>
          <p:nvPr/>
        </p:nvCxnSpPr>
        <p:spPr>
          <a:xfrm flipV="1">
            <a:off x="5152224" y="2860410"/>
            <a:ext cx="470163" cy="1062739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46" idx="3"/>
          </p:cNvCxnSpPr>
          <p:nvPr/>
        </p:nvCxnSpPr>
        <p:spPr>
          <a:xfrm flipV="1">
            <a:off x="5274258" y="2548231"/>
            <a:ext cx="966820" cy="1404112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21" idx="3"/>
          </p:cNvCxnSpPr>
          <p:nvPr/>
        </p:nvCxnSpPr>
        <p:spPr>
          <a:xfrm flipV="1">
            <a:off x="5148848" y="2044522"/>
            <a:ext cx="628890" cy="1842403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" idx="7"/>
            <a:endCxn id="22" idx="3"/>
          </p:cNvCxnSpPr>
          <p:nvPr/>
        </p:nvCxnSpPr>
        <p:spPr>
          <a:xfrm flipV="1">
            <a:off x="5263235" y="1675956"/>
            <a:ext cx="931628" cy="2290459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23" idx="3"/>
          </p:cNvCxnSpPr>
          <p:nvPr/>
        </p:nvCxnSpPr>
        <p:spPr>
          <a:xfrm flipV="1">
            <a:off x="5337590" y="1856964"/>
            <a:ext cx="1730861" cy="2221619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" idx="7"/>
            <a:endCxn id="10" idx="4"/>
          </p:cNvCxnSpPr>
          <p:nvPr/>
        </p:nvCxnSpPr>
        <p:spPr>
          <a:xfrm flipV="1">
            <a:off x="5263235" y="3004456"/>
            <a:ext cx="1111563" cy="961959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" idx="6"/>
            <a:endCxn id="16" idx="3"/>
          </p:cNvCxnSpPr>
          <p:nvPr/>
        </p:nvCxnSpPr>
        <p:spPr>
          <a:xfrm flipV="1">
            <a:off x="5364479" y="4045829"/>
            <a:ext cx="4332645" cy="175035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13" idx="2"/>
          </p:cNvCxnSpPr>
          <p:nvPr/>
        </p:nvCxnSpPr>
        <p:spPr>
          <a:xfrm>
            <a:off x="5274258" y="4314903"/>
            <a:ext cx="4602601" cy="1043618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" idx="4"/>
            <a:endCxn id="12" idx="1"/>
          </p:cNvCxnSpPr>
          <p:nvPr/>
        </p:nvCxnSpPr>
        <p:spPr>
          <a:xfrm>
            <a:off x="5018811" y="4580708"/>
            <a:ext cx="1148828" cy="1057206"/>
          </a:xfrm>
          <a:prstGeom prst="line">
            <a:avLst/>
          </a:prstGeom>
          <a:ln w="19050">
            <a:solidFill>
              <a:srgbClr val="009E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oter Placeholder 14"/>
          <p:cNvSpPr txBox="1">
            <a:spLocks/>
          </p:cNvSpPr>
          <p:nvPr/>
        </p:nvSpPr>
        <p:spPr>
          <a:xfrm>
            <a:off x="836023" y="6476605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73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2041584" y="201579"/>
            <a:ext cx="9374403" cy="754665"/>
          </a:xfrm>
        </p:spPr>
        <p:txBody>
          <a:bodyPr anchor="t">
            <a:noAutofit/>
          </a:bodyPr>
          <a:lstStyle/>
          <a:p>
            <a:r>
              <a:rPr lang="en-US" sz="3200" dirty="0"/>
              <a:t>Building common added-value with each initiative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48478" y="4371691"/>
            <a:ext cx="8182875" cy="586854"/>
          </a:xfrm>
          <a:prstGeom prst="roundRect">
            <a:avLst/>
          </a:prstGeom>
          <a:solidFill>
            <a:srgbClr val="0CA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b="1" dirty="0">
                <a:solidFill>
                  <a:prstClr val="white"/>
                </a:solidFill>
              </a:rPr>
              <a:t>AMI2030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48472" y="5003424"/>
            <a:ext cx="8182875" cy="3608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>
                <a:solidFill>
                  <a:prstClr val="white"/>
                </a:solidFill>
              </a:rPr>
              <a:t>P4P / Circ. Bio-</a:t>
            </a:r>
            <a:r>
              <a:rPr lang="fr-BE" sz="2400" b="1" dirty="0" err="1">
                <a:solidFill>
                  <a:prstClr val="white"/>
                </a:solidFill>
              </a:rPr>
              <a:t>based</a:t>
            </a:r>
            <a:r>
              <a:rPr lang="fr-BE" sz="2400" b="1" dirty="0">
                <a:solidFill>
                  <a:prstClr val="white"/>
                </a:solidFill>
              </a:rPr>
              <a:t> / EIT </a:t>
            </a:r>
            <a:r>
              <a:rPr lang="fr-BE" sz="2400" b="1" dirty="0" err="1">
                <a:solidFill>
                  <a:prstClr val="white"/>
                </a:solidFill>
              </a:rPr>
              <a:t>Raw</a:t>
            </a:r>
            <a:r>
              <a:rPr lang="fr-BE" sz="2400" b="1" dirty="0">
                <a:solidFill>
                  <a:prstClr val="white"/>
                </a:solidFill>
              </a:rPr>
              <a:t> </a:t>
            </a:r>
            <a:r>
              <a:rPr lang="fr-BE" sz="2400" b="1" dirty="0" err="1">
                <a:solidFill>
                  <a:prstClr val="white"/>
                </a:solidFill>
              </a:rPr>
              <a:t>Materials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8475" y="5437690"/>
            <a:ext cx="8182875" cy="3731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>
                <a:solidFill>
                  <a:prstClr val="white"/>
                </a:solidFill>
              </a:rPr>
              <a:t>Made in Europe / EIT </a:t>
            </a:r>
            <a:r>
              <a:rPr lang="fr-BE" sz="2400" b="1" dirty="0" err="1">
                <a:solidFill>
                  <a:prstClr val="white"/>
                </a:solidFill>
              </a:rPr>
              <a:t>Manufacturing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48474" y="5856960"/>
            <a:ext cx="8182875" cy="3731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>
                <a:solidFill>
                  <a:prstClr val="white"/>
                </a:solidFill>
              </a:rPr>
              <a:t>AI – DATA – </a:t>
            </a:r>
            <a:r>
              <a:rPr lang="fr-BE" sz="2400" b="1" dirty="0" err="1">
                <a:solidFill>
                  <a:prstClr val="white"/>
                </a:solidFill>
              </a:rPr>
              <a:t>Robotics</a:t>
            </a:r>
            <a:r>
              <a:rPr lang="fr-BE" sz="2400" b="1" dirty="0">
                <a:solidFill>
                  <a:prstClr val="white"/>
                </a:solidFill>
              </a:rPr>
              <a:t> / EIT Digital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894725" y="2401752"/>
            <a:ext cx="2993932" cy="533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prstClr val="white"/>
                </a:solidFill>
              </a:rPr>
              <a:t>ENERGY (Clean H2, BATT4EU, CET …)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523971" y="2401752"/>
            <a:ext cx="2993932" cy="533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prstClr val="white"/>
                </a:solidFill>
              </a:rPr>
              <a:t>MOBILITY (2ZERO, </a:t>
            </a:r>
            <a:r>
              <a:rPr lang="fr-BE" sz="1600" b="1" dirty="0" err="1">
                <a:solidFill>
                  <a:prstClr val="white"/>
                </a:solidFill>
              </a:rPr>
              <a:t>Waterborne</a:t>
            </a:r>
            <a:r>
              <a:rPr lang="fr-BE" sz="1600" b="1" dirty="0">
                <a:solidFill>
                  <a:prstClr val="white"/>
                </a:solidFill>
              </a:rPr>
              <a:t>, Rail,…)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2153217" y="2401751"/>
            <a:ext cx="2993932" cy="533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prstClr val="white"/>
                </a:solidFill>
              </a:rPr>
              <a:t>Construction (B4P)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2824854" y="2401750"/>
            <a:ext cx="2993932" cy="533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err="1">
                <a:solidFill>
                  <a:prstClr val="white"/>
                </a:solidFill>
              </a:rPr>
              <a:t>Photonics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3475398" y="2401749"/>
            <a:ext cx="2993932" cy="533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prstClr val="white"/>
                </a:solidFill>
              </a:rPr>
              <a:t>Clean </a:t>
            </a:r>
            <a:r>
              <a:rPr lang="fr-BE" sz="1600" b="1" dirty="0" err="1">
                <a:solidFill>
                  <a:prstClr val="white"/>
                </a:solidFill>
              </a:rPr>
              <a:t>Steel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4165589" y="2401748"/>
            <a:ext cx="2993932" cy="533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prstClr val="white"/>
                </a:solidFill>
              </a:rPr>
              <a:t>KDT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48473" y="6301125"/>
            <a:ext cx="8182875" cy="3731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 err="1">
                <a:solidFill>
                  <a:prstClr val="white"/>
                </a:solidFill>
              </a:rPr>
              <a:t>European</a:t>
            </a:r>
            <a:r>
              <a:rPr lang="fr-BE" sz="2400" b="1" dirty="0">
                <a:solidFill>
                  <a:prstClr val="white"/>
                </a:solidFill>
              </a:rPr>
              <a:t> </a:t>
            </a:r>
            <a:r>
              <a:rPr lang="fr-BE" sz="2400" b="1" dirty="0" err="1">
                <a:solidFill>
                  <a:prstClr val="white"/>
                </a:solidFill>
              </a:rPr>
              <a:t>Metrology</a:t>
            </a:r>
            <a:r>
              <a:rPr lang="fr-BE" sz="2400" b="1" dirty="0">
                <a:solidFill>
                  <a:prstClr val="white"/>
                </a:solidFill>
              </a:rPr>
              <a:t> 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373494" y="5276702"/>
            <a:ext cx="1707071" cy="11605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prstClr val="white"/>
                </a:solidFill>
              </a:rPr>
              <a:t>CROSS-ENABLERS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-120737" y="2401748"/>
            <a:ext cx="2993931" cy="533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prstClr val="white"/>
                </a:solidFill>
              </a:rPr>
              <a:t>« CUSTOMERS »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4855781" y="2412910"/>
            <a:ext cx="2993932" cy="533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err="1">
                <a:solidFill>
                  <a:prstClr val="white"/>
                </a:solidFill>
              </a:rPr>
              <a:t>Innovative</a:t>
            </a:r>
            <a:r>
              <a:rPr lang="fr-BE" sz="1600" b="1" dirty="0">
                <a:solidFill>
                  <a:prstClr val="white"/>
                </a:solidFill>
              </a:rPr>
              <a:t> </a:t>
            </a:r>
            <a:r>
              <a:rPr lang="fr-BE" sz="1600" b="1" dirty="0" err="1">
                <a:solidFill>
                  <a:prstClr val="white"/>
                </a:solidFill>
              </a:rPr>
              <a:t>Health</a:t>
            </a:r>
            <a:r>
              <a:rPr lang="fr-BE" sz="1600" b="1" dirty="0">
                <a:solidFill>
                  <a:prstClr val="white"/>
                </a:solidFill>
              </a:rPr>
              <a:t>  initiative / EIT </a:t>
            </a:r>
            <a:r>
              <a:rPr lang="fr-BE" sz="1600" b="1" dirty="0" err="1">
                <a:solidFill>
                  <a:prstClr val="white"/>
                </a:solidFill>
              </a:rPr>
              <a:t>Health</a:t>
            </a:r>
            <a:r>
              <a:rPr lang="fr-BE" sz="1600" b="1" dirty="0">
                <a:solidFill>
                  <a:prstClr val="white"/>
                </a:solidFill>
              </a:rPr>
              <a:t> 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16200000">
            <a:off x="5517122" y="2414208"/>
            <a:ext cx="3014529" cy="533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prstClr val="white"/>
                </a:solidFill>
              </a:rPr>
              <a:t>EIT  Food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048974" y="1893069"/>
            <a:ext cx="2367014" cy="1221675"/>
          </a:xfrm>
          <a:prstGeom prst="roundRect">
            <a:avLst/>
          </a:prstGeom>
          <a:solidFill>
            <a:srgbClr val="A538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>
                <a:solidFill>
                  <a:prstClr val="white"/>
                </a:solidFill>
              </a:rPr>
              <a:t>ERA-NET </a:t>
            </a:r>
            <a:br>
              <a:rPr lang="fr-BE" sz="2000" b="1" dirty="0">
                <a:solidFill>
                  <a:prstClr val="white"/>
                </a:solidFill>
              </a:rPr>
            </a:br>
            <a:r>
              <a:rPr lang="fr-BE" sz="2000" b="1" dirty="0">
                <a:solidFill>
                  <a:prstClr val="white"/>
                </a:solidFill>
              </a:rPr>
              <a:t>(M-ERA.NET, MANUNET, </a:t>
            </a:r>
            <a:br>
              <a:rPr lang="fr-BE" sz="2000" b="1" dirty="0">
                <a:solidFill>
                  <a:prstClr val="white"/>
                </a:solidFill>
              </a:rPr>
            </a:br>
            <a:r>
              <a:rPr lang="fr-BE" sz="2000" b="1" dirty="0">
                <a:solidFill>
                  <a:prstClr val="white"/>
                </a:solidFill>
              </a:rPr>
              <a:t>ERA-MIN,...)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048974" y="3177103"/>
            <a:ext cx="2395327" cy="586854"/>
          </a:xfrm>
          <a:prstGeom prst="roundRect">
            <a:avLst/>
          </a:prstGeom>
          <a:solidFill>
            <a:srgbClr val="A538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>
                <a:solidFill>
                  <a:prstClr val="white"/>
                </a:solidFill>
              </a:rPr>
              <a:t>S3 VANGUARD INITIATIVE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16200000">
            <a:off x="7472788" y="2780229"/>
            <a:ext cx="2361175" cy="586854"/>
          </a:xfrm>
          <a:prstGeom prst="roundRect">
            <a:avLst/>
          </a:prstGeom>
          <a:solidFill>
            <a:srgbClr val="A538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>
                <a:solidFill>
                  <a:prstClr val="white"/>
                </a:solidFill>
              </a:rPr>
              <a:t>MEMBER STATES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1829934" y="113200"/>
            <a:ext cx="8620352" cy="519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048974" y="3796474"/>
            <a:ext cx="2395327" cy="457770"/>
          </a:xfrm>
          <a:prstGeom prst="roundRect">
            <a:avLst/>
          </a:prstGeom>
          <a:solidFill>
            <a:srgbClr val="A538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>
                <a:solidFill>
                  <a:prstClr val="white"/>
                </a:solidFill>
              </a:rPr>
              <a:t>…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33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D7D459-51FF-47B4-B561-3FED9F56D77A}"/>
              </a:ext>
            </a:extLst>
          </p:cNvPr>
          <p:cNvSpPr/>
          <p:nvPr/>
        </p:nvSpPr>
        <p:spPr>
          <a:xfrm>
            <a:off x="6290734" y="4450079"/>
            <a:ext cx="5544151" cy="2162756"/>
          </a:xfrm>
          <a:prstGeom prst="roundRect">
            <a:avLst/>
          </a:prstGeom>
          <a:noFill/>
          <a:ln w="28575">
            <a:solidFill>
              <a:srgbClr val="009BAF"/>
            </a:solidFill>
          </a:ln>
          <a:effectLst>
            <a:outerShdw blurRad="50800" dist="38100" dir="2700000" algn="tl" rotWithShape="0">
              <a:srgbClr val="009BA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en-GB" sz="4800" b="1" dirty="0">
                <a:solidFill>
                  <a:srgbClr val="009BAF"/>
                </a:solidFill>
                <a:latin typeface="Franklin Gothic Medium" panose="020B0603020102020204" pitchFamily="34" charset="0"/>
              </a:rPr>
              <a:t>WG1 </a:t>
            </a:r>
            <a:br>
              <a:rPr lang="en-GB" sz="4800" b="1" dirty="0">
                <a:solidFill>
                  <a:srgbClr val="009BAF"/>
                </a:solidFill>
                <a:latin typeface="Franklin Gothic Medium" panose="020B0603020102020204" pitchFamily="34" charset="0"/>
              </a:rPr>
            </a:br>
            <a:r>
              <a:rPr lang="en-GB" sz="3600" b="1" dirty="0">
                <a:solidFill>
                  <a:srgbClr val="009BAF"/>
                </a:solidFill>
                <a:latin typeface="Franklin Gothic Medium" panose="020B0603020102020204" pitchFamily="34" charset="0"/>
              </a:rPr>
              <a:t>Materials Digitalisation</a:t>
            </a:r>
            <a:endParaRPr lang="pt-PT" sz="2400" b="1" dirty="0">
              <a:solidFill>
                <a:srgbClr val="009BA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39691-193E-E8F2-0A66-3132A9D4FE76}"/>
              </a:ext>
            </a:extLst>
          </p:cNvPr>
          <p:cNvSpPr txBox="1"/>
          <p:nvPr/>
        </p:nvSpPr>
        <p:spPr>
          <a:xfrm>
            <a:off x="7016041" y="5840568"/>
            <a:ext cx="4818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rgbClr val="53B8C6"/>
                </a:solidFill>
              </a:rPr>
              <a:t>Gerhard </a:t>
            </a:r>
            <a:r>
              <a:rPr lang="fr-BE" b="1" dirty="0" err="1">
                <a:solidFill>
                  <a:srgbClr val="53B8C6"/>
                </a:solidFill>
              </a:rPr>
              <a:t>Goldbeck</a:t>
            </a:r>
            <a:r>
              <a:rPr lang="fr-BE" b="1" dirty="0">
                <a:solidFill>
                  <a:srgbClr val="53B8C6"/>
                </a:solidFill>
              </a:rPr>
              <a:t>, EMMC, WG1 Chair</a:t>
            </a:r>
            <a:endParaRPr lang="en-GB" dirty="0">
              <a:solidFill>
                <a:srgbClr val="53B8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81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2452636" y="69707"/>
            <a:ext cx="8114944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WG1 – Materials </a:t>
            </a:r>
            <a:r>
              <a:rPr lang="de-DE" sz="2800" dirty="0" err="1">
                <a:solidFill>
                  <a:prstClr val="black"/>
                </a:solidFill>
                <a:latin typeface="Franklin Gothic Medium" panose="020B0603020102020204" pitchFamily="34" charset="0"/>
              </a:rPr>
              <a:t>Digitalisation</a:t>
            </a:r>
            <a:endParaRPr lang="de-DE" sz="28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9272" y="1082552"/>
            <a:ext cx="8245555" cy="2004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00A1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SCOPE &amp; </a:t>
            </a:r>
            <a:r>
              <a:rPr lang="fr-FR" sz="2000" b="1" dirty="0" err="1">
                <a:solidFill>
                  <a:srgbClr val="00A1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Priorities</a:t>
            </a:r>
            <a:r>
              <a:rPr lang="fr-FR" sz="2000" b="1" dirty="0">
                <a:solidFill>
                  <a:srgbClr val="00A1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A1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identified</a:t>
            </a:r>
            <a:r>
              <a:rPr lang="fr-FR" sz="2000" b="1" dirty="0">
                <a:solidFill>
                  <a:srgbClr val="00A1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the MATERIALS 2030 </a:t>
            </a:r>
            <a:r>
              <a:rPr lang="fr-FR" sz="2000" b="1" dirty="0" err="1">
                <a:solidFill>
                  <a:srgbClr val="00A1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Roadmap</a:t>
            </a:r>
            <a:endParaRPr lang="fr-FR" dirty="0">
              <a:solidFill>
                <a:srgbClr val="00A1B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Digitalise and </a:t>
            </a:r>
            <a:r>
              <a:rPr lang="fr-F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integrate</a:t>
            </a:r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materials</a:t>
            </a:r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investigation technologies	</a:t>
            </a:r>
            <a:r>
              <a:rPr lang="fr-F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Generate</a:t>
            </a:r>
            <a:endParaRPr lang="fr-FR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Harmonised</a:t>
            </a:r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interoperable</a:t>
            </a:r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fr-F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across</a:t>
            </a:r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all </a:t>
            </a:r>
            <a:r>
              <a:rPr lang="fr-F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domains</a:t>
            </a:r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		Document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Federated</a:t>
            </a:r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fr-F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trusted</a:t>
            </a:r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fr-F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exchange	Manage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Created</a:t>
            </a:r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value </a:t>
            </a:r>
            <a:r>
              <a:rPr lang="fr-F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fr-F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digital and AI </a:t>
            </a:r>
            <a:r>
              <a:rPr lang="fr-FR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		Exploit</a:t>
            </a:r>
            <a:endParaRPr lang="en-GB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CE8D9-E355-9CD7-7915-BB58ED6D9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60" y="3160905"/>
            <a:ext cx="8218120" cy="3121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119579-2E9F-2C0E-4945-F82D5BAA6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910" y="69707"/>
            <a:ext cx="2551613" cy="2254749"/>
          </a:xfrm>
          <a:prstGeom prst="rect">
            <a:avLst/>
          </a:prstGeom>
        </p:spPr>
      </p:pic>
      <p:sp>
        <p:nvSpPr>
          <p:cNvPr id="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839686" y="6356349"/>
            <a:ext cx="4114800" cy="365125"/>
          </a:xfrm>
        </p:spPr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309880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3797592" y="255489"/>
            <a:ext cx="4783700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GLOBAL PROBLEMS &amp; NEEDS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649" y="1984646"/>
            <a:ext cx="52385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Increased complexity in the development of new materials </a:t>
            </a:r>
            <a:r>
              <a:rPr lang="en-US" sz="1600" dirty="0">
                <a:solidFill>
                  <a:prstClr val="black"/>
                </a:solidFill>
              </a:rPr>
              <a:t>due to a profound transformation towards a safe and sustainable society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Fragmentation among the different players 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Challenged European leadership on Advanced Materials Innovation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Challenged European Advanced Materials manufacturing competitiveness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Vulnerable linear value chains </a:t>
            </a:r>
            <a:r>
              <a:rPr lang="en-US" sz="1600" dirty="0">
                <a:solidFill>
                  <a:prstClr val="black"/>
                </a:solidFill>
              </a:rPr>
              <a:t>unsuited for the exponential increase in demand driven by the green transition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873261" y="1856344"/>
            <a:ext cx="6096000" cy="41703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BAF"/>
                </a:solidFill>
              </a:rPr>
              <a:t>New solutions </a:t>
            </a:r>
            <a:r>
              <a:rPr lang="en-GB" sz="1500" dirty="0">
                <a:solidFill>
                  <a:prstClr val="black"/>
                </a:solidFill>
              </a:rPr>
              <a:t>to reduce costs and risks and to accelerate and shorten Materials development cycles and uptake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EB2"/>
                </a:solidFill>
              </a:rPr>
              <a:t>Stakeholders aligned &amp; integrated on common goals with shared benefits</a:t>
            </a:r>
            <a:br>
              <a:rPr lang="en-GB" sz="1500" b="1" dirty="0">
                <a:solidFill>
                  <a:srgbClr val="009EB2"/>
                </a:solidFill>
              </a:rPr>
            </a:br>
            <a:r>
              <a:rPr lang="en-GB" sz="1500" dirty="0">
                <a:solidFill>
                  <a:prstClr val="black"/>
                </a:solidFill>
              </a:rPr>
              <a:t>(Blue sky research – Materials producers – Products manufacturers – Strategic value chains – End users/Citizens – Different policy makers (EU/MS/Regions)),</a:t>
            </a:r>
            <a:endParaRPr lang="en-GB" sz="1500" b="1" dirty="0">
              <a:solidFill>
                <a:srgbClr val="009EB2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BAF"/>
                </a:solidFill>
              </a:rPr>
              <a:t>Ambitious and coordinated investments </a:t>
            </a:r>
            <a:r>
              <a:rPr lang="en-GB" sz="1500" dirty="0">
                <a:solidFill>
                  <a:prstClr val="black"/>
                </a:solidFill>
              </a:rPr>
              <a:t>(skills, resources, infrastructures…) to achieve critical mass for the innovation markets serving the twin green and digital transition 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EB2"/>
                </a:solidFill>
              </a:rPr>
              <a:t>EU policy frameworks </a:t>
            </a:r>
            <a:r>
              <a:rPr lang="en-GB" sz="1500" dirty="0">
                <a:solidFill>
                  <a:prstClr val="black"/>
                </a:solidFill>
              </a:rPr>
              <a:t>including aligned strategies towards industrial competitiveness and the twin green and digital transition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1500" b="1" dirty="0">
                <a:solidFill>
                  <a:srgbClr val="009EB2"/>
                </a:solidFill>
              </a:rPr>
              <a:t>Increased autonomy on Raw and Advanced Materials </a:t>
            </a:r>
            <a:br>
              <a:rPr lang="en-US" sz="1500" b="1" dirty="0">
                <a:solidFill>
                  <a:srgbClr val="009EB2"/>
                </a:solidFill>
              </a:rPr>
            </a:br>
            <a:r>
              <a:rPr lang="en-US" sz="1500" dirty="0">
                <a:solidFill>
                  <a:prstClr val="black"/>
                </a:solidFill>
              </a:rPr>
              <a:t>(Improve resources efficiency, reduce imports, develop substitutes,…)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EB2"/>
                </a:solidFill>
              </a:rPr>
              <a:t>Secured, circular symbiotic value chains </a:t>
            </a:r>
            <a:r>
              <a:rPr lang="en-GB" sz="1500" dirty="0">
                <a:solidFill>
                  <a:prstClr val="black"/>
                </a:solidFill>
              </a:rPr>
              <a:t>maximising materials efficiency and materials knowledge sharing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73436" y="1277741"/>
            <a:ext cx="41564" cy="4748975"/>
          </a:xfrm>
          <a:prstGeom prst="line">
            <a:avLst/>
          </a:prstGeom>
          <a:ln>
            <a:solidFill>
              <a:srgbClr val="23A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2650" y="1277741"/>
            <a:ext cx="5238546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PROBLEMS</a:t>
            </a:r>
          </a:p>
          <a:p>
            <a:pPr algn="ctr"/>
            <a:r>
              <a:rPr lang="fr-BE" i="1" dirty="0">
                <a:solidFill>
                  <a:prstClr val="white"/>
                </a:solidFill>
              </a:rPr>
              <a:t>The </a:t>
            </a:r>
            <a:r>
              <a:rPr lang="fr-BE" i="1" dirty="0" err="1">
                <a:solidFill>
                  <a:prstClr val="white"/>
                </a:solidFill>
              </a:rPr>
              <a:t>faced</a:t>
            </a:r>
            <a:r>
              <a:rPr lang="fr-BE" i="1" dirty="0">
                <a:solidFill>
                  <a:prstClr val="white"/>
                </a:solidFill>
              </a:rPr>
              <a:t> challenges, </a:t>
            </a:r>
            <a:r>
              <a:rPr lang="fr-BE" i="1" dirty="0" err="1">
                <a:solidFill>
                  <a:prstClr val="white"/>
                </a:solidFill>
              </a:rPr>
              <a:t>failures</a:t>
            </a:r>
            <a:r>
              <a:rPr lang="fr-BE" i="1" dirty="0">
                <a:solidFill>
                  <a:prstClr val="white"/>
                </a:solidFill>
              </a:rPr>
              <a:t>, gaps,…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3261" y="1277741"/>
            <a:ext cx="6025662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NEEDS</a:t>
            </a:r>
          </a:p>
          <a:p>
            <a:pPr algn="ctr"/>
            <a:r>
              <a:rPr lang="fr-BE" i="1" dirty="0">
                <a:solidFill>
                  <a:prstClr val="white"/>
                </a:solidFill>
              </a:rPr>
              <a:t>R&amp;I, </a:t>
            </a:r>
            <a:r>
              <a:rPr lang="fr-BE" i="1" dirty="0" err="1">
                <a:solidFill>
                  <a:prstClr val="white"/>
                </a:solidFill>
              </a:rPr>
              <a:t>Industrial</a:t>
            </a:r>
            <a:r>
              <a:rPr lang="fr-BE" i="1" dirty="0">
                <a:solidFill>
                  <a:prstClr val="white"/>
                </a:solidFill>
              </a:rPr>
              <a:t>, </a:t>
            </a:r>
            <a:r>
              <a:rPr lang="fr-BE" i="1" dirty="0" err="1">
                <a:solidFill>
                  <a:prstClr val="white"/>
                </a:solidFill>
              </a:rPr>
              <a:t>Regulatory</a:t>
            </a:r>
            <a:r>
              <a:rPr lang="fr-BE" i="1" dirty="0">
                <a:solidFill>
                  <a:prstClr val="white"/>
                </a:solidFill>
              </a:rPr>
              <a:t>,…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95F472-3B35-7AE7-040B-83722BF0E74F}"/>
              </a:ext>
            </a:extLst>
          </p:cNvPr>
          <p:cNvSpPr/>
          <p:nvPr/>
        </p:nvSpPr>
        <p:spPr>
          <a:xfrm>
            <a:off x="3481411" y="1075035"/>
            <a:ext cx="4783700" cy="3291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Leverage digitalisation methodologies and tools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CC764FC-22C1-135E-7572-F9F4B2495FFE}"/>
              </a:ext>
            </a:extLst>
          </p:cNvPr>
          <p:cNvSpPr/>
          <p:nvPr/>
        </p:nvSpPr>
        <p:spPr>
          <a:xfrm>
            <a:off x="1546788" y="1984646"/>
            <a:ext cx="940037" cy="314173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E8F51AE-36A8-0C3D-E7FE-F3A782A58EE8}"/>
              </a:ext>
            </a:extLst>
          </p:cNvPr>
          <p:cNvSpPr/>
          <p:nvPr/>
        </p:nvSpPr>
        <p:spPr>
          <a:xfrm>
            <a:off x="606751" y="2863438"/>
            <a:ext cx="1367328" cy="314173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48E0ACB-2D96-9295-3EFF-C58C6B9EB394}"/>
              </a:ext>
            </a:extLst>
          </p:cNvPr>
          <p:cNvSpPr/>
          <p:nvPr/>
        </p:nvSpPr>
        <p:spPr>
          <a:xfrm>
            <a:off x="2486825" y="3271913"/>
            <a:ext cx="948584" cy="300229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4F9BF15-7008-E24C-A34F-16C3025CD269}"/>
              </a:ext>
            </a:extLst>
          </p:cNvPr>
          <p:cNvSpPr/>
          <p:nvPr/>
        </p:nvSpPr>
        <p:spPr>
          <a:xfrm>
            <a:off x="1923337" y="4186325"/>
            <a:ext cx="1512072" cy="278553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8E780B7-4EDF-C70E-5227-4C24BC954C71}"/>
              </a:ext>
            </a:extLst>
          </p:cNvPr>
          <p:cNvSpPr/>
          <p:nvPr/>
        </p:nvSpPr>
        <p:spPr>
          <a:xfrm>
            <a:off x="1629206" y="4580856"/>
            <a:ext cx="1631713" cy="278553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9CB0D7A-78F3-F19C-F1AF-35A4E6ECCA7D}"/>
              </a:ext>
            </a:extLst>
          </p:cNvPr>
          <p:cNvSpPr/>
          <p:nvPr/>
        </p:nvSpPr>
        <p:spPr>
          <a:xfrm>
            <a:off x="6238430" y="1881884"/>
            <a:ext cx="1234975" cy="278553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7BE2316-E024-5421-492E-F8F41288808F}"/>
              </a:ext>
            </a:extLst>
          </p:cNvPr>
          <p:cNvSpPr/>
          <p:nvPr/>
        </p:nvSpPr>
        <p:spPr>
          <a:xfrm>
            <a:off x="7346317" y="2434946"/>
            <a:ext cx="3096644" cy="278553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337EAE3-6F6F-9602-A565-F7045FDE75A9}"/>
              </a:ext>
            </a:extLst>
          </p:cNvPr>
          <p:cNvSpPr/>
          <p:nvPr/>
        </p:nvSpPr>
        <p:spPr>
          <a:xfrm>
            <a:off x="8409062" y="3644279"/>
            <a:ext cx="3023786" cy="278553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1CDA454-D483-B1C4-29F7-A5525813D278}"/>
              </a:ext>
            </a:extLst>
          </p:cNvPr>
          <p:cNvSpPr/>
          <p:nvPr/>
        </p:nvSpPr>
        <p:spPr>
          <a:xfrm>
            <a:off x="8400516" y="4091554"/>
            <a:ext cx="1321749" cy="278553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B97E3AF-1B49-DAED-7F95-52012FA24C45}"/>
              </a:ext>
            </a:extLst>
          </p:cNvPr>
          <p:cNvSpPr/>
          <p:nvPr/>
        </p:nvSpPr>
        <p:spPr>
          <a:xfrm>
            <a:off x="9424587" y="4611860"/>
            <a:ext cx="1321749" cy="278553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D9FC888-224D-FAE8-B26C-874E8D9502DE}"/>
              </a:ext>
            </a:extLst>
          </p:cNvPr>
          <p:cNvSpPr/>
          <p:nvPr/>
        </p:nvSpPr>
        <p:spPr>
          <a:xfrm>
            <a:off x="7033190" y="5186214"/>
            <a:ext cx="1632028" cy="278553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D51A7CF-9ADE-62A7-F6D1-AE08A4D8C54A}"/>
              </a:ext>
            </a:extLst>
          </p:cNvPr>
          <p:cNvSpPr/>
          <p:nvPr/>
        </p:nvSpPr>
        <p:spPr>
          <a:xfrm>
            <a:off x="7346317" y="5713347"/>
            <a:ext cx="2375948" cy="278553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2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ítulo 59">
            <a:extLst>
              <a:ext uri="{FF2B5EF4-FFF2-40B4-BE49-F238E27FC236}">
                <a16:creationId xmlns:a16="http://schemas.microsoft.com/office/drawing/2014/main" id="{F318D703-5364-F2C8-6A1B-8D22F036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215" y="41812"/>
            <a:ext cx="811494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200" dirty="0" err="1">
                <a:latin typeface="Franklin Gothic Medium" panose="020B0603020102020204" pitchFamily="34" charset="0"/>
              </a:rPr>
              <a:t>Overview</a:t>
            </a:r>
            <a:r>
              <a:rPr lang="es-ES" sz="3200" dirty="0">
                <a:latin typeface="Franklin Gothic Medium" panose="020B0603020102020204" pitchFamily="34" charset="0"/>
              </a:rPr>
              <a:t> Timeline</a:t>
            </a:r>
          </a:p>
        </p:txBody>
      </p:sp>
      <p:sp>
        <p:nvSpPr>
          <p:cNvPr id="26" name="Freeform: Shape 36">
            <a:extLst>
              <a:ext uri="{FF2B5EF4-FFF2-40B4-BE49-F238E27FC236}">
                <a16:creationId xmlns:a16="http://schemas.microsoft.com/office/drawing/2014/main" id="{670E4E16-E82F-0302-4ED2-750229198C22}"/>
              </a:ext>
            </a:extLst>
          </p:cNvPr>
          <p:cNvSpPr>
            <a:spLocks/>
          </p:cNvSpPr>
          <p:nvPr/>
        </p:nvSpPr>
        <p:spPr>
          <a:xfrm>
            <a:off x="4110745" y="1422890"/>
            <a:ext cx="4372761" cy="5451088"/>
          </a:xfrm>
          <a:custGeom>
            <a:avLst/>
            <a:gdLst>
              <a:gd name="connsiteX0" fmla="*/ 4005913 w 4372761"/>
              <a:gd name="connsiteY0" fmla="*/ 0 h 5130155"/>
              <a:gd name="connsiteX1" fmla="*/ 4046367 w 4372761"/>
              <a:gd name="connsiteY1" fmla="*/ 0 h 5130155"/>
              <a:gd name="connsiteX2" fmla="*/ 4194506 w 4372761"/>
              <a:gd name="connsiteY2" fmla="*/ 50145 h 5130155"/>
              <a:gd name="connsiteX3" fmla="*/ 4372668 w 4372761"/>
              <a:gd name="connsiteY3" fmla="*/ 213287 h 5130155"/>
              <a:gd name="connsiteX4" fmla="*/ 4108574 w 4372761"/>
              <a:gd name="connsiteY4" fmla="*/ 382210 h 5130155"/>
              <a:gd name="connsiteX5" fmla="*/ 3542083 w 4372761"/>
              <a:gd name="connsiteY5" fmla="*/ 488792 h 5130155"/>
              <a:gd name="connsiteX6" fmla="*/ 2308301 w 4372761"/>
              <a:gd name="connsiteY6" fmla="*/ 770331 h 5130155"/>
              <a:gd name="connsiteX7" fmla="*/ 342717 w 4372761"/>
              <a:gd name="connsiteY7" fmla="*/ 2777298 h 5130155"/>
              <a:gd name="connsiteX8" fmla="*/ 260062 w 4372761"/>
              <a:gd name="connsiteY8" fmla="*/ 5130155 h 5130155"/>
              <a:gd name="connsiteX9" fmla="*/ 0 w 4372761"/>
              <a:gd name="connsiteY9" fmla="*/ 5130155 h 5130155"/>
              <a:gd name="connsiteX10" fmla="*/ 193535 w 4372761"/>
              <a:gd name="connsiteY10" fmla="*/ 2791375 h 5130155"/>
              <a:gd name="connsiteX11" fmla="*/ 2306285 w 4372761"/>
              <a:gd name="connsiteY11" fmla="*/ 724078 h 5130155"/>
              <a:gd name="connsiteX12" fmla="*/ 3689250 w 4372761"/>
              <a:gd name="connsiteY12" fmla="*/ 430473 h 5130155"/>
              <a:gd name="connsiteX13" fmla="*/ 4183166 w 4372761"/>
              <a:gd name="connsiteY13" fmla="*/ 325902 h 5130155"/>
              <a:gd name="connsiteX14" fmla="*/ 4342428 w 4372761"/>
              <a:gd name="connsiteY14" fmla="*/ 205243 h 5130155"/>
              <a:gd name="connsiteX15" fmla="*/ 4106275 w 4372761"/>
              <a:gd name="connsiteY15" fmla="*/ 28213 h 5130155"/>
              <a:gd name="connsiteX16" fmla="*/ 4005913 w 4372761"/>
              <a:gd name="connsiteY16" fmla="*/ 0 h 51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72761" h="5130155">
                <a:moveTo>
                  <a:pt x="4005913" y="0"/>
                </a:moveTo>
                <a:lnTo>
                  <a:pt x="4046367" y="0"/>
                </a:lnTo>
                <a:lnTo>
                  <a:pt x="4194506" y="50145"/>
                </a:lnTo>
                <a:cubicBezTo>
                  <a:pt x="4291525" y="91119"/>
                  <a:pt x="4368636" y="144913"/>
                  <a:pt x="4372668" y="213287"/>
                </a:cubicBezTo>
                <a:cubicBezTo>
                  <a:pt x="4376700" y="287693"/>
                  <a:pt x="4249693" y="346012"/>
                  <a:pt x="4108574" y="382210"/>
                </a:cubicBezTo>
                <a:cubicBezTo>
                  <a:pt x="3896896" y="436506"/>
                  <a:pt x="3741665" y="454605"/>
                  <a:pt x="3542083" y="488792"/>
                </a:cubicBezTo>
                <a:cubicBezTo>
                  <a:pt x="3237669" y="539067"/>
                  <a:pt x="3025991" y="575265"/>
                  <a:pt x="2308301" y="770331"/>
                </a:cubicBezTo>
                <a:cubicBezTo>
                  <a:pt x="842681" y="1168507"/>
                  <a:pt x="417309" y="2071441"/>
                  <a:pt x="342717" y="2777298"/>
                </a:cubicBezTo>
                <a:cubicBezTo>
                  <a:pt x="233854" y="3818990"/>
                  <a:pt x="260062" y="5116078"/>
                  <a:pt x="260062" y="5130155"/>
                </a:cubicBezTo>
                <a:cubicBezTo>
                  <a:pt x="260062" y="5130155"/>
                  <a:pt x="260062" y="5130155"/>
                  <a:pt x="0" y="5130155"/>
                </a:cubicBezTo>
                <a:cubicBezTo>
                  <a:pt x="0" y="5116078"/>
                  <a:pt x="56448" y="3696320"/>
                  <a:pt x="193535" y="2791375"/>
                </a:cubicBezTo>
                <a:cubicBezTo>
                  <a:pt x="304414" y="2073452"/>
                  <a:pt x="804378" y="1106166"/>
                  <a:pt x="2306285" y="724078"/>
                </a:cubicBezTo>
                <a:cubicBezTo>
                  <a:pt x="3050183" y="537056"/>
                  <a:pt x="3429188" y="466671"/>
                  <a:pt x="3689250" y="430473"/>
                </a:cubicBezTo>
                <a:cubicBezTo>
                  <a:pt x="3886816" y="402320"/>
                  <a:pt x="4017855" y="382210"/>
                  <a:pt x="4183166" y="325902"/>
                </a:cubicBezTo>
                <a:cubicBezTo>
                  <a:pt x="4287996" y="289704"/>
                  <a:pt x="4344444" y="247473"/>
                  <a:pt x="4342428" y="205243"/>
                </a:cubicBezTo>
                <a:cubicBezTo>
                  <a:pt x="4339404" y="147930"/>
                  <a:pt x="4239991" y="77042"/>
                  <a:pt x="4106275" y="28213"/>
                </a:cubicBezTo>
                <a:lnTo>
                  <a:pt x="400591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7" name="Freeform: Shape 40">
            <a:extLst>
              <a:ext uri="{FF2B5EF4-FFF2-40B4-BE49-F238E27FC236}">
                <a16:creationId xmlns:a16="http://schemas.microsoft.com/office/drawing/2014/main" id="{FE470C9C-5254-4F13-D9EF-0F68B195F1E9}"/>
              </a:ext>
            </a:extLst>
          </p:cNvPr>
          <p:cNvSpPr/>
          <p:nvPr/>
        </p:nvSpPr>
        <p:spPr>
          <a:xfrm>
            <a:off x="4547537" y="1422889"/>
            <a:ext cx="3969777" cy="5451087"/>
          </a:xfrm>
          <a:custGeom>
            <a:avLst/>
            <a:gdLst>
              <a:gd name="connsiteX0" fmla="*/ 3676705 w 3969777"/>
              <a:gd name="connsiteY0" fmla="*/ 0 h 5117544"/>
              <a:gd name="connsiteX1" fmla="*/ 3718992 w 3969777"/>
              <a:gd name="connsiteY1" fmla="*/ 0 h 5117544"/>
              <a:gd name="connsiteX2" fmla="*/ 3815629 w 3969777"/>
              <a:gd name="connsiteY2" fmla="*/ 39294 h 5117544"/>
              <a:gd name="connsiteX3" fmla="*/ 3969553 w 3969777"/>
              <a:gd name="connsiteY3" fmla="*/ 204698 h 5117544"/>
              <a:gd name="connsiteX4" fmla="*/ 3731738 w 3969777"/>
              <a:gd name="connsiteY4" fmla="*/ 387698 h 5117544"/>
              <a:gd name="connsiteX5" fmla="*/ 3157355 w 3969777"/>
              <a:gd name="connsiteY5" fmla="*/ 500313 h 5117544"/>
              <a:gd name="connsiteX6" fmla="*/ 2006572 w 3969777"/>
              <a:gd name="connsiteY6" fmla="*/ 775819 h 5117544"/>
              <a:gd name="connsiteX7" fmla="*/ 162499 w 3969777"/>
              <a:gd name="connsiteY7" fmla="*/ 2591742 h 5117544"/>
              <a:gd name="connsiteX8" fmla="*/ 337837 w 3969777"/>
              <a:gd name="connsiteY8" fmla="*/ 5117544 h 5117544"/>
              <a:gd name="connsiteX9" fmla="*/ 102038 w 3969777"/>
              <a:gd name="connsiteY9" fmla="*/ 5117544 h 5117544"/>
              <a:gd name="connsiteX10" fmla="*/ 43592 w 3969777"/>
              <a:gd name="connsiteY10" fmla="*/ 2555544 h 5117544"/>
              <a:gd name="connsiteX11" fmla="*/ 2046880 w 3969777"/>
              <a:gd name="connsiteY11" fmla="*/ 725544 h 5117544"/>
              <a:gd name="connsiteX12" fmla="*/ 3316570 w 3969777"/>
              <a:gd name="connsiteY12" fmla="*/ 452049 h 5117544"/>
              <a:gd name="connsiteX13" fmla="*/ 3810338 w 3969777"/>
              <a:gd name="connsiteY13" fmla="*/ 339434 h 5117544"/>
              <a:gd name="connsiteX14" fmla="*/ 3953430 w 3969777"/>
              <a:gd name="connsiteY14" fmla="*/ 194643 h 5117544"/>
              <a:gd name="connsiteX15" fmla="*/ 3737469 w 3969777"/>
              <a:gd name="connsiteY15" fmla="*/ 19592 h 5117544"/>
              <a:gd name="connsiteX16" fmla="*/ 3676705 w 3969777"/>
              <a:gd name="connsiteY16" fmla="*/ 0 h 511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69777" h="5117544">
                <a:moveTo>
                  <a:pt x="3676705" y="0"/>
                </a:moveTo>
                <a:lnTo>
                  <a:pt x="3718992" y="0"/>
                </a:lnTo>
                <a:lnTo>
                  <a:pt x="3815629" y="39294"/>
                </a:lnTo>
                <a:cubicBezTo>
                  <a:pt x="3900022" y="82027"/>
                  <a:pt x="3966530" y="137330"/>
                  <a:pt x="3969553" y="204698"/>
                </a:cubicBezTo>
                <a:cubicBezTo>
                  <a:pt x="3975599" y="279104"/>
                  <a:pt x="3858707" y="353511"/>
                  <a:pt x="3731738" y="387698"/>
                </a:cubicBezTo>
                <a:cubicBezTo>
                  <a:pt x="3538262" y="441994"/>
                  <a:pt x="3338739" y="468137"/>
                  <a:pt x="3157355" y="500313"/>
                </a:cubicBezTo>
                <a:cubicBezTo>
                  <a:pt x="2883263" y="550588"/>
                  <a:pt x="2613202" y="586786"/>
                  <a:pt x="2006572" y="775819"/>
                </a:cubicBezTo>
                <a:cubicBezTo>
                  <a:pt x="688514" y="1184049"/>
                  <a:pt x="229007" y="1885885"/>
                  <a:pt x="162499" y="2591742"/>
                </a:cubicBezTo>
                <a:cubicBezTo>
                  <a:pt x="63746" y="3633434"/>
                  <a:pt x="335822" y="5103467"/>
                  <a:pt x="337837" y="5117544"/>
                </a:cubicBezTo>
                <a:cubicBezTo>
                  <a:pt x="337837" y="5117544"/>
                  <a:pt x="337837" y="5117544"/>
                  <a:pt x="102038" y="5117544"/>
                </a:cubicBezTo>
                <a:cubicBezTo>
                  <a:pt x="102038" y="5103467"/>
                  <a:pt x="-81362" y="3458478"/>
                  <a:pt x="43592" y="2555544"/>
                </a:cubicBezTo>
                <a:cubicBezTo>
                  <a:pt x="142345" y="1835610"/>
                  <a:pt x="690529" y="1107632"/>
                  <a:pt x="2046880" y="725544"/>
                </a:cubicBezTo>
                <a:cubicBezTo>
                  <a:pt x="2718002" y="538522"/>
                  <a:pt x="3082786" y="490258"/>
                  <a:pt x="3316570" y="452049"/>
                </a:cubicBezTo>
                <a:cubicBezTo>
                  <a:pt x="3495939" y="423895"/>
                  <a:pt x="3661200" y="395742"/>
                  <a:pt x="3810338" y="339434"/>
                </a:cubicBezTo>
                <a:cubicBezTo>
                  <a:pt x="3905061" y="303236"/>
                  <a:pt x="3953430" y="258994"/>
                  <a:pt x="3953430" y="194643"/>
                </a:cubicBezTo>
                <a:cubicBezTo>
                  <a:pt x="3953430" y="138838"/>
                  <a:pt x="3860471" y="69458"/>
                  <a:pt x="3737469" y="19592"/>
                </a:cubicBezTo>
                <a:lnTo>
                  <a:pt x="367670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2B73980E-BFC5-01B0-BD66-E257BAD2885B}"/>
              </a:ext>
            </a:extLst>
          </p:cNvPr>
          <p:cNvSpPr>
            <a:spLocks/>
          </p:cNvSpPr>
          <p:nvPr/>
        </p:nvSpPr>
        <p:spPr bwMode="auto">
          <a:xfrm>
            <a:off x="6019595" y="1452268"/>
            <a:ext cx="2672185" cy="5443412"/>
          </a:xfrm>
          <a:custGeom>
            <a:avLst/>
            <a:gdLst>
              <a:gd name="T0" fmla="*/ 1414 w 1434"/>
              <a:gd name="T1" fmla="*/ 2527 h 2527"/>
              <a:gd name="T2" fmla="*/ 153 w 1434"/>
              <a:gd name="T3" fmla="*/ 1187 h 2527"/>
              <a:gd name="T4" fmla="*/ 739 w 1434"/>
              <a:gd name="T5" fmla="*/ 374 h 2527"/>
              <a:gd name="T6" fmla="*/ 1212 w 1434"/>
              <a:gd name="T7" fmla="*/ 0 h 2527"/>
              <a:gd name="connsiteX0" fmla="*/ 9291 w 9291"/>
              <a:gd name="connsiteY0" fmla="*/ 10000 h 10000"/>
              <a:gd name="connsiteX1" fmla="*/ 497 w 9291"/>
              <a:gd name="connsiteY1" fmla="*/ 4697 h 10000"/>
              <a:gd name="connsiteX2" fmla="*/ 4583 w 9291"/>
              <a:gd name="connsiteY2" fmla="*/ 1480 h 10000"/>
              <a:gd name="connsiteX3" fmla="*/ 7882 w 9291"/>
              <a:gd name="connsiteY3" fmla="*/ 0 h 10000"/>
              <a:gd name="connsiteX0" fmla="*/ 10000 w 10000"/>
              <a:gd name="connsiteY0" fmla="*/ 9932 h 9932"/>
              <a:gd name="connsiteX1" fmla="*/ 535 w 10000"/>
              <a:gd name="connsiteY1" fmla="*/ 4629 h 9932"/>
              <a:gd name="connsiteX2" fmla="*/ 4933 w 10000"/>
              <a:gd name="connsiteY2" fmla="*/ 1412 h 9932"/>
              <a:gd name="connsiteX3" fmla="*/ 8483 w 10000"/>
              <a:gd name="connsiteY3" fmla="*/ 0 h 9932"/>
              <a:gd name="connsiteX0" fmla="*/ 9216 w 9216"/>
              <a:gd name="connsiteY0" fmla="*/ 10000 h 10000"/>
              <a:gd name="connsiteX1" fmla="*/ 814 w 9216"/>
              <a:gd name="connsiteY1" fmla="*/ 5150 h 10000"/>
              <a:gd name="connsiteX2" fmla="*/ 4149 w 9216"/>
              <a:gd name="connsiteY2" fmla="*/ 1422 h 10000"/>
              <a:gd name="connsiteX3" fmla="*/ 7699 w 9216"/>
              <a:gd name="connsiteY3" fmla="*/ 0 h 10000"/>
              <a:gd name="connsiteX0" fmla="*/ 9977 w 9977"/>
              <a:gd name="connsiteY0" fmla="*/ 10000 h 10000"/>
              <a:gd name="connsiteX1" fmla="*/ 860 w 9977"/>
              <a:gd name="connsiteY1" fmla="*/ 5150 h 10000"/>
              <a:gd name="connsiteX2" fmla="*/ 4479 w 9977"/>
              <a:gd name="connsiteY2" fmla="*/ 1422 h 10000"/>
              <a:gd name="connsiteX3" fmla="*/ 8331 w 9977"/>
              <a:gd name="connsiteY3" fmla="*/ 0 h 10000"/>
              <a:gd name="connsiteX0" fmla="*/ 10069 w 10069"/>
              <a:gd name="connsiteY0" fmla="*/ 10000 h 10000"/>
              <a:gd name="connsiteX1" fmla="*/ 931 w 10069"/>
              <a:gd name="connsiteY1" fmla="*/ 5150 h 10000"/>
              <a:gd name="connsiteX2" fmla="*/ 4558 w 10069"/>
              <a:gd name="connsiteY2" fmla="*/ 1422 h 10000"/>
              <a:gd name="connsiteX3" fmla="*/ 8419 w 10069"/>
              <a:gd name="connsiteY3" fmla="*/ 0 h 10000"/>
              <a:gd name="connsiteX0" fmla="*/ 3071 w 8498"/>
              <a:gd name="connsiteY0" fmla="*/ 10071 h 10071"/>
              <a:gd name="connsiteX1" fmla="*/ 285 w 8498"/>
              <a:gd name="connsiteY1" fmla="*/ 5150 h 10071"/>
              <a:gd name="connsiteX2" fmla="*/ 3912 w 8498"/>
              <a:gd name="connsiteY2" fmla="*/ 1422 h 10071"/>
              <a:gd name="connsiteX3" fmla="*/ 7773 w 8498"/>
              <a:gd name="connsiteY3" fmla="*/ 0 h 10071"/>
              <a:gd name="connsiteX0" fmla="*/ 5801 w 12187"/>
              <a:gd name="connsiteY0" fmla="*/ 10000 h 10000"/>
              <a:gd name="connsiteX1" fmla="*/ 3 w 12187"/>
              <a:gd name="connsiteY1" fmla="*/ 5079 h 10000"/>
              <a:gd name="connsiteX2" fmla="*/ 6790 w 12187"/>
              <a:gd name="connsiteY2" fmla="*/ 1412 h 10000"/>
              <a:gd name="connsiteX3" fmla="*/ 11334 w 12187"/>
              <a:gd name="connsiteY3" fmla="*/ 0 h 10000"/>
              <a:gd name="connsiteX0" fmla="*/ 5472 w 11858"/>
              <a:gd name="connsiteY0" fmla="*/ 10000 h 10000"/>
              <a:gd name="connsiteX1" fmla="*/ 4 w 11858"/>
              <a:gd name="connsiteY1" fmla="*/ 5097 h 10000"/>
              <a:gd name="connsiteX2" fmla="*/ 6461 w 11858"/>
              <a:gd name="connsiteY2" fmla="*/ 1412 h 10000"/>
              <a:gd name="connsiteX3" fmla="*/ 11005 w 11858"/>
              <a:gd name="connsiteY3" fmla="*/ 0 h 10000"/>
              <a:gd name="connsiteX0" fmla="*/ 3568 w 11895"/>
              <a:gd name="connsiteY0" fmla="*/ 10000 h 10000"/>
              <a:gd name="connsiteX1" fmla="*/ 41 w 11895"/>
              <a:gd name="connsiteY1" fmla="*/ 5097 h 10000"/>
              <a:gd name="connsiteX2" fmla="*/ 6498 w 11895"/>
              <a:gd name="connsiteY2" fmla="*/ 1412 h 10000"/>
              <a:gd name="connsiteX3" fmla="*/ 11042 w 11895"/>
              <a:gd name="connsiteY3" fmla="*/ 0 h 10000"/>
              <a:gd name="connsiteX0" fmla="*/ 3895 w 12222"/>
              <a:gd name="connsiteY0" fmla="*/ 10000 h 10000"/>
              <a:gd name="connsiteX1" fmla="*/ 38 w 12222"/>
              <a:gd name="connsiteY1" fmla="*/ 5150 h 10000"/>
              <a:gd name="connsiteX2" fmla="*/ 6825 w 12222"/>
              <a:gd name="connsiteY2" fmla="*/ 1412 h 10000"/>
              <a:gd name="connsiteX3" fmla="*/ 11369 w 12222"/>
              <a:gd name="connsiteY3" fmla="*/ 0 h 10000"/>
              <a:gd name="connsiteX0" fmla="*/ 3862 w 12189"/>
              <a:gd name="connsiteY0" fmla="*/ 10000 h 10000"/>
              <a:gd name="connsiteX1" fmla="*/ 5 w 12189"/>
              <a:gd name="connsiteY1" fmla="*/ 5150 h 10000"/>
              <a:gd name="connsiteX2" fmla="*/ 6792 w 12189"/>
              <a:gd name="connsiteY2" fmla="*/ 1412 h 10000"/>
              <a:gd name="connsiteX3" fmla="*/ 11336 w 12189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9" h="10000">
                <a:moveTo>
                  <a:pt x="3862" y="10000"/>
                </a:moveTo>
                <a:cubicBezTo>
                  <a:pt x="3862" y="10000"/>
                  <a:pt x="-153" y="6333"/>
                  <a:pt x="5" y="5150"/>
                </a:cubicBezTo>
                <a:cubicBezTo>
                  <a:pt x="163" y="3967"/>
                  <a:pt x="174" y="1899"/>
                  <a:pt x="6792" y="1412"/>
                </a:cubicBezTo>
                <a:cubicBezTo>
                  <a:pt x="13421" y="924"/>
                  <a:pt x="12571" y="276"/>
                  <a:pt x="11336" y="0"/>
                </a:cubicBezTo>
              </a:path>
            </a:pathLst>
          </a:custGeom>
          <a:noFill/>
          <a:ln w="7938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5BD6FC3C-137D-8525-EC8B-8C122FA155BB}"/>
              </a:ext>
            </a:extLst>
          </p:cNvPr>
          <p:cNvSpPr>
            <a:spLocks/>
          </p:cNvSpPr>
          <p:nvPr/>
        </p:nvSpPr>
        <p:spPr bwMode="auto">
          <a:xfrm rot="21441206">
            <a:off x="2325145" y="1637337"/>
            <a:ext cx="6051669" cy="5331904"/>
          </a:xfrm>
          <a:custGeom>
            <a:avLst/>
            <a:gdLst>
              <a:gd name="T0" fmla="*/ 0 w 3114"/>
              <a:gd name="T1" fmla="*/ 2429 h 2429"/>
              <a:gd name="T2" fmla="*/ 1010 w 3114"/>
              <a:gd name="T3" fmla="*/ 611 h 2429"/>
              <a:gd name="T4" fmla="*/ 2564 w 3114"/>
              <a:gd name="T5" fmla="*/ 67 h 2429"/>
              <a:gd name="T6" fmla="*/ 3114 w 3114"/>
              <a:gd name="T7" fmla="*/ 0 h 2429"/>
              <a:gd name="connsiteX0" fmla="*/ 0 w 8709"/>
              <a:gd name="connsiteY0" fmla="*/ 10659 h 10659"/>
              <a:gd name="connsiteX1" fmla="*/ 3243 w 8709"/>
              <a:gd name="connsiteY1" fmla="*/ 3174 h 10659"/>
              <a:gd name="connsiteX2" fmla="*/ 8234 w 8709"/>
              <a:gd name="connsiteY2" fmla="*/ 935 h 10659"/>
              <a:gd name="connsiteX3" fmla="*/ 8709 w 8709"/>
              <a:gd name="connsiteY3" fmla="*/ 0 h 10659"/>
              <a:gd name="connsiteX0" fmla="*/ 0 w 11479"/>
              <a:gd name="connsiteY0" fmla="*/ 10000 h 10000"/>
              <a:gd name="connsiteX1" fmla="*/ 3724 w 11479"/>
              <a:gd name="connsiteY1" fmla="*/ 2978 h 10000"/>
              <a:gd name="connsiteX2" fmla="*/ 9455 w 11479"/>
              <a:gd name="connsiteY2" fmla="*/ 877 h 10000"/>
              <a:gd name="connsiteX3" fmla="*/ 10000 w 11479"/>
              <a:gd name="connsiteY3" fmla="*/ 0 h 10000"/>
              <a:gd name="connsiteX0" fmla="*/ 0 w 11395"/>
              <a:gd name="connsiteY0" fmla="*/ 9977 h 9977"/>
              <a:gd name="connsiteX1" fmla="*/ 3724 w 11395"/>
              <a:gd name="connsiteY1" fmla="*/ 2955 h 9977"/>
              <a:gd name="connsiteX2" fmla="*/ 9455 w 11395"/>
              <a:gd name="connsiteY2" fmla="*/ 854 h 9977"/>
              <a:gd name="connsiteX3" fmla="*/ 9885 w 11395"/>
              <a:gd name="connsiteY3" fmla="*/ 0 h 9977"/>
              <a:gd name="connsiteX0" fmla="*/ 0 w 9651"/>
              <a:gd name="connsiteY0" fmla="*/ 10000 h 10000"/>
              <a:gd name="connsiteX1" fmla="*/ 3268 w 9651"/>
              <a:gd name="connsiteY1" fmla="*/ 2962 h 10000"/>
              <a:gd name="connsiteX2" fmla="*/ 8297 w 9651"/>
              <a:gd name="connsiteY2" fmla="*/ 856 h 10000"/>
              <a:gd name="connsiteX3" fmla="*/ 8675 w 9651"/>
              <a:gd name="connsiteY3" fmla="*/ 0 h 10000"/>
              <a:gd name="connsiteX0" fmla="*/ 0 w 10662"/>
              <a:gd name="connsiteY0" fmla="*/ 9871 h 9871"/>
              <a:gd name="connsiteX1" fmla="*/ 3386 w 10662"/>
              <a:gd name="connsiteY1" fmla="*/ 2833 h 9871"/>
              <a:gd name="connsiteX2" fmla="*/ 8597 w 10662"/>
              <a:gd name="connsiteY2" fmla="*/ 727 h 9871"/>
              <a:gd name="connsiteX3" fmla="*/ 9849 w 10662"/>
              <a:gd name="connsiteY3" fmla="*/ 0 h 9871"/>
              <a:gd name="connsiteX0" fmla="*/ 0 w 9713"/>
              <a:gd name="connsiteY0" fmla="*/ 10000 h 10000"/>
              <a:gd name="connsiteX1" fmla="*/ 3176 w 9713"/>
              <a:gd name="connsiteY1" fmla="*/ 2870 h 10000"/>
              <a:gd name="connsiteX2" fmla="*/ 8063 w 9713"/>
              <a:gd name="connsiteY2" fmla="*/ 737 h 10000"/>
              <a:gd name="connsiteX3" fmla="*/ 9237 w 9713"/>
              <a:gd name="connsiteY3" fmla="*/ 0 h 10000"/>
              <a:gd name="connsiteX0" fmla="*/ 0 w 10000"/>
              <a:gd name="connsiteY0" fmla="*/ 10000 h 10000"/>
              <a:gd name="connsiteX1" fmla="*/ 3270 w 10000"/>
              <a:gd name="connsiteY1" fmla="*/ 2870 h 10000"/>
              <a:gd name="connsiteX2" fmla="*/ 8301 w 10000"/>
              <a:gd name="connsiteY2" fmla="*/ 737 h 10000"/>
              <a:gd name="connsiteX3" fmla="*/ 9510 w 10000"/>
              <a:gd name="connsiteY3" fmla="*/ 0 h 10000"/>
              <a:gd name="connsiteX0" fmla="*/ 0 w 10177"/>
              <a:gd name="connsiteY0" fmla="*/ 9915 h 9915"/>
              <a:gd name="connsiteX1" fmla="*/ 3270 w 10177"/>
              <a:gd name="connsiteY1" fmla="*/ 2785 h 9915"/>
              <a:gd name="connsiteX2" fmla="*/ 8301 w 10177"/>
              <a:gd name="connsiteY2" fmla="*/ 652 h 9915"/>
              <a:gd name="connsiteX3" fmla="*/ 9719 w 10177"/>
              <a:gd name="connsiteY3" fmla="*/ 0 h 9915"/>
              <a:gd name="connsiteX0" fmla="*/ 0 w 9832"/>
              <a:gd name="connsiteY0" fmla="*/ 10000 h 10000"/>
              <a:gd name="connsiteX1" fmla="*/ 3213 w 9832"/>
              <a:gd name="connsiteY1" fmla="*/ 2809 h 10000"/>
              <a:gd name="connsiteX2" fmla="*/ 8157 w 9832"/>
              <a:gd name="connsiteY2" fmla="*/ 658 h 10000"/>
              <a:gd name="connsiteX3" fmla="*/ 9550 w 9832"/>
              <a:gd name="connsiteY3" fmla="*/ 0 h 10000"/>
              <a:gd name="connsiteX0" fmla="*/ 0 w 10152"/>
              <a:gd name="connsiteY0" fmla="*/ 9946 h 9946"/>
              <a:gd name="connsiteX1" fmla="*/ 3268 w 10152"/>
              <a:gd name="connsiteY1" fmla="*/ 2755 h 9946"/>
              <a:gd name="connsiteX2" fmla="*/ 8296 w 10152"/>
              <a:gd name="connsiteY2" fmla="*/ 604 h 9946"/>
              <a:gd name="connsiteX3" fmla="*/ 9884 w 10152"/>
              <a:gd name="connsiteY3" fmla="*/ 0 h 9946"/>
              <a:gd name="connsiteX0" fmla="*/ 0 w 10032"/>
              <a:gd name="connsiteY0" fmla="*/ 10000 h 10000"/>
              <a:gd name="connsiteX1" fmla="*/ 3219 w 10032"/>
              <a:gd name="connsiteY1" fmla="*/ 2770 h 10000"/>
              <a:gd name="connsiteX2" fmla="*/ 8172 w 10032"/>
              <a:gd name="connsiteY2" fmla="*/ 607 h 10000"/>
              <a:gd name="connsiteX3" fmla="*/ 9736 w 10032"/>
              <a:gd name="connsiteY3" fmla="*/ 0 h 10000"/>
              <a:gd name="connsiteX0" fmla="*/ 0 w 10066"/>
              <a:gd name="connsiteY0" fmla="*/ 10000 h 10000"/>
              <a:gd name="connsiteX1" fmla="*/ 3219 w 10066"/>
              <a:gd name="connsiteY1" fmla="*/ 2770 h 10000"/>
              <a:gd name="connsiteX2" fmla="*/ 8172 w 10066"/>
              <a:gd name="connsiteY2" fmla="*/ 607 h 10000"/>
              <a:gd name="connsiteX3" fmla="*/ 9736 w 10066"/>
              <a:gd name="connsiteY3" fmla="*/ 0 h 10000"/>
              <a:gd name="connsiteX0" fmla="*/ 0 w 9831"/>
              <a:gd name="connsiteY0" fmla="*/ 10000 h 10000"/>
              <a:gd name="connsiteX1" fmla="*/ 3219 w 9831"/>
              <a:gd name="connsiteY1" fmla="*/ 2770 h 10000"/>
              <a:gd name="connsiteX2" fmla="*/ 8172 w 9831"/>
              <a:gd name="connsiteY2" fmla="*/ 607 h 10000"/>
              <a:gd name="connsiteX3" fmla="*/ 9736 w 9831"/>
              <a:gd name="connsiteY3" fmla="*/ 0 h 10000"/>
              <a:gd name="connsiteX0" fmla="*/ 0 w 10197"/>
              <a:gd name="connsiteY0" fmla="*/ 9955 h 9955"/>
              <a:gd name="connsiteX1" fmla="*/ 3274 w 10197"/>
              <a:gd name="connsiteY1" fmla="*/ 2725 h 9955"/>
              <a:gd name="connsiteX2" fmla="*/ 8312 w 10197"/>
              <a:gd name="connsiteY2" fmla="*/ 562 h 9955"/>
              <a:gd name="connsiteX3" fmla="*/ 10110 w 10197"/>
              <a:gd name="connsiteY3" fmla="*/ 0 h 9955"/>
              <a:gd name="connsiteX0" fmla="*/ 0 w 10007"/>
              <a:gd name="connsiteY0" fmla="*/ 10000 h 10000"/>
              <a:gd name="connsiteX1" fmla="*/ 3211 w 10007"/>
              <a:gd name="connsiteY1" fmla="*/ 2737 h 10000"/>
              <a:gd name="connsiteX2" fmla="*/ 8151 w 10007"/>
              <a:gd name="connsiteY2" fmla="*/ 565 h 10000"/>
              <a:gd name="connsiteX3" fmla="*/ 9915 w 10007"/>
              <a:gd name="connsiteY3" fmla="*/ 0 h 10000"/>
              <a:gd name="connsiteX0" fmla="*/ 0 w 10007"/>
              <a:gd name="connsiteY0" fmla="*/ 10000 h 10000"/>
              <a:gd name="connsiteX1" fmla="*/ 3211 w 10007"/>
              <a:gd name="connsiteY1" fmla="*/ 2737 h 10000"/>
              <a:gd name="connsiteX2" fmla="*/ 8151 w 10007"/>
              <a:gd name="connsiteY2" fmla="*/ 565 h 10000"/>
              <a:gd name="connsiteX3" fmla="*/ 9915 w 10007"/>
              <a:gd name="connsiteY3" fmla="*/ 0 h 10000"/>
              <a:gd name="connsiteX0" fmla="*/ 0 w 9495"/>
              <a:gd name="connsiteY0" fmla="*/ 10155 h 10155"/>
              <a:gd name="connsiteX1" fmla="*/ 2699 w 9495"/>
              <a:gd name="connsiteY1" fmla="*/ 2737 h 10155"/>
              <a:gd name="connsiteX2" fmla="*/ 7639 w 9495"/>
              <a:gd name="connsiteY2" fmla="*/ 565 h 10155"/>
              <a:gd name="connsiteX3" fmla="*/ 9403 w 9495"/>
              <a:gd name="connsiteY3" fmla="*/ 0 h 10155"/>
              <a:gd name="connsiteX0" fmla="*/ 0 w 10000"/>
              <a:gd name="connsiteY0" fmla="*/ 10000 h 10000"/>
              <a:gd name="connsiteX1" fmla="*/ 2843 w 10000"/>
              <a:gd name="connsiteY1" fmla="*/ 2695 h 10000"/>
              <a:gd name="connsiteX2" fmla="*/ 8045 w 10000"/>
              <a:gd name="connsiteY2" fmla="*/ 556 h 10000"/>
              <a:gd name="connsiteX3" fmla="*/ 9903 w 10000"/>
              <a:gd name="connsiteY3" fmla="*/ 0 h 10000"/>
              <a:gd name="connsiteX0" fmla="*/ 0 w 10000"/>
              <a:gd name="connsiteY0" fmla="*/ 10000 h 10000"/>
              <a:gd name="connsiteX1" fmla="*/ 2519 w 10000"/>
              <a:gd name="connsiteY1" fmla="*/ 3152 h 10000"/>
              <a:gd name="connsiteX2" fmla="*/ 8045 w 10000"/>
              <a:gd name="connsiteY2" fmla="*/ 556 h 10000"/>
              <a:gd name="connsiteX3" fmla="*/ 9903 w 10000"/>
              <a:gd name="connsiteY3" fmla="*/ 0 h 10000"/>
              <a:gd name="connsiteX0" fmla="*/ 0 w 10000"/>
              <a:gd name="connsiteY0" fmla="*/ 10000 h 10000"/>
              <a:gd name="connsiteX1" fmla="*/ 2519 w 10000"/>
              <a:gd name="connsiteY1" fmla="*/ 3152 h 10000"/>
              <a:gd name="connsiteX2" fmla="*/ 8045 w 10000"/>
              <a:gd name="connsiteY2" fmla="*/ 556 h 10000"/>
              <a:gd name="connsiteX3" fmla="*/ 9903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66" y="6909"/>
                  <a:pt x="1124" y="4679"/>
                  <a:pt x="2519" y="3152"/>
                </a:cubicBezTo>
                <a:cubicBezTo>
                  <a:pt x="4420" y="1071"/>
                  <a:pt x="6848" y="707"/>
                  <a:pt x="8045" y="556"/>
                </a:cubicBezTo>
                <a:cubicBezTo>
                  <a:pt x="8799" y="461"/>
                  <a:pt x="10413" y="382"/>
                  <a:pt x="9903" y="0"/>
                </a:cubicBezTo>
              </a:path>
            </a:pathLst>
          </a:custGeom>
          <a:noFill/>
          <a:ln w="7938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grpSp>
        <p:nvGrpSpPr>
          <p:cNvPr id="30" name="Gruppieren 41">
            <a:extLst>
              <a:ext uri="{FF2B5EF4-FFF2-40B4-BE49-F238E27FC236}">
                <a16:creationId xmlns:a16="http://schemas.microsoft.com/office/drawing/2014/main" id="{B740AC8D-7172-6E5D-AFCC-B82E812349CE}"/>
              </a:ext>
            </a:extLst>
          </p:cNvPr>
          <p:cNvGrpSpPr/>
          <p:nvPr/>
        </p:nvGrpSpPr>
        <p:grpSpPr>
          <a:xfrm>
            <a:off x="7916157" y="1519693"/>
            <a:ext cx="4275842" cy="1683011"/>
            <a:chOff x="7916154" y="1519693"/>
            <a:chExt cx="4683583" cy="1683011"/>
          </a:xfrm>
        </p:grpSpPr>
        <p:sp>
          <p:nvSpPr>
            <p:cNvPr id="31" name="Oval 13">
              <a:extLst>
                <a:ext uri="{FF2B5EF4-FFF2-40B4-BE49-F238E27FC236}">
                  <a16:creationId xmlns:a16="http://schemas.microsoft.com/office/drawing/2014/main" id="{7088BA26-0AC4-A6F3-12D8-2D9301187568}"/>
                </a:ext>
              </a:extLst>
            </p:cNvPr>
            <p:cNvSpPr/>
            <p:nvPr/>
          </p:nvSpPr>
          <p:spPr>
            <a:xfrm>
              <a:off x="7916154" y="1601319"/>
              <a:ext cx="298414" cy="298414"/>
            </a:xfrm>
            <a:prstGeom prst="ellipse">
              <a:avLst/>
            </a:prstGeom>
            <a:solidFill>
              <a:srgbClr val="009EB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YInterstate Light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68FAF379-8FAD-4523-0F27-389FE2D99BD7}"/>
                </a:ext>
              </a:extLst>
            </p:cNvPr>
            <p:cNvSpPr txBox="1"/>
            <p:nvPr/>
          </p:nvSpPr>
          <p:spPr>
            <a:xfrm>
              <a:off x="8928937" y="1879265"/>
              <a:ext cx="3670800" cy="132343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sz="1600" kern="0" dirty="0"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 multidimensional initiative is in place to capture all value chains, innovation markets and stakeholders for inclusive and increased innovation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58" name="Straight Connector 15">
              <a:extLst>
                <a:ext uri="{FF2B5EF4-FFF2-40B4-BE49-F238E27FC236}">
                  <a16:creationId xmlns:a16="http://schemas.microsoft.com/office/drawing/2014/main" id="{6406B1C2-169B-D4FE-F4DB-2E6B46627B27}"/>
                </a:ext>
              </a:extLst>
            </p:cNvPr>
            <p:cNvCxnSpPr>
              <a:cxnSpLocks/>
              <a:stCxn id="59" idx="1"/>
              <a:endCxn id="31" idx="6"/>
            </p:cNvCxnSpPr>
            <p:nvPr/>
          </p:nvCxnSpPr>
          <p:spPr>
            <a:xfrm flipH="1">
              <a:off x="8214568" y="1750526"/>
              <a:ext cx="67833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17">
              <a:extLst>
                <a:ext uri="{FF2B5EF4-FFF2-40B4-BE49-F238E27FC236}">
                  <a16:creationId xmlns:a16="http://schemas.microsoft.com/office/drawing/2014/main" id="{2C59C842-E271-0487-F640-7F5AEEFA82E9}"/>
                </a:ext>
              </a:extLst>
            </p:cNvPr>
            <p:cNvSpPr txBox="1"/>
            <p:nvPr/>
          </p:nvSpPr>
          <p:spPr>
            <a:xfrm>
              <a:off x="8892905" y="1519693"/>
              <a:ext cx="2185236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>
                  <a:latin typeface="Franklin Gothic Medium" panose="020B0603020102020204" pitchFamily="34" charset="0"/>
                  <a:cs typeface="Open Sans" panose="020B0606030504020204" pitchFamily="34" charset="0"/>
                </a:rPr>
                <a:t>End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YInterstate Ligh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b="1" kern="0" dirty="0">
                  <a:latin typeface="Franklin Gothic Medium" panose="020B0603020102020204" pitchFamily="34" charset="0"/>
                  <a:cs typeface="Open Sans" panose="020B0606030504020204" pitchFamily="34" charset="0"/>
                </a:rPr>
                <a:t>2023</a:t>
              </a:r>
            </a:p>
          </p:txBody>
        </p:sp>
      </p:grpSp>
      <p:grpSp>
        <p:nvGrpSpPr>
          <p:cNvPr id="61" name="Gruppieren 43">
            <a:extLst>
              <a:ext uri="{FF2B5EF4-FFF2-40B4-BE49-F238E27FC236}">
                <a16:creationId xmlns:a16="http://schemas.microsoft.com/office/drawing/2014/main" id="{C1AEAE98-C271-17A7-538B-72881F212E97}"/>
              </a:ext>
            </a:extLst>
          </p:cNvPr>
          <p:cNvGrpSpPr/>
          <p:nvPr/>
        </p:nvGrpSpPr>
        <p:grpSpPr>
          <a:xfrm>
            <a:off x="609919" y="1993216"/>
            <a:ext cx="5921304" cy="1278245"/>
            <a:chOff x="349260" y="1993216"/>
            <a:chExt cx="6181963" cy="1278245"/>
          </a:xfrm>
        </p:grpSpPr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193B8FB9-13A6-4523-6225-FDDE82096827}"/>
                </a:ext>
              </a:extLst>
            </p:cNvPr>
            <p:cNvSpPr/>
            <p:nvPr/>
          </p:nvSpPr>
          <p:spPr>
            <a:xfrm>
              <a:off x="6045848" y="1993216"/>
              <a:ext cx="485375" cy="485375"/>
            </a:xfrm>
            <a:prstGeom prst="ellipse">
              <a:avLst/>
            </a:prstGeom>
            <a:solidFill>
              <a:srgbClr val="009EB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YInterstate Light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67" name="Straight Connector 18">
              <a:extLst>
                <a:ext uri="{FF2B5EF4-FFF2-40B4-BE49-F238E27FC236}">
                  <a16:creationId xmlns:a16="http://schemas.microsoft.com/office/drawing/2014/main" id="{8F866E38-CE72-2E04-FCA7-1D586B24E251}"/>
                </a:ext>
              </a:extLst>
            </p:cNvPr>
            <p:cNvCxnSpPr>
              <a:cxnSpLocks/>
              <a:stCxn id="62" idx="2"/>
              <a:endCxn id="69" idx="3"/>
            </p:cNvCxnSpPr>
            <p:nvPr/>
          </p:nvCxnSpPr>
          <p:spPr>
            <a:xfrm flipH="1">
              <a:off x="2014842" y="2235904"/>
              <a:ext cx="4031006" cy="2081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19">
              <a:extLst>
                <a:ext uri="{FF2B5EF4-FFF2-40B4-BE49-F238E27FC236}">
                  <a16:creationId xmlns:a16="http://schemas.microsoft.com/office/drawing/2014/main" id="{05C08CF9-07F7-2D9F-6276-FC7CF4ECCC03}"/>
                </a:ext>
              </a:extLst>
            </p:cNvPr>
            <p:cNvSpPr txBox="1"/>
            <p:nvPr/>
          </p:nvSpPr>
          <p:spPr>
            <a:xfrm>
              <a:off x="381857" y="2440464"/>
              <a:ext cx="3330844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Clr>
                  <a:schemeClr val="tx2"/>
                </a:buClr>
                <a:buFont typeface="Wingdings" panose="05000000000000000000" pitchFamily="2" charset="2"/>
                <a:buChar char="Ø"/>
                <a:defRPr/>
              </a:pPr>
              <a:r>
                <a:rPr lang="en-US" sz="1600" kern="0" dirty="0"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Strategic Agenda for advanced materials</a:t>
              </a:r>
            </a:p>
            <a:p>
              <a:pPr marL="285750" marR="0" lvl="0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Proposal for future instrument(s)</a:t>
              </a:r>
            </a:p>
          </p:txBody>
        </p:sp>
        <p:sp>
          <p:nvSpPr>
            <p:cNvPr id="69" name="TextBox 20">
              <a:extLst>
                <a:ext uri="{FF2B5EF4-FFF2-40B4-BE49-F238E27FC236}">
                  <a16:creationId xmlns:a16="http://schemas.microsoft.com/office/drawing/2014/main" id="{C9C0BF44-AD49-7986-A81F-EDCE2E4CDB48}"/>
                </a:ext>
              </a:extLst>
            </p:cNvPr>
            <p:cNvSpPr txBox="1"/>
            <p:nvPr/>
          </p:nvSpPr>
          <p:spPr>
            <a:xfrm>
              <a:off x="349260" y="2025883"/>
              <a:ext cx="1665582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Medium" panose="020B06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Feb 2023</a:t>
              </a:r>
            </a:p>
          </p:txBody>
        </p:sp>
      </p:grpSp>
      <p:grpSp>
        <p:nvGrpSpPr>
          <p:cNvPr id="70" name="Gruppieren 44">
            <a:extLst>
              <a:ext uri="{FF2B5EF4-FFF2-40B4-BE49-F238E27FC236}">
                <a16:creationId xmlns:a16="http://schemas.microsoft.com/office/drawing/2014/main" id="{3B23F875-15C4-E128-B55C-574476F23363}"/>
              </a:ext>
            </a:extLst>
          </p:cNvPr>
          <p:cNvGrpSpPr/>
          <p:nvPr/>
        </p:nvGrpSpPr>
        <p:grpSpPr>
          <a:xfrm>
            <a:off x="15346" y="4886628"/>
            <a:ext cx="4849302" cy="1486892"/>
            <a:chOff x="357725" y="4290720"/>
            <a:chExt cx="5093815" cy="1486892"/>
          </a:xfrm>
        </p:grpSpPr>
        <p:sp>
          <p:nvSpPr>
            <p:cNvPr id="71" name="Oval 10">
              <a:extLst>
                <a:ext uri="{FF2B5EF4-FFF2-40B4-BE49-F238E27FC236}">
                  <a16:creationId xmlns:a16="http://schemas.microsoft.com/office/drawing/2014/main" id="{A6B9BB63-300A-43F8-AB99-BECF3EDC155D}"/>
                </a:ext>
              </a:extLst>
            </p:cNvPr>
            <p:cNvSpPr/>
            <p:nvPr/>
          </p:nvSpPr>
          <p:spPr>
            <a:xfrm>
              <a:off x="4477830" y="4290720"/>
              <a:ext cx="973710" cy="973710"/>
            </a:xfrm>
            <a:prstGeom prst="ellipse">
              <a:avLst/>
            </a:prstGeom>
            <a:solidFill>
              <a:srgbClr val="009EB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YInterstate Light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72" name="Straight Connector 24">
              <a:extLst>
                <a:ext uri="{FF2B5EF4-FFF2-40B4-BE49-F238E27FC236}">
                  <a16:creationId xmlns:a16="http://schemas.microsoft.com/office/drawing/2014/main" id="{EEE22D2F-0C40-C940-DD0F-7DC4D2115332}"/>
                </a:ext>
              </a:extLst>
            </p:cNvPr>
            <p:cNvCxnSpPr>
              <a:cxnSpLocks/>
              <a:stCxn id="71" idx="2"/>
              <a:endCxn id="74" idx="3"/>
            </p:cNvCxnSpPr>
            <p:nvPr/>
          </p:nvCxnSpPr>
          <p:spPr>
            <a:xfrm flipH="1" flipV="1">
              <a:off x="2047517" y="4756990"/>
              <a:ext cx="2430313" cy="2058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26">
              <a:extLst>
                <a:ext uri="{FF2B5EF4-FFF2-40B4-BE49-F238E27FC236}">
                  <a16:creationId xmlns:a16="http://schemas.microsoft.com/office/drawing/2014/main" id="{5D54ED0A-AA8D-F1B3-B670-8B5D6C557887}"/>
                </a:ext>
              </a:extLst>
            </p:cNvPr>
            <p:cNvSpPr txBox="1"/>
            <p:nvPr/>
          </p:nvSpPr>
          <p:spPr>
            <a:xfrm>
              <a:off x="449731" y="4946615"/>
              <a:ext cx="4365044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Materials 2030 Manifesto</a:t>
              </a:r>
            </a:p>
            <a:p>
              <a:pPr marL="285750" marR="0" lvl="0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fr-BE" sz="1600" kern="0" dirty="0" err="1"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Engaging</a:t>
              </a:r>
              <a:r>
                <a:rPr lang="fr-BE" sz="1600" kern="0" dirty="0"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fr-BE" sz="1600" kern="0" dirty="0" err="1"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Technology</a:t>
              </a:r>
              <a:r>
                <a:rPr lang="fr-BE" sz="1600" kern="0" dirty="0"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fr-BE" sz="1600" kern="0" dirty="0" err="1"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Platforms</a:t>
              </a:r>
              <a:r>
                <a:rPr lang="fr-BE" sz="1600" kern="0" dirty="0"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br>
                <a:rPr lang="fr-BE" sz="1600" kern="0" dirty="0"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fr-BE" sz="1600" kern="0" dirty="0"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</a:t>
              </a:r>
              <a:r>
                <a:rPr lang="fr-BE" sz="1600" kern="0" dirty="0" err="1"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elaborating</a:t>
              </a:r>
              <a:r>
                <a:rPr lang="fr-BE" sz="1600" kern="0" dirty="0"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the </a:t>
              </a:r>
              <a:r>
                <a:rPr lang="fr-BE" sz="1600" kern="0" dirty="0" err="1"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roadmap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4" name="TextBox 27">
              <a:extLst>
                <a:ext uri="{FF2B5EF4-FFF2-40B4-BE49-F238E27FC236}">
                  <a16:creationId xmlns:a16="http://schemas.microsoft.com/office/drawing/2014/main" id="{6B6AAAEB-8E9C-42D6-D129-D655E9D223BF}"/>
                </a:ext>
              </a:extLst>
            </p:cNvPr>
            <p:cNvSpPr txBox="1"/>
            <p:nvPr/>
          </p:nvSpPr>
          <p:spPr>
            <a:xfrm>
              <a:off x="357725" y="4526157"/>
              <a:ext cx="1689792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>
                  <a:latin typeface="Franklin Gothic Medium" panose="020B0603020102020204" pitchFamily="34" charset="0"/>
                  <a:cs typeface="Open Sans" panose="020B0606030504020204" pitchFamily="34" charset="0"/>
                </a:rPr>
                <a:t>Feb 2022</a:t>
              </a:r>
            </a:p>
          </p:txBody>
        </p:sp>
      </p:grpSp>
      <p:grpSp>
        <p:nvGrpSpPr>
          <p:cNvPr id="76" name="Gruppieren 26">
            <a:extLst>
              <a:ext uri="{FF2B5EF4-FFF2-40B4-BE49-F238E27FC236}">
                <a16:creationId xmlns:a16="http://schemas.microsoft.com/office/drawing/2014/main" id="{92479A46-4179-2EBC-7BE4-D0BFD02CAF01}"/>
              </a:ext>
            </a:extLst>
          </p:cNvPr>
          <p:cNvGrpSpPr/>
          <p:nvPr/>
        </p:nvGrpSpPr>
        <p:grpSpPr>
          <a:xfrm>
            <a:off x="4436926" y="3221688"/>
            <a:ext cx="7332268" cy="1816652"/>
            <a:chOff x="4436925" y="3221688"/>
            <a:chExt cx="7436733" cy="1816652"/>
          </a:xfrm>
        </p:grpSpPr>
        <p:sp>
          <p:nvSpPr>
            <p:cNvPr id="77" name="TextBox 22">
              <a:extLst>
                <a:ext uri="{FF2B5EF4-FFF2-40B4-BE49-F238E27FC236}">
                  <a16:creationId xmlns:a16="http://schemas.microsoft.com/office/drawing/2014/main" id="{3066A1B0-0C08-13B6-0D97-8373E02A0F18}"/>
                </a:ext>
              </a:extLst>
            </p:cNvPr>
            <p:cNvSpPr txBox="1"/>
            <p:nvPr/>
          </p:nvSpPr>
          <p:spPr>
            <a:xfrm>
              <a:off x="7142825" y="3337662"/>
              <a:ext cx="4561011" cy="4616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>
                  <a:latin typeface="Franklin Gothic Medium" panose="020B0603020102020204" pitchFamily="34" charset="0"/>
                  <a:cs typeface="Open Sans" panose="020B0606030504020204" pitchFamily="34" charset="0"/>
                </a:rPr>
                <a:t> Nov 2022</a:t>
              </a:r>
            </a:p>
          </p:txBody>
        </p:sp>
        <p:sp>
          <p:nvSpPr>
            <p:cNvPr id="78" name="Oval 11">
              <a:extLst>
                <a:ext uri="{FF2B5EF4-FFF2-40B4-BE49-F238E27FC236}">
                  <a16:creationId xmlns:a16="http://schemas.microsoft.com/office/drawing/2014/main" id="{157C5E29-0E9A-DE6D-22B1-CC5D3188CD32}"/>
                </a:ext>
              </a:extLst>
            </p:cNvPr>
            <p:cNvSpPr/>
            <p:nvPr/>
          </p:nvSpPr>
          <p:spPr>
            <a:xfrm>
              <a:off x="4436925" y="3221688"/>
              <a:ext cx="687898" cy="687898"/>
            </a:xfrm>
            <a:prstGeom prst="ellipse">
              <a:avLst/>
            </a:prstGeom>
            <a:solidFill>
              <a:srgbClr val="009EB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YInterstate Light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9" name="TextBox 21">
              <a:extLst>
                <a:ext uri="{FF2B5EF4-FFF2-40B4-BE49-F238E27FC236}">
                  <a16:creationId xmlns:a16="http://schemas.microsoft.com/office/drawing/2014/main" id="{58E908D5-2625-5D75-6544-AB147ACF9F07}"/>
                </a:ext>
              </a:extLst>
            </p:cNvPr>
            <p:cNvSpPr txBox="1"/>
            <p:nvPr/>
          </p:nvSpPr>
          <p:spPr>
            <a:xfrm>
              <a:off x="7312648" y="3714901"/>
              <a:ext cx="4561010" cy="132343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marR="0" lvl="0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Analysis of available instrument options</a:t>
              </a:r>
            </a:p>
            <a:p>
              <a:pPr marL="285750" marR="0" lvl="0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Active stakeholder consultation and exchange for synergies with existing platforms</a:t>
              </a:r>
            </a:p>
            <a:p>
              <a:pPr marL="285750" marR="0" lvl="0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fr-BE" sz="1600" kern="0" dirty="0" err="1"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Finalised</a:t>
              </a:r>
              <a:r>
                <a:rPr lang="fr-BE" sz="1600" kern="0" dirty="0"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fr-BE" sz="1600" kern="0" dirty="0" err="1"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roadmap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marR="0" lvl="0" indent="-28575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Franklin Gothic Book" panose="020B0503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Strategic Agenda Outline (areas of intervention)</a:t>
              </a:r>
            </a:p>
          </p:txBody>
        </p:sp>
        <p:cxnSp>
          <p:nvCxnSpPr>
            <p:cNvPr id="80" name="Straight Connector 23">
              <a:extLst>
                <a:ext uri="{FF2B5EF4-FFF2-40B4-BE49-F238E27FC236}">
                  <a16:creationId xmlns:a16="http://schemas.microsoft.com/office/drawing/2014/main" id="{71122574-CC74-F46D-94CE-00E690BDC863}"/>
                </a:ext>
              </a:extLst>
            </p:cNvPr>
            <p:cNvCxnSpPr>
              <a:cxnSpLocks/>
              <a:stCxn id="77" idx="1"/>
              <a:endCxn id="78" idx="6"/>
            </p:cNvCxnSpPr>
            <p:nvPr/>
          </p:nvCxnSpPr>
          <p:spPr>
            <a:xfrm flipH="1" flipV="1">
              <a:off x="5124823" y="3565637"/>
              <a:ext cx="2018002" cy="28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001674" y="6356350"/>
            <a:ext cx="911652" cy="365125"/>
          </a:xfrm>
        </p:spPr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2</a:t>
            </a:r>
          </a:p>
        </p:txBody>
      </p:sp>
      <p:sp>
        <p:nvSpPr>
          <p:cNvPr id="33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67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906" y="137664"/>
            <a:ext cx="10084777" cy="132556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Materials digital efforts so far are patchy</a:t>
            </a:r>
            <a:br>
              <a:rPr lang="en-US" sz="3200" dirty="0"/>
            </a:br>
            <a:r>
              <a:rPr lang="en-US" sz="3200" dirty="0"/>
              <a:t>Materials and Products lack integration</a:t>
            </a:r>
            <a:br>
              <a:rPr lang="en-US" sz="3200" dirty="0"/>
            </a:br>
            <a:r>
              <a:rPr lang="en-US" sz="3200" dirty="0">
                <a:solidFill>
                  <a:srgbClr val="53B8C6"/>
                </a:solidFill>
              </a:rPr>
              <a:t>Obstacle to circularity </a:t>
            </a:r>
          </a:p>
        </p:txBody>
      </p:sp>
      <p:sp>
        <p:nvSpPr>
          <p:cNvPr id="6" name="Rectangle: Rounded Corners 16">
            <a:extLst>
              <a:ext uri="{FF2B5EF4-FFF2-40B4-BE49-F238E27FC236}">
                <a16:creationId xmlns:a16="http://schemas.microsoft.com/office/drawing/2014/main" id="{5E76D0D0-4CBF-6F4D-4B02-79AA3EA34674}"/>
              </a:ext>
            </a:extLst>
          </p:cNvPr>
          <p:cNvSpPr/>
          <p:nvPr/>
        </p:nvSpPr>
        <p:spPr>
          <a:xfrm>
            <a:off x="1547345" y="4027878"/>
            <a:ext cx="4201144" cy="2799100"/>
          </a:xfrm>
          <a:prstGeom prst="roundRect">
            <a:avLst/>
          </a:prstGeom>
          <a:solidFill>
            <a:srgbClr val="6DCBD6"/>
          </a:solidFill>
          <a:ln>
            <a:solidFill>
              <a:srgbClr val="009CB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Materials R&amp;D Data, Digital tools</a:t>
            </a:r>
          </a:p>
        </p:txBody>
      </p:sp>
      <p:sp>
        <p:nvSpPr>
          <p:cNvPr id="7" name="Rectangle: Rounded Corners 12">
            <a:extLst>
              <a:ext uri="{FF2B5EF4-FFF2-40B4-BE49-F238E27FC236}">
                <a16:creationId xmlns:a16="http://schemas.microsoft.com/office/drawing/2014/main" id="{F83AEFA8-8BA3-BB6F-4E99-01A950408CBA}"/>
              </a:ext>
            </a:extLst>
          </p:cNvPr>
          <p:cNvSpPr/>
          <p:nvPr/>
        </p:nvSpPr>
        <p:spPr>
          <a:xfrm>
            <a:off x="1400775" y="1407462"/>
            <a:ext cx="9877246" cy="2786332"/>
          </a:xfrm>
          <a:prstGeom prst="roundRect">
            <a:avLst/>
          </a:prstGeom>
          <a:solidFill>
            <a:srgbClr val="ADACA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Manufacturing Digitalisation and Data Spaces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8DED388-B3BB-977C-5E41-BCADD208BA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47345" y="1752240"/>
          <a:ext cx="9345335" cy="124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: Rounded Corners 17">
            <a:extLst>
              <a:ext uri="{FF2B5EF4-FFF2-40B4-BE49-F238E27FC236}">
                <a16:creationId xmlns:a16="http://schemas.microsoft.com/office/drawing/2014/main" id="{E32413C3-71D4-80B6-D4DD-116A3CF16698}"/>
              </a:ext>
            </a:extLst>
          </p:cNvPr>
          <p:cNvSpPr/>
          <p:nvPr/>
        </p:nvSpPr>
        <p:spPr>
          <a:xfrm>
            <a:off x="3246828" y="2843663"/>
            <a:ext cx="6487064" cy="510241"/>
          </a:xfrm>
          <a:prstGeom prst="roundRect">
            <a:avLst/>
          </a:prstGeom>
          <a:solidFill>
            <a:srgbClr val="6DCBD6"/>
          </a:solidFill>
          <a:ln>
            <a:solidFill>
              <a:srgbClr val="009C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Materials Information Management </a:t>
            </a: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42DA57AB-62E5-93B7-2A64-4FB4E3709167}"/>
              </a:ext>
            </a:extLst>
          </p:cNvPr>
          <p:cNvSpPr/>
          <p:nvPr/>
        </p:nvSpPr>
        <p:spPr>
          <a:xfrm>
            <a:off x="3341719" y="3244058"/>
            <a:ext cx="2130724" cy="862641"/>
          </a:xfrm>
          <a:prstGeom prst="roundRect">
            <a:avLst/>
          </a:prstGeom>
          <a:solidFill>
            <a:srgbClr val="009C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Available Materials</a:t>
            </a:r>
          </a:p>
        </p:txBody>
      </p:sp>
      <p:sp>
        <p:nvSpPr>
          <p:cNvPr id="11" name="Arrow: Down 8">
            <a:extLst>
              <a:ext uri="{FF2B5EF4-FFF2-40B4-BE49-F238E27FC236}">
                <a16:creationId xmlns:a16="http://schemas.microsoft.com/office/drawing/2014/main" id="{948C963F-F08E-82C1-557B-8C39BB6B81CF}"/>
              </a:ext>
            </a:extLst>
          </p:cNvPr>
          <p:cNvSpPr/>
          <p:nvPr/>
        </p:nvSpPr>
        <p:spPr>
          <a:xfrm rot="10800000">
            <a:off x="4273372" y="2804942"/>
            <a:ext cx="379562" cy="439947"/>
          </a:xfrm>
          <a:prstGeom prst="downArrow">
            <a:avLst/>
          </a:prstGeom>
          <a:solidFill>
            <a:srgbClr val="009C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Arrow: Down 9">
            <a:extLst>
              <a:ext uri="{FF2B5EF4-FFF2-40B4-BE49-F238E27FC236}">
                <a16:creationId xmlns:a16="http://schemas.microsoft.com/office/drawing/2014/main" id="{1672D19E-1CEE-538B-ECCA-AB0BAD733DE5}"/>
              </a:ext>
            </a:extLst>
          </p:cNvPr>
          <p:cNvSpPr/>
          <p:nvPr/>
        </p:nvSpPr>
        <p:spPr>
          <a:xfrm>
            <a:off x="9733892" y="2804942"/>
            <a:ext cx="379562" cy="439116"/>
          </a:xfrm>
          <a:prstGeom prst="downArrow">
            <a:avLst/>
          </a:prstGeom>
          <a:solidFill>
            <a:srgbClr val="8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E54173AE-6AF6-98BF-9A68-FE2F06CAD6C4}"/>
              </a:ext>
            </a:extLst>
          </p:cNvPr>
          <p:cNvSpPr/>
          <p:nvPr/>
        </p:nvSpPr>
        <p:spPr>
          <a:xfrm>
            <a:off x="8858311" y="3244058"/>
            <a:ext cx="2130724" cy="862641"/>
          </a:xfrm>
          <a:prstGeom prst="roundRect">
            <a:avLst/>
          </a:prstGeom>
          <a:solidFill>
            <a:srgbClr val="009C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Materials (which ?)</a:t>
            </a:r>
          </a:p>
        </p:txBody>
      </p:sp>
      <p:sp>
        <p:nvSpPr>
          <p:cNvPr id="14" name="Rectangle: Rounded Corners 11">
            <a:extLst>
              <a:ext uri="{FF2B5EF4-FFF2-40B4-BE49-F238E27FC236}">
                <a16:creationId xmlns:a16="http://schemas.microsoft.com/office/drawing/2014/main" id="{A2A67C77-3694-4604-21CC-36A9B42D08B6}"/>
              </a:ext>
            </a:extLst>
          </p:cNvPr>
          <p:cNvSpPr/>
          <p:nvPr/>
        </p:nvSpPr>
        <p:spPr>
          <a:xfrm>
            <a:off x="3397789" y="5853548"/>
            <a:ext cx="2130724" cy="862641"/>
          </a:xfrm>
          <a:prstGeom prst="roundRect">
            <a:avLst/>
          </a:prstGeom>
          <a:solidFill>
            <a:srgbClr val="009C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Materials Research, Design</a:t>
            </a:r>
          </a:p>
        </p:txBody>
      </p: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848045F9-70D9-8C6D-1591-57BA68DB6990}"/>
              </a:ext>
            </a:extLst>
          </p:cNvPr>
          <p:cNvSpPr/>
          <p:nvPr/>
        </p:nvSpPr>
        <p:spPr>
          <a:xfrm>
            <a:off x="3397791" y="4550959"/>
            <a:ext cx="2130724" cy="862641"/>
          </a:xfrm>
          <a:prstGeom prst="roundRect">
            <a:avLst/>
          </a:prstGeom>
          <a:solidFill>
            <a:srgbClr val="009C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Materials Upscaling</a:t>
            </a:r>
          </a:p>
        </p:txBody>
      </p:sp>
      <p:sp>
        <p:nvSpPr>
          <p:cNvPr id="16" name="Arrow: Down 14">
            <a:extLst>
              <a:ext uri="{FF2B5EF4-FFF2-40B4-BE49-F238E27FC236}">
                <a16:creationId xmlns:a16="http://schemas.microsoft.com/office/drawing/2014/main" id="{CB893AF3-F5E9-5B69-6980-FA7A502BD52F}"/>
              </a:ext>
            </a:extLst>
          </p:cNvPr>
          <p:cNvSpPr/>
          <p:nvPr/>
        </p:nvSpPr>
        <p:spPr>
          <a:xfrm rot="10800000">
            <a:off x="4273372" y="4096411"/>
            <a:ext cx="379562" cy="439947"/>
          </a:xfrm>
          <a:prstGeom prst="downArrow">
            <a:avLst/>
          </a:prstGeom>
          <a:solidFill>
            <a:srgbClr val="009C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Arrow: Down 15">
            <a:extLst>
              <a:ext uri="{FF2B5EF4-FFF2-40B4-BE49-F238E27FC236}">
                <a16:creationId xmlns:a16="http://schemas.microsoft.com/office/drawing/2014/main" id="{39CEE4CC-CC0E-ACF7-0164-ECAE20C6CE87}"/>
              </a:ext>
            </a:extLst>
          </p:cNvPr>
          <p:cNvSpPr/>
          <p:nvPr/>
        </p:nvSpPr>
        <p:spPr>
          <a:xfrm rot="10800000">
            <a:off x="4273371" y="5413600"/>
            <a:ext cx="379562" cy="439947"/>
          </a:xfrm>
          <a:prstGeom prst="downArrow">
            <a:avLst/>
          </a:prstGeom>
          <a:solidFill>
            <a:srgbClr val="009C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D2E7B1-4333-9790-AD16-828DAFCA9CC4}"/>
              </a:ext>
            </a:extLst>
          </p:cNvPr>
          <p:cNvCxnSpPr>
            <a:endCxn id="10" idx="3"/>
          </p:cNvCxnSpPr>
          <p:nvPr/>
        </p:nvCxnSpPr>
        <p:spPr>
          <a:xfrm flipH="1" flipV="1">
            <a:off x="5472443" y="3675379"/>
            <a:ext cx="3385868" cy="9935"/>
          </a:xfrm>
          <a:prstGeom prst="straightConnector1">
            <a:avLst/>
          </a:prstGeom>
          <a:ln w="28575">
            <a:solidFill>
              <a:srgbClr val="009CB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7866273" y="6351064"/>
            <a:ext cx="4114800" cy="365125"/>
          </a:xfrm>
        </p:spPr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77445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3797591" y="255489"/>
            <a:ext cx="7140039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AMI2030 EXPECTED OUTPUTS &amp; RESULTS</a:t>
            </a:r>
          </a:p>
          <a:p>
            <a:endParaRPr lang="de-DE" sz="28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650" y="2144123"/>
            <a:ext cx="523854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Game changers </a:t>
            </a:r>
            <a:r>
              <a:rPr lang="en-US" sz="1600" dirty="0">
                <a:solidFill>
                  <a:prstClr val="black"/>
                </a:solidFill>
              </a:rPr>
              <a:t>(e.g. MAPs, OITBs, digital twins, modeling tools, data spaces,…) for </a:t>
            </a:r>
            <a:r>
              <a:rPr lang="en-US" sz="1600" dirty="0" err="1">
                <a:solidFill>
                  <a:prstClr val="black"/>
                </a:solidFill>
              </a:rPr>
              <a:t>AdMat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Systemic collaborations </a:t>
            </a:r>
            <a:r>
              <a:rPr lang="en-US" sz="1600" dirty="0">
                <a:solidFill>
                  <a:prstClr val="black"/>
                </a:solidFill>
              </a:rPr>
              <a:t>integrating all stakeholders along the </a:t>
            </a:r>
            <a:r>
              <a:rPr lang="en-US" sz="1600" dirty="0" err="1">
                <a:solidFill>
                  <a:prstClr val="black"/>
                </a:solidFill>
              </a:rPr>
              <a:t>AdMat</a:t>
            </a:r>
            <a:r>
              <a:rPr lang="en-US" sz="1600" dirty="0">
                <a:solidFill>
                  <a:prstClr val="black"/>
                </a:solidFill>
              </a:rPr>
              <a:t> Value Chains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Common toolbox (the “Materials Commons”) </a:t>
            </a:r>
            <a:r>
              <a:rPr lang="en-US" sz="1600" dirty="0">
                <a:solidFill>
                  <a:prstClr val="black"/>
                </a:solidFill>
              </a:rPr>
              <a:t>to support the development of safe and sustainable Materials/Products compliant with regulations, standards, frameworks, product passport, …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Synergies between regional, national, European and international initiatives and </a:t>
            </a:r>
            <a:r>
              <a:rPr lang="en-US" sz="1600" b="1" dirty="0" err="1">
                <a:solidFill>
                  <a:srgbClr val="009BAF"/>
                </a:solidFill>
              </a:rPr>
              <a:t>programmes</a:t>
            </a:r>
            <a:endParaRPr lang="en-US" sz="1600" b="1" dirty="0">
              <a:solidFill>
                <a:srgbClr val="009B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3261" y="2256453"/>
            <a:ext cx="6096000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Accelerated development </a:t>
            </a:r>
            <a:r>
              <a:rPr lang="en-US" sz="1600" dirty="0">
                <a:solidFill>
                  <a:prstClr val="black"/>
                </a:solidFill>
              </a:rPr>
              <a:t>of safe and sustainable advanced materials and associated process technologies</a:t>
            </a:r>
          </a:p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Rapid design </a:t>
            </a:r>
            <a:r>
              <a:rPr lang="en-US" sz="1600" dirty="0">
                <a:solidFill>
                  <a:prstClr val="black"/>
                </a:solidFill>
              </a:rPr>
              <a:t>of innovative materials and their integration into products &amp; </a:t>
            </a:r>
            <a:r>
              <a:rPr lang="en-US" sz="1600" dirty="0" err="1">
                <a:solidFill>
                  <a:prstClr val="black"/>
                </a:solidFill>
              </a:rPr>
              <a:t>technos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srgbClr val="009BAF"/>
                </a:solidFill>
              </a:rPr>
              <a:t>serving strategic innovation markets</a:t>
            </a:r>
          </a:p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Closing the « Materials loop » </a:t>
            </a:r>
            <a:r>
              <a:rPr lang="en-US" sz="1600" dirty="0">
                <a:solidFill>
                  <a:prstClr val="black"/>
                </a:solidFill>
              </a:rPr>
              <a:t>towards a circular safe and sustainable society</a:t>
            </a:r>
          </a:p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 err="1">
                <a:solidFill>
                  <a:srgbClr val="009BAF"/>
                </a:solidFill>
              </a:rPr>
              <a:t>Maximising</a:t>
            </a:r>
            <a:r>
              <a:rPr lang="en-US" sz="1600" b="1" dirty="0">
                <a:solidFill>
                  <a:srgbClr val="009BAF"/>
                </a:solidFill>
              </a:rPr>
              <a:t> the overall impact </a:t>
            </a:r>
            <a:r>
              <a:rPr lang="en-US" sz="1600" dirty="0">
                <a:solidFill>
                  <a:prstClr val="black"/>
                </a:solidFill>
              </a:rPr>
              <a:t>of all funding &amp; financing levels in Europe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73436" y="1277741"/>
            <a:ext cx="41564" cy="4748975"/>
          </a:xfrm>
          <a:prstGeom prst="line">
            <a:avLst/>
          </a:prstGeom>
          <a:ln>
            <a:solidFill>
              <a:srgbClr val="23A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2650" y="1277741"/>
            <a:ext cx="5238546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EXPECTED OUTPUTS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3261" y="1277741"/>
            <a:ext cx="6025662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EXPECTED RESULTS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E31DA1-BD93-E1F3-0143-C46330D6DFE0}"/>
              </a:ext>
            </a:extLst>
          </p:cNvPr>
          <p:cNvSpPr/>
          <p:nvPr/>
        </p:nvSpPr>
        <p:spPr>
          <a:xfrm>
            <a:off x="3135655" y="894207"/>
            <a:ext cx="5475212" cy="35728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Digitalisation leveraged to support outputs and results</a:t>
            </a:r>
          </a:p>
        </p:txBody>
      </p:sp>
      <p:sp>
        <p:nvSpPr>
          <p:cNvPr id="11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0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3797591" y="255489"/>
            <a:ext cx="7116593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AMI2030 EXPECTED OUTPUTS &amp; RESULTS</a:t>
            </a:r>
          </a:p>
          <a:p>
            <a:r>
              <a:rPr lang="de-DE" sz="2800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FOCUSING ON MATERIALS DIGITALISATION</a:t>
            </a:r>
            <a:endParaRPr lang="de-DE" sz="28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650" y="2144123"/>
            <a:ext cx="523854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Game changers </a:t>
            </a:r>
            <a:r>
              <a:rPr lang="en-US" sz="1600" dirty="0">
                <a:solidFill>
                  <a:prstClr val="black"/>
                </a:solidFill>
              </a:rPr>
              <a:t>(e.g. MAPs, OITBs, digital twins, modeling tools, data spaces,…) for </a:t>
            </a:r>
            <a:r>
              <a:rPr lang="en-US" sz="1600" dirty="0" err="1">
                <a:solidFill>
                  <a:prstClr val="black"/>
                </a:solidFill>
              </a:rPr>
              <a:t>AdMat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Systemic collaborations </a:t>
            </a:r>
            <a:r>
              <a:rPr lang="en-US" sz="1600" dirty="0">
                <a:solidFill>
                  <a:prstClr val="black"/>
                </a:solidFill>
              </a:rPr>
              <a:t>integrating all stakeholders along the </a:t>
            </a:r>
            <a:r>
              <a:rPr lang="en-US" sz="1600" dirty="0" err="1">
                <a:solidFill>
                  <a:prstClr val="black"/>
                </a:solidFill>
              </a:rPr>
              <a:t>AdMat</a:t>
            </a:r>
            <a:r>
              <a:rPr lang="en-US" sz="1600" dirty="0">
                <a:solidFill>
                  <a:prstClr val="black"/>
                </a:solidFill>
              </a:rPr>
              <a:t> Value Chains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Common toolbox (the “Materials Commons”) </a:t>
            </a:r>
            <a:r>
              <a:rPr lang="en-US" sz="1600" dirty="0">
                <a:solidFill>
                  <a:prstClr val="black"/>
                </a:solidFill>
              </a:rPr>
              <a:t>to support the development of safe and sustainable Materials/Products compliant with regulations, standards, frameworks, product passport, …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Synergies between regional, national, European and international initiatives and </a:t>
            </a:r>
            <a:r>
              <a:rPr lang="en-US" sz="1600" b="1" dirty="0" err="1">
                <a:solidFill>
                  <a:srgbClr val="009BAF"/>
                </a:solidFill>
              </a:rPr>
              <a:t>programmes</a:t>
            </a:r>
            <a:endParaRPr lang="en-US" sz="1600" b="1" dirty="0">
              <a:solidFill>
                <a:srgbClr val="009B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3261" y="2256453"/>
            <a:ext cx="6096000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Accelerated development </a:t>
            </a:r>
            <a:r>
              <a:rPr lang="en-US" sz="1600" dirty="0">
                <a:solidFill>
                  <a:prstClr val="black"/>
                </a:solidFill>
              </a:rPr>
              <a:t>of safe and sustainable advanced materials and associated process technologies</a:t>
            </a:r>
          </a:p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Rapid design </a:t>
            </a:r>
            <a:r>
              <a:rPr lang="en-US" sz="1600" dirty="0">
                <a:solidFill>
                  <a:prstClr val="black"/>
                </a:solidFill>
              </a:rPr>
              <a:t>of innovative materials and their integration into products &amp; </a:t>
            </a:r>
            <a:r>
              <a:rPr lang="en-US" sz="1600" dirty="0" err="1">
                <a:solidFill>
                  <a:prstClr val="black"/>
                </a:solidFill>
              </a:rPr>
              <a:t>technos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srgbClr val="009BAF"/>
                </a:solidFill>
              </a:rPr>
              <a:t>serving strategic innovation markets</a:t>
            </a:r>
          </a:p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Closing the « Materials loop » </a:t>
            </a:r>
            <a:r>
              <a:rPr lang="en-US" sz="1600" dirty="0">
                <a:solidFill>
                  <a:prstClr val="black"/>
                </a:solidFill>
              </a:rPr>
              <a:t>towards a circular safe and sustainable society</a:t>
            </a:r>
          </a:p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 err="1">
                <a:solidFill>
                  <a:srgbClr val="009BAF"/>
                </a:solidFill>
              </a:rPr>
              <a:t>Maximising</a:t>
            </a:r>
            <a:r>
              <a:rPr lang="en-US" sz="1600" b="1" dirty="0">
                <a:solidFill>
                  <a:srgbClr val="009BAF"/>
                </a:solidFill>
              </a:rPr>
              <a:t> the overall impact </a:t>
            </a:r>
            <a:r>
              <a:rPr lang="en-US" sz="1600" dirty="0">
                <a:solidFill>
                  <a:prstClr val="black"/>
                </a:solidFill>
              </a:rPr>
              <a:t>of all funding &amp; financing levels in Europe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73436" y="1277741"/>
            <a:ext cx="41564" cy="4748975"/>
          </a:xfrm>
          <a:prstGeom prst="line">
            <a:avLst/>
          </a:prstGeom>
          <a:ln>
            <a:solidFill>
              <a:srgbClr val="23A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2650" y="1277741"/>
            <a:ext cx="5238546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EXPECTED OUTPUTS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3261" y="1277741"/>
            <a:ext cx="6025662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EXPECTED RESULTS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ACBF01D-114B-2B22-EC1F-CF05F968F80A}"/>
              </a:ext>
            </a:extLst>
          </p:cNvPr>
          <p:cNvSpPr/>
          <p:nvPr/>
        </p:nvSpPr>
        <p:spPr>
          <a:xfrm>
            <a:off x="5280660" y="1986143"/>
            <a:ext cx="6025662" cy="771304"/>
          </a:xfrm>
          <a:prstGeom prst="wedgeRectCallout">
            <a:avLst>
              <a:gd name="adj1" fmla="val -59842"/>
              <a:gd name="adj2" fmla="val 2689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b="1" dirty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Exploit existing and generate </a:t>
            </a:r>
            <a:r>
              <a:rPr lang="en-GB" dirty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new data with harmonised and digitalised techniques: </a:t>
            </a:r>
            <a:r>
              <a:rPr lang="en-GB" dirty="0">
                <a:solidFill>
                  <a:prstClr val="white"/>
                </a:solidFill>
                <a:ea typeface="Yu Mincho" panose="02020400000000000000" pitchFamily="18" charset="-128"/>
                <a:cs typeface="Calibri" panose="020F0502020204030204" pitchFamily="34" charset="0"/>
              </a:rPr>
              <a:t>modelling, characterisation, production and testing technologies, semantic tech and AI 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F6A6F34-B6D3-7299-B834-3CF61EA6DAF4}"/>
              </a:ext>
            </a:extLst>
          </p:cNvPr>
          <p:cNvSpPr/>
          <p:nvPr/>
        </p:nvSpPr>
        <p:spPr>
          <a:xfrm>
            <a:off x="5297701" y="2836645"/>
            <a:ext cx="6029913" cy="771304"/>
          </a:xfrm>
          <a:prstGeom prst="wedgeRectCallout">
            <a:avLst>
              <a:gd name="adj1" fmla="val -58549"/>
              <a:gd name="adj2" fmla="val -1934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hangingPunct="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ea typeface="Yu Mincho" panose="02020400000000000000" pitchFamily="18" charset="-128"/>
                <a:cs typeface="Arial" panose="020B0604020202020204" pitchFamily="34" charset="0"/>
              </a:rPr>
              <a:t>Develop and disseminate a common </a:t>
            </a:r>
            <a:r>
              <a:rPr lang="en-GB" b="1" dirty="0">
                <a:solidFill>
                  <a:prstClr val="white"/>
                </a:solidFill>
                <a:ea typeface="Yu Mincho" panose="02020400000000000000" pitchFamily="18" charset="-128"/>
                <a:cs typeface="Arial" panose="020B0604020202020204" pitchFamily="34" charset="0"/>
              </a:rPr>
              <a:t>documentation</a:t>
            </a:r>
            <a:r>
              <a:rPr lang="en-GB" dirty="0">
                <a:solidFill>
                  <a:prstClr val="white"/>
                </a:solidFill>
                <a:ea typeface="Yu Mincho" panose="02020400000000000000" pitchFamily="18" charset="-128"/>
                <a:cs typeface="Arial" panose="020B0604020202020204" pitchFamily="34" charset="0"/>
              </a:rPr>
              <a:t> language (ontology) for data exchange and knowledge management  and in support of materials standards and regulations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3C7FC182-4C87-0705-9ACB-9AE505F183B0}"/>
              </a:ext>
            </a:extLst>
          </p:cNvPr>
          <p:cNvSpPr/>
          <p:nvPr/>
        </p:nvSpPr>
        <p:spPr>
          <a:xfrm>
            <a:off x="5297701" y="3702287"/>
            <a:ext cx="6012872" cy="771304"/>
          </a:xfrm>
          <a:prstGeom prst="wedgeRectCallout">
            <a:avLst>
              <a:gd name="adj1" fmla="val -57293"/>
              <a:gd name="adj2" fmla="val 2520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hangingPunct="0">
              <a:spcAft>
                <a:spcPts val="600"/>
              </a:spcAft>
            </a:pPr>
            <a:r>
              <a:rPr lang="en-GB" dirty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Common materials data space using distributed data repositories with trusted </a:t>
            </a:r>
            <a:r>
              <a:rPr lang="en-GB" b="1" dirty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data management</a:t>
            </a:r>
            <a:r>
              <a:rPr lang="en-GB" dirty="0">
                <a:solidFill>
                  <a:prstClr val="whit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 access and exchange</a:t>
            </a:r>
            <a:r>
              <a:rPr lang="en-GB" dirty="0">
                <a:solidFill>
                  <a:prstClr val="white"/>
                </a:solidFill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prstClr val="white"/>
                </a:solidFill>
                <a:cs typeface="Calibri" panose="020F0502020204030204" pitchFamily="34" charset="0"/>
              </a:rPr>
              <a:t>for all stakeholders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0C12F-47CD-0865-7D1A-93E2262F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635" y="4486165"/>
            <a:ext cx="2196170" cy="1940660"/>
          </a:xfrm>
          <a:prstGeom prst="rect">
            <a:avLst/>
          </a:prstGeom>
        </p:spPr>
      </p:pic>
      <p:sp>
        <p:nvSpPr>
          <p:cNvPr id="14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2452636" y="69707"/>
            <a:ext cx="8114944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PROPOSED ACTIONS </a:t>
            </a:r>
            <a:b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</a:br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FOCUS ON MATERIALS DIGITALISATION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12707"/>
              </p:ext>
            </p:extLst>
          </p:nvPr>
        </p:nvGraphicFramePr>
        <p:xfrm>
          <a:off x="2210678" y="1269678"/>
          <a:ext cx="8881997" cy="4620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PROPOSED ACTIONS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39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 up tools encompassing design, manufacturing, circularity and testing principles for fast and scalable advanced materials development (replicable from one IM to another)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09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Create and promote sustainable material sourcing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829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Facilitate/ensure access for industry (incl. SMEs, Mid-Caps and start-ups) to product innovation services integrating performant, cost-competitive and sustainable advanced materials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279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Foster the presence of the entire value chain in innovation/development programs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19">
                <a:tc>
                  <a:txBody>
                    <a:bodyPr/>
                    <a:lstStyle/>
                    <a:p>
                      <a:pPr marL="0" indent="0" algn="just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Promote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upskilling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re-skilling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119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a common Data Space ensuring a true ‘materials centric’ partnership across the materials stakeholders / ecosystems with materials data &amp; information at the core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185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Enable, ensure and guarantee product &amp; service digitalization along VCs based on materials transparency, traceability,…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129721" y="5314838"/>
            <a:ext cx="8989542" cy="593491"/>
          </a:xfrm>
          <a:prstGeom prst="roundRect">
            <a:avLst/>
          </a:prstGeom>
          <a:solidFill>
            <a:srgbClr val="FFFF00">
              <a:alpha val="33000"/>
            </a:srgbClr>
          </a:solidFill>
          <a:ln w="19050">
            <a:solidFill>
              <a:srgbClr val="009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29721" y="4665742"/>
            <a:ext cx="8989542" cy="593491"/>
          </a:xfrm>
          <a:prstGeom prst="roundRect">
            <a:avLst/>
          </a:prstGeom>
          <a:solidFill>
            <a:srgbClr val="FFFF00">
              <a:alpha val="33000"/>
            </a:srgbClr>
          </a:solidFill>
          <a:ln w="19050">
            <a:solidFill>
              <a:srgbClr val="009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6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6301" y="1297583"/>
            <a:ext cx="108342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23A6B7"/>
                </a:solidFill>
              </a:rPr>
              <a:t>Building a common Data Space ensuring a true ‘materials centric’ partnership across the materials stakeholders / ecosystems with materials data &amp; information at the core  </a:t>
            </a:r>
            <a:r>
              <a:rPr lang="en-US" sz="2200" dirty="0">
                <a:solidFill>
                  <a:srgbClr val="23A6B7"/>
                </a:solidFill>
              </a:rPr>
              <a:t>(WG1-4)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23A6B7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A </a:t>
            </a:r>
            <a:r>
              <a:rPr lang="en-US" sz="2000" b="1" dirty="0">
                <a:solidFill>
                  <a:prstClr val="black"/>
                </a:solidFill>
              </a:rPr>
              <a:t>Materials Commons</a:t>
            </a:r>
            <a:r>
              <a:rPr lang="en-US" sz="2000" dirty="0">
                <a:solidFill>
                  <a:prstClr val="black"/>
                </a:solidFill>
              </a:rPr>
              <a:t> data space system, a </a:t>
            </a:r>
            <a:r>
              <a:rPr lang="en-US" sz="2000" b="1" dirty="0">
                <a:solidFill>
                  <a:prstClr val="black"/>
                </a:solidFill>
              </a:rPr>
              <a:t>game changer </a:t>
            </a:r>
            <a:r>
              <a:rPr lang="en-US" sz="2000" dirty="0">
                <a:solidFill>
                  <a:prstClr val="black"/>
                </a:solidFill>
              </a:rPr>
              <a:t>which enables </a:t>
            </a:r>
            <a:r>
              <a:rPr lang="en-US" sz="2000" b="1" dirty="0">
                <a:solidFill>
                  <a:prstClr val="black"/>
                </a:solidFill>
              </a:rPr>
              <a:t>systemic collaboration</a:t>
            </a:r>
            <a:r>
              <a:rPr lang="en-US" sz="2000" dirty="0">
                <a:solidFill>
                  <a:prstClr val="black"/>
                </a:solidFill>
              </a:rPr>
              <a:t>, overcoming traditional barriers 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Chemicals | Processing | Materials | Manufacturing | Products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Value chains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Cross industries and </a:t>
            </a:r>
            <a:r>
              <a:rPr lang="en-US" sz="2000" dirty="0" err="1">
                <a:solidFill>
                  <a:prstClr val="black"/>
                </a:solidFill>
              </a:rPr>
              <a:t>organisations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Aspects of the common Data Space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Distributed data repositories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Trusted data management and exchange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Supported by a common language (ontologies): </a:t>
            </a:r>
            <a:r>
              <a:rPr lang="en-US" sz="2000" b="1" dirty="0">
                <a:solidFill>
                  <a:prstClr val="black"/>
                </a:solidFill>
              </a:rPr>
              <a:t>overcoming fragmentation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Meaningful, reliable, trusted, FAIR data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Digital </a:t>
            </a:r>
            <a:r>
              <a:rPr lang="en-US" sz="2000" b="1" dirty="0">
                <a:solidFill>
                  <a:prstClr val="black"/>
                </a:solidFill>
              </a:rPr>
              <a:t>standards</a:t>
            </a:r>
            <a:r>
              <a:rPr lang="en-US" sz="2000" dirty="0">
                <a:solidFill>
                  <a:prstClr val="black"/>
                </a:solidFill>
              </a:rPr>
              <a:t>, supporting regulations, e.g. Material/Product Passport</a:t>
            </a:r>
            <a:endParaRPr lang="en-US" sz="2000" b="1" dirty="0">
              <a:solidFill>
                <a:srgbClr val="23A6B7"/>
              </a:solidFill>
            </a:endParaRPr>
          </a:p>
          <a:p>
            <a:endParaRPr lang="en-US" sz="2000" b="1" dirty="0">
              <a:solidFill>
                <a:srgbClr val="23A6B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5867" y="578465"/>
            <a:ext cx="3177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PROPOSED ACTION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16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908" y="1771345"/>
            <a:ext cx="1083425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23A6B7"/>
                </a:solidFill>
              </a:rPr>
              <a:t>Enable, ensure and guarantee product &amp; service digitalization along VCs based on materials transparency, traceability,… </a:t>
            </a:r>
            <a:r>
              <a:rPr lang="en-US" sz="2200" dirty="0">
                <a:solidFill>
                  <a:srgbClr val="23A6B7"/>
                </a:solidFill>
              </a:rPr>
              <a:t>(WG1-4)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23A6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 err="1">
                <a:solidFill>
                  <a:prstClr val="black"/>
                </a:solidFill>
              </a:rPr>
              <a:t>Ensure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availability</a:t>
            </a:r>
            <a:r>
              <a:rPr lang="fr-BE" sz="2000" dirty="0">
                <a:solidFill>
                  <a:prstClr val="black"/>
                </a:solidFill>
              </a:rPr>
              <a:t> of relevant </a:t>
            </a:r>
            <a:r>
              <a:rPr lang="fr-BE" sz="2000" dirty="0" err="1">
                <a:solidFill>
                  <a:prstClr val="black"/>
                </a:solidFill>
              </a:rPr>
              <a:t>materials</a:t>
            </a:r>
            <a:r>
              <a:rPr lang="fr-BE" sz="2000" dirty="0">
                <a:solidFill>
                  <a:prstClr val="black"/>
                </a:solidFill>
              </a:rPr>
              <a:t> data for </a:t>
            </a:r>
            <a:r>
              <a:rPr lang="fr-BE" sz="2000" dirty="0" err="1">
                <a:solidFill>
                  <a:prstClr val="black"/>
                </a:solidFill>
              </a:rPr>
              <a:t>product</a:t>
            </a:r>
            <a:r>
              <a:rPr lang="fr-BE" sz="2000" dirty="0">
                <a:solidFill>
                  <a:prstClr val="black"/>
                </a:solidFill>
              </a:rPr>
              <a:t> innovations and services </a:t>
            </a:r>
            <a:r>
              <a:rPr lang="fr-BE" sz="2000" dirty="0" err="1">
                <a:solidFill>
                  <a:prstClr val="black"/>
                </a:solidFill>
              </a:rPr>
              <a:t>throughout</a:t>
            </a:r>
            <a:r>
              <a:rPr lang="fr-BE" sz="2000" dirty="0">
                <a:solidFill>
                  <a:prstClr val="black"/>
                </a:solidFill>
              </a:rPr>
              <a:t> value </a:t>
            </a:r>
            <a:r>
              <a:rPr lang="fr-BE" sz="2000" dirty="0" err="1">
                <a:solidFill>
                  <a:prstClr val="black"/>
                </a:solidFill>
              </a:rPr>
              <a:t>chain</a:t>
            </a: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>
                <a:solidFill>
                  <a:prstClr val="black"/>
                </a:solidFill>
              </a:rPr>
              <a:t>Enable new services and business </a:t>
            </a:r>
            <a:r>
              <a:rPr lang="fr-BE" sz="2000" dirty="0" err="1">
                <a:solidFill>
                  <a:prstClr val="black"/>
                </a:solidFill>
              </a:rPr>
              <a:t>models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based</a:t>
            </a:r>
            <a:r>
              <a:rPr lang="fr-BE" sz="2000" dirty="0">
                <a:solidFill>
                  <a:prstClr val="black"/>
                </a:solidFill>
              </a:rPr>
              <a:t> on </a:t>
            </a:r>
            <a:r>
              <a:rPr lang="fr-BE" sz="2000" dirty="0" err="1">
                <a:solidFill>
                  <a:prstClr val="black"/>
                </a:solidFill>
              </a:rPr>
              <a:t>richer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materials</a:t>
            </a:r>
            <a:r>
              <a:rPr lang="fr-BE" sz="2000" dirty="0">
                <a:solidFill>
                  <a:prstClr val="black"/>
                </a:solidFill>
              </a:rPr>
              <a:t> data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 err="1">
                <a:solidFill>
                  <a:prstClr val="black"/>
                </a:solidFill>
              </a:rPr>
              <a:t>Closing</a:t>
            </a:r>
            <a:r>
              <a:rPr lang="fr-BE" sz="2000" dirty="0">
                <a:solidFill>
                  <a:prstClr val="black"/>
                </a:solidFill>
              </a:rPr>
              <a:t> the </a:t>
            </a:r>
            <a:r>
              <a:rPr lang="fr-BE" sz="2000" dirty="0" err="1">
                <a:solidFill>
                  <a:prstClr val="black"/>
                </a:solidFill>
              </a:rPr>
              <a:t>loop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decisions</a:t>
            </a:r>
            <a:r>
              <a:rPr lang="fr-BE" sz="2000" dirty="0">
                <a:solidFill>
                  <a:prstClr val="black"/>
                </a:solidFill>
              </a:rPr>
              <a:t> for </a:t>
            </a:r>
            <a:r>
              <a:rPr lang="fr-BE" sz="2000" dirty="0" err="1">
                <a:solidFill>
                  <a:prstClr val="black"/>
                </a:solidFill>
              </a:rPr>
              <a:t>sustainability</a:t>
            </a: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 err="1">
                <a:solidFill>
                  <a:prstClr val="black"/>
                </a:solidFill>
              </a:rPr>
              <a:t>Transparency</a:t>
            </a:r>
            <a:r>
              <a:rPr lang="fr-BE" sz="2000" dirty="0">
                <a:solidFill>
                  <a:prstClr val="black"/>
                </a:solidFill>
              </a:rPr>
              <a:t> of </a:t>
            </a:r>
            <a:r>
              <a:rPr lang="fr-BE" sz="2000" dirty="0" err="1">
                <a:solidFill>
                  <a:prstClr val="black"/>
                </a:solidFill>
              </a:rPr>
              <a:t>materials</a:t>
            </a:r>
            <a:r>
              <a:rPr lang="fr-BE" sz="2000" dirty="0">
                <a:solidFill>
                  <a:prstClr val="black"/>
                </a:solidFill>
              </a:rPr>
              <a:t> information in </a:t>
            </a:r>
            <a:r>
              <a:rPr lang="fr-BE" sz="2000" dirty="0" err="1">
                <a:solidFill>
                  <a:prstClr val="black"/>
                </a:solidFill>
              </a:rPr>
              <a:t>products</a:t>
            </a:r>
            <a:r>
              <a:rPr lang="fr-BE" sz="2000" dirty="0">
                <a:solidFill>
                  <a:prstClr val="black"/>
                </a:solidFill>
              </a:rPr>
              <a:t> (for </a:t>
            </a:r>
            <a:r>
              <a:rPr lang="fr-BE" sz="2000" dirty="0" err="1">
                <a:solidFill>
                  <a:prstClr val="black"/>
                </a:solidFill>
              </a:rPr>
              <a:t>consumers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etc</a:t>
            </a:r>
            <a:r>
              <a:rPr lang="fr-BE" sz="2000" dirty="0">
                <a:solidFill>
                  <a:prstClr val="black"/>
                </a:solidFill>
              </a:rPr>
              <a:t>)</a:t>
            </a:r>
          </a:p>
          <a:p>
            <a:endParaRPr lang="en-US" sz="2000" b="1" dirty="0">
              <a:solidFill>
                <a:srgbClr val="23A6B7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23A6B7"/>
              </a:solidFill>
            </a:endParaRPr>
          </a:p>
          <a:p>
            <a:endParaRPr lang="en-US" sz="2000" b="1" dirty="0">
              <a:solidFill>
                <a:srgbClr val="23A6B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5867" y="578465"/>
            <a:ext cx="3177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PROPOSED ACTION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42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112" y="272875"/>
            <a:ext cx="10084777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A Common Materials Data Space</a:t>
            </a:r>
            <a:br>
              <a:rPr lang="en-US" sz="3200" b="1" dirty="0"/>
            </a:br>
            <a:r>
              <a:rPr lang="en-US" sz="3200" dirty="0">
                <a:solidFill>
                  <a:srgbClr val="53B8C6"/>
                </a:solidFill>
              </a:rPr>
              <a:t>interconnected with Manufacturing and PLM</a:t>
            </a:r>
          </a:p>
        </p:txBody>
      </p:sp>
      <p:sp>
        <p:nvSpPr>
          <p:cNvPr id="19" name="Rectangle: Rounded Corners 17">
            <a:extLst>
              <a:ext uri="{FF2B5EF4-FFF2-40B4-BE49-F238E27FC236}">
                <a16:creationId xmlns:a16="http://schemas.microsoft.com/office/drawing/2014/main" id="{4D54978D-BC0F-F851-40CA-1157AA3CC544}"/>
              </a:ext>
            </a:extLst>
          </p:cNvPr>
          <p:cNvSpPr/>
          <p:nvPr/>
        </p:nvSpPr>
        <p:spPr>
          <a:xfrm>
            <a:off x="777148" y="1540209"/>
            <a:ext cx="10801921" cy="4767208"/>
          </a:xfrm>
          <a:prstGeom prst="roundRect">
            <a:avLst/>
          </a:prstGeom>
          <a:solidFill>
            <a:srgbClr val="ADACAC">
              <a:alpha val="70000"/>
            </a:srgb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20" name="Rectangle: Rounded Corners 10">
            <a:extLst>
              <a:ext uri="{FF2B5EF4-FFF2-40B4-BE49-F238E27FC236}">
                <a16:creationId xmlns:a16="http://schemas.microsoft.com/office/drawing/2014/main" id="{A969CA53-F875-D8F5-EA93-E83D59E30093}"/>
              </a:ext>
            </a:extLst>
          </p:cNvPr>
          <p:cNvSpPr/>
          <p:nvPr/>
        </p:nvSpPr>
        <p:spPr>
          <a:xfrm>
            <a:off x="2153887" y="1918899"/>
            <a:ext cx="8048445" cy="1121434"/>
          </a:xfrm>
          <a:prstGeom prst="roundRect">
            <a:avLst/>
          </a:prstGeom>
          <a:solidFill>
            <a:srgbClr val="808080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white"/>
                </a:solidFill>
              </a:rPr>
              <a:t>Manufacturing and Product Life Cycle</a:t>
            </a:r>
          </a:p>
        </p:txBody>
      </p:sp>
      <p:sp>
        <p:nvSpPr>
          <p:cNvPr id="21" name="Rectangle: Rounded Corners 11">
            <a:extLst>
              <a:ext uri="{FF2B5EF4-FFF2-40B4-BE49-F238E27FC236}">
                <a16:creationId xmlns:a16="http://schemas.microsoft.com/office/drawing/2014/main" id="{BD309E89-099A-A3A3-6160-542CE1C92528}"/>
              </a:ext>
            </a:extLst>
          </p:cNvPr>
          <p:cNvSpPr/>
          <p:nvPr/>
        </p:nvSpPr>
        <p:spPr>
          <a:xfrm>
            <a:off x="2153886" y="3941793"/>
            <a:ext cx="8048445" cy="1121434"/>
          </a:xfrm>
          <a:prstGeom prst="roundRect">
            <a:avLst/>
          </a:prstGeom>
          <a:solidFill>
            <a:srgbClr val="6DCBD6"/>
          </a:solidFill>
          <a:ln>
            <a:solidFill>
              <a:srgbClr val="80808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prstClr val="white"/>
                </a:solidFill>
              </a:rPr>
              <a:t>Materials Development, Use and Management</a:t>
            </a:r>
          </a:p>
        </p:txBody>
      </p:sp>
      <p:sp>
        <p:nvSpPr>
          <p:cNvPr id="22" name="Arrow: Circular 12">
            <a:extLst>
              <a:ext uri="{FF2B5EF4-FFF2-40B4-BE49-F238E27FC236}">
                <a16:creationId xmlns:a16="http://schemas.microsoft.com/office/drawing/2014/main" id="{0A0C0057-FA0B-3DFE-A1F2-B807A6AC7E53}"/>
              </a:ext>
            </a:extLst>
          </p:cNvPr>
          <p:cNvSpPr/>
          <p:nvPr/>
        </p:nvSpPr>
        <p:spPr>
          <a:xfrm rot="5400000">
            <a:off x="8899743" y="2332972"/>
            <a:ext cx="2622431" cy="2398143"/>
          </a:xfrm>
          <a:prstGeom prst="circularArrow">
            <a:avLst/>
          </a:prstGeom>
          <a:gradFill>
            <a:gsLst>
              <a:gs pos="0">
                <a:srgbClr val="808080"/>
              </a:gs>
              <a:gs pos="100000">
                <a:srgbClr val="6DCBD6"/>
              </a:gs>
            </a:gsLst>
            <a:lin ang="0" scaled="0"/>
          </a:gra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Arrow: Circular 13">
            <a:extLst>
              <a:ext uri="{FF2B5EF4-FFF2-40B4-BE49-F238E27FC236}">
                <a16:creationId xmlns:a16="http://schemas.microsoft.com/office/drawing/2014/main" id="{DD1CC816-34DE-862C-7258-0C074F34225F}"/>
              </a:ext>
            </a:extLst>
          </p:cNvPr>
          <p:cNvSpPr/>
          <p:nvPr/>
        </p:nvSpPr>
        <p:spPr>
          <a:xfrm rot="16200000">
            <a:off x="842670" y="2114326"/>
            <a:ext cx="2622431" cy="2753474"/>
          </a:xfrm>
          <a:prstGeom prst="circularArrow">
            <a:avLst/>
          </a:prstGeom>
          <a:gradFill>
            <a:gsLst>
              <a:gs pos="100000">
                <a:srgbClr val="808080"/>
              </a:gs>
              <a:gs pos="0">
                <a:srgbClr val="6DCBD6"/>
              </a:gs>
            </a:gsLst>
            <a:lin ang="0" scaled="0"/>
          </a:gra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Arrow: Up-Down 14">
            <a:extLst>
              <a:ext uri="{FF2B5EF4-FFF2-40B4-BE49-F238E27FC236}">
                <a16:creationId xmlns:a16="http://schemas.microsoft.com/office/drawing/2014/main" id="{29A849A9-6E52-95B1-E718-5ED42C9CE26F}"/>
              </a:ext>
            </a:extLst>
          </p:cNvPr>
          <p:cNvSpPr/>
          <p:nvPr/>
        </p:nvSpPr>
        <p:spPr>
          <a:xfrm>
            <a:off x="2601072" y="3045469"/>
            <a:ext cx="349321" cy="901460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Arrow: Up-Down 16">
            <a:extLst>
              <a:ext uri="{FF2B5EF4-FFF2-40B4-BE49-F238E27FC236}">
                <a16:creationId xmlns:a16="http://schemas.microsoft.com/office/drawing/2014/main" id="{A21F27D4-FA5C-5A86-47D9-8B575D4F2EFA}"/>
              </a:ext>
            </a:extLst>
          </p:cNvPr>
          <p:cNvSpPr/>
          <p:nvPr/>
        </p:nvSpPr>
        <p:spPr>
          <a:xfrm>
            <a:off x="9402065" y="3045469"/>
            <a:ext cx="349321" cy="901460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1E9302-AE82-ED04-C667-BB51934D3F04}"/>
              </a:ext>
            </a:extLst>
          </p:cNvPr>
          <p:cNvSpPr txBox="1"/>
          <p:nvPr/>
        </p:nvSpPr>
        <p:spPr>
          <a:xfrm>
            <a:off x="3048431" y="3311513"/>
            <a:ext cx="6097712" cy="400110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ED7D31">
                    <a:lumMod val="75000"/>
                  </a:srgbClr>
                </a:solidFill>
              </a:rPr>
              <a:t>Materials, Product and Service Digitalisation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81" y="4748741"/>
            <a:ext cx="4101797" cy="1557953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1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839686" y="6356349"/>
            <a:ext cx="4114800" cy="365125"/>
          </a:xfrm>
        </p:spPr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639671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D7D459-51FF-47B4-B561-3FED9F56D77A}"/>
              </a:ext>
            </a:extLst>
          </p:cNvPr>
          <p:cNvSpPr/>
          <p:nvPr/>
        </p:nvSpPr>
        <p:spPr>
          <a:xfrm>
            <a:off x="6290734" y="3601940"/>
            <a:ext cx="5544151" cy="2162756"/>
          </a:xfrm>
          <a:prstGeom prst="roundRect">
            <a:avLst/>
          </a:prstGeom>
          <a:noFill/>
          <a:ln w="28575">
            <a:solidFill>
              <a:srgbClr val="009BAF"/>
            </a:solidFill>
          </a:ln>
          <a:effectLst>
            <a:outerShdw blurRad="50800" dist="38100" dir="2700000" algn="tl" rotWithShape="0">
              <a:srgbClr val="009BA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en-GB" sz="4800" b="1" dirty="0">
                <a:solidFill>
                  <a:srgbClr val="009BAF"/>
                </a:solidFill>
                <a:latin typeface="Franklin Gothic Medium" panose="020B0603020102020204" pitchFamily="34" charset="0"/>
              </a:rPr>
              <a:t>WG2 </a:t>
            </a:r>
            <a:br>
              <a:rPr lang="en-GB" sz="4800" b="1" dirty="0">
                <a:solidFill>
                  <a:srgbClr val="009BAF"/>
                </a:solidFill>
                <a:latin typeface="Franklin Gothic Medium" panose="020B0603020102020204" pitchFamily="34" charset="0"/>
              </a:rPr>
            </a:br>
            <a:r>
              <a:rPr lang="en-GB" sz="3600" b="1" dirty="0">
                <a:solidFill>
                  <a:srgbClr val="009BAF"/>
                </a:solidFill>
                <a:latin typeface="Franklin Gothic Medium" panose="020B0603020102020204" pitchFamily="34" charset="0"/>
              </a:rPr>
              <a:t>Materials Production</a:t>
            </a:r>
          </a:p>
          <a:p>
            <a:pPr algn="ctr">
              <a:defRPr/>
            </a:pPr>
            <a:r>
              <a:rPr lang="en-GB" sz="3600" b="1" dirty="0">
                <a:solidFill>
                  <a:srgbClr val="009BAF"/>
                </a:solidFill>
                <a:latin typeface="Franklin Gothic Medium" panose="020B0603020102020204" pitchFamily="34" charset="0"/>
              </a:rPr>
              <a:t>and Processing</a:t>
            </a:r>
            <a:endParaRPr lang="pt-PT" sz="2400" b="1" dirty="0">
              <a:solidFill>
                <a:srgbClr val="009BA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39691-193E-E8F2-0A66-3132A9D4FE76}"/>
              </a:ext>
            </a:extLst>
          </p:cNvPr>
          <p:cNvSpPr txBox="1"/>
          <p:nvPr/>
        </p:nvSpPr>
        <p:spPr>
          <a:xfrm>
            <a:off x="7016041" y="5840568"/>
            <a:ext cx="4818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b="1" dirty="0">
                <a:solidFill>
                  <a:srgbClr val="53B8C6"/>
                </a:solidFill>
              </a:rPr>
              <a:t>Marta Candeias, ETP MANUFUTURE</a:t>
            </a:r>
          </a:p>
          <a:p>
            <a:pPr>
              <a:defRPr/>
            </a:pPr>
            <a:r>
              <a:rPr lang="fr-BE" b="1" dirty="0">
                <a:solidFill>
                  <a:srgbClr val="53B8C6"/>
                </a:solidFill>
              </a:rPr>
              <a:t>José Carlos Caldeira, ETP </a:t>
            </a:r>
            <a:r>
              <a:rPr lang="fr-BE" b="1" dirty="0" err="1">
                <a:solidFill>
                  <a:srgbClr val="53B8C6"/>
                </a:solidFill>
              </a:rPr>
              <a:t>Manufuture</a:t>
            </a:r>
            <a:endParaRPr lang="en-GB" dirty="0">
              <a:solidFill>
                <a:srgbClr val="53B8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73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02F24-BDF1-E41B-154C-BEC68E63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Materials Production &amp; Processing </a:t>
            </a:r>
            <a:br>
              <a:rPr lang="en-GB" dirty="0"/>
            </a:br>
            <a:r>
              <a:rPr lang="fr-FR" sz="3100" b="1" dirty="0" err="1">
                <a:solidFill>
                  <a:srgbClr val="00A1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Priorities</a:t>
            </a:r>
            <a:r>
              <a:rPr lang="fr-FR" sz="3100" b="1" dirty="0">
                <a:solidFill>
                  <a:srgbClr val="00A1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100" b="1" dirty="0" err="1">
                <a:solidFill>
                  <a:srgbClr val="00A1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</a:t>
            </a:r>
            <a:r>
              <a:rPr lang="fr-FR" sz="3100" b="1" dirty="0">
                <a:solidFill>
                  <a:srgbClr val="00A1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MATERIALS 2030 </a:t>
            </a:r>
            <a:r>
              <a:rPr lang="fr-FR" sz="3100" b="1" dirty="0" err="1">
                <a:solidFill>
                  <a:srgbClr val="00A1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Roadmap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7266-18AC-3739-D981-531EB301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22" y="178063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Strengthen the </a:t>
            </a:r>
            <a:r>
              <a:rPr lang="en-GB" sz="2400" b="1" dirty="0"/>
              <a:t>strategic collaboration </a:t>
            </a:r>
            <a:r>
              <a:rPr lang="en-GB" sz="2400" dirty="0"/>
              <a:t>between </a:t>
            </a:r>
            <a:r>
              <a:rPr lang="en-GB" sz="2400" b="1" dirty="0"/>
              <a:t>materials, digital and production technologies ETPs</a:t>
            </a:r>
          </a:p>
          <a:p>
            <a:r>
              <a:rPr lang="en-GB" sz="2400" dirty="0"/>
              <a:t>Include the development/adaptation of respective </a:t>
            </a:r>
            <a:r>
              <a:rPr lang="en-GB" sz="2400" b="1" dirty="0"/>
              <a:t>digital and production technologies in advanced materials, components and products R&amp;D projects</a:t>
            </a:r>
            <a:r>
              <a:rPr lang="en-GB" sz="2400" dirty="0"/>
              <a:t>, to increase the TRLs and reduce time-to-market of the complete solution</a:t>
            </a:r>
            <a:r>
              <a:rPr lang="en-GB" sz="2000" dirty="0"/>
              <a:t> </a:t>
            </a:r>
            <a:r>
              <a:rPr lang="en-GB" sz="1700" dirty="0"/>
              <a:t>(link to ‘Value Chain’)</a:t>
            </a:r>
            <a:endParaRPr lang="pt-PT" sz="1700" dirty="0"/>
          </a:p>
          <a:p>
            <a:r>
              <a:rPr lang="en-GB" sz="2400" dirty="0"/>
              <a:t>Eco-develop materials, production, processing, and products for </a:t>
            </a:r>
            <a:r>
              <a:rPr lang="en-GB" sz="2400" b="1" dirty="0"/>
              <a:t>sustainable solutions</a:t>
            </a:r>
            <a:endParaRPr lang="en-GB" sz="2400" dirty="0"/>
          </a:p>
          <a:p>
            <a:r>
              <a:rPr lang="en-GB" sz="2400" dirty="0"/>
              <a:t>Develop </a:t>
            </a:r>
            <a:r>
              <a:rPr lang="en-GB" sz="2400" b="1" dirty="0"/>
              <a:t>‘channels’</a:t>
            </a:r>
            <a:r>
              <a:rPr lang="en-GB" sz="2400" dirty="0"/>
              <a:t> </a:t>
            </a:r>
            <a:r>
              <a:rPr lang="en-GB" sz="2400" b="1" dirty="0"/>
              <a:t>to support data</a:t>
            </a:r>
            <a:r>
              <a:rPr lang="en-GB" sz="2400" dirty="0"/>
              <a:t> </a:t>
            </a:r>
            <a:r>
              <a:rPr lang="en-GB" sz="2400" b="1" dirty="0"/>
              <a:t>exchange/sharing between materials development, digital and production technologies development and user companies</a:t>
            </a:r>
            <a:r>
              <a:rPr lang="en-GB" sz="2400" dirty="0"/>
              <a:t> </a:t>
            </a:r>
            <a:r>
              <a:rPr lang="en-GB" sz="1800" dirty="0"/>
              <a:t>(link to ‘Data’)</a:t>
            </a:r>
          </a:p>
          <a:p>
            <a:r>
              <a:rPr lang="pt-PT" sz="2400" dirty="0" err="1"/>
              <a:t>Promote</a:t>
            </a:r>
            <a:r>
              <a:rPr lang="pt-PT" sz="2400" dirty="0"/>
              <a:t> </a:t>
            </a:r>
            <a:r>
              <a:rPr lang="pt-PT" sz="2400" b="1" dirty="0" err="1"/>
              <a:t>collaboration</a:t>
            </a:r>
            <a:r>
              <a:rPr lang="pt-PT" sz="2400" b="1" dirty="0"/>
              <a:t> </a:t>
            </a:r>
            <a:r>
              <a:rPr lang="pt-PT" sz="2400" b="1" dirty="0" err="1"/>
              <a:t>between</a:t>
            </a:r>
            <a:r>
              <a:rPr lang="pt-PT" sz="2400" b="1" dirty="0"/>
              <a:t> </a:t>
            </a:r>
            <a:r>
              <a:rPr lang="pt-PT" sz="2400" b="1" dirty="0" err="1"/>
              <a:t>materials</a:t>
            </a:r>
            <a:r>
              <a:rPr lang="pt-PT" sz="2400" b="1" dirty="0"/>
              <a:t> </a:t>
            </a:r>
            <a:r>
              <a:rPr lang="pt-PT" sz="2400" b="1" dirty="0" err="1"/>
              <a:t>developers</a:t>
            </a:r>
            <a:r>
              <a:rPr lang="pt-PT" sz="2400" b="1" dirty="0"/>
              <a:t>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relevant</a:t>
            </a:r>
            <a:r>
              <a:rPr lang="pt-PT" sz="2400" dirty="0"/>
              <a:t> </a:t>
            </a:r>
            <a:r>
              <a:rPr lang="pt-PT" sz="2400" b="1" dirty="0"/>
              <a:t>digital </a:t>
            </a:r>
            <a:r>
              <a:rPr lang="pt-PT" sz="2400" b="1" dirty="0" err="1"/>
              <a:t>and</a:t>
            </a:r>
            <a:r>
              <a:rPr lang="pt-PT" sz="2400" b="1" dirty="0"/>
              <a:t> </a:t>
            </a:r>
            <a:r>
              <a:rPr lang="pt-PT" sz="2400" b="1" dirty="0" err="1"/>
              <a:t>production</a:t>
            </a:r>
            <a:r>
              <a:rPr lang="pt-PT" sz="2400" b="1" dirty="0"/>
              <a:t> </a:t>
            </a:r>
            <a:r>
              <a:rPr lang="pt-PT" sz="2400" b="1" dirty="0" err="1"/>
              <a:t>technologies</a:t>
            </a:r>
            <a:r>
              <a:rPr lang="pt-PT" sz="2400" b="1" dirty="0"/>
              <a:t> </a:t>
            </a:r>
            <a:r>
              <a:rPr lang="pt-PT" sz="2400" b="1" dirty="0" err="1"/>
              <a:t>initiatives</a:t>
            </a:r>
            <a:r>
              <a:rPr lang="pt-PT" sz="2400" dirty="0"/>
              <a:t> </a:t>
            </a:r>
          </a:p>
          <a:p>
            <a:endParaRPr lang="en-GB" sz="2400" dirty="0"/>
          </a:p>
        </p:txBody>
      </p:sp>
      <p:sp>
        <p:nvSpPr>
          <p:cNvPr id="4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839686" y="6356349"/>
            <a:ext cx="4114800" cy="365125"/>
          </a:xfrm>
        </p:spPr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440633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38065B-7912-75B2-5129-4555673B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006" y="181239"/>
            <a:ext cx="908244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Materials Production &amp; Processing </a:t>
            </a:r>
            <a:br>
              <a:rPr lang="en-GB" sz="3600" dirty="0"/>
            </a:br>
            <a:r>
              <a:rPr lang="en-GB" sz="3200" dirty="0">
                <a:solidFill>
                  <a:srgbClr val="009DB1"/>
                </a:solidFill>
              </a:rPr>
              <a:t>Cross-cutting challenges </a:t>
            </a:r>
            <a:endParaRPr lang="en-GB" sz="3600" dirty="0">
              <a:solidFill>
                <a:srgbClr val="009DB1"/>
              </a:solidFill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318516E-FEE7-2952-E5F1-AC1F96C8C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627246"/>
              </p:ext>
            </p:extLst>
          </p:nvPr>
        </p:nvGraphicFramePr>
        <p:xfrm>
          <a:off x="1030162" y="4062792"/>
          <a:ext cx="10393018" cy="3083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24">
            <a:extLst>
              <a:ext uri="{FF2B5EF4-FFF2-40B4-BE49-F238E27FC236}">
                <a16:creationId xmlns:a16="http://schemas.microsoft.com/office/drawing/2014/main" id="{285F7CA1-9FF6-4380-A8EA-1C1B0A90BE8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30162" y="1603397"/>
            <a:ext cx="9971511" cy="2730949"/>
          </a:xfrm>
          <a:prstGeom prst="rect">
            <a:avLst/>
          </a:prstGeom>
        </p:spPr>
      </p:pic>
      <p:sp>
        <p:nvSpPr>
          <p:cNvPr id="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839686" y="6356349"/>
            <a:ext cx="4114800" cy="365125"/>
          </a:xfrm>
        </p:spPr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72183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856" y="76768"/>
            <a:ext cx="8114944" cy="1325563"/>
          </a:xfrm>
        </p:spPr>
        <p:txBody>
          <a:bodyPr>
            <a:normAutofit/>
          </a:bodyPr>
          <a:lstStyle/>
          <a:p>
            <a:r>
              <a:rPr lang="fr-BE" sz="3200" dirty="0">
                <a:latin typeface="Franklin Gothic Medium" panose="020B0603020102020204" pitchFamily="34" charset="0"/>
              </a:rPr>
              <a:t>The Advanced </a:t>
            </a:r>
            <a:r>
              <a:rPr lang="fr-BE" sz="3200" dirty="0" err="1">
                <a:latin typeface="Franklin Gothic Medium" panose="020B0603020102020204" pitchFamily="34" charset="0"/>
              </a:rPr>
              <a:t>Materials</a:t>
            </a:r>
            <a:r>
              <a:rPr lang="fr-BE" sz="3200" dirty="0">
                <a:latin typeface="Franklin Gothic Medium" panose="020B0603020102020204" pitchFamily="34" charset="0"/>
              </a:rPr>
              <a:t> 2030 Initiative </a:t>
            </a:r>
            <a:br>
              <a:rPr lang="fr-BE" sz="3200" dirty="0">
                <a:latin typeface="Franklin Gothic Medium" panose="020B0603020102020204" pitchFamily="34" charset="0"/>
              </a:rPr>
            </a:br>
            <a:r>
              <a:rPr lang="fr-BE" sz="3600" i="1" dirty="0">
                <a:solidFill>
                  <a:srgbClr val="009EB2"/>
                </a:solidFill>
              </a:rPr>
              <a:t>Building on the </a:t>
            </a:r>
            <a:r>
              <a:rPr lang="fr-BE" sz="3600" i="1" dirty="0" err="1">
                <a:solidFill>
                  <a:srgbClr val="009EB2"/>
                </a:solidFill>
              </a:rPr>
              <a:t>Materials</a:t>
            </a:r>
            <a:r>
              <a:rPr lang="fr-BE" sz="3600" i="1" dirty="0">
                <a:solidFill>
                  <a:srgbClr val="009EB2"/>
                </a:solidFill>
              </a:rPr>
              <a:t> </a:t>
            </a:r>
            <a:r>
              <a:rPr lang="fr-BE" sz="3600" i="1" dirty="0" err="1">
                <a:solidFill>
                  <a:srgbClr val="009EB2"/>
                </a:solidFill>
              </a:rPr>
              <a:t>Manifesto</a:t>
            </a:r>
            <a:endParaRPr lang="en-US" sz="3600" i="1" dirty="0">
              <a:solidFill>
                <a:srgbClr val="009EB2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39686" y="3698271"/>
            <a:ext cx="8971983" cy="2272420"/>
            <a:chOff x="164223" y="1291309"/>
            <a:chExt cx="7017753" cy="1526330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2FC16C04-8191-9FF9-46AB-699BC58D5E54}"/>
                </a:ext>
              </a:extLst>
            </p:cNvPr>
            <p:cNvSpPr txBox="1"/>
            <p:nvPr/>
          </p:nvSpPr>
          <p:spPr>
            <a:xfrm>
              <a:off x="171185" y="1600571"/>
              <a:ext cx="7010791" cy="1217068"/>
            </a:xfrm>
            <a:prstGeom prst="rect">
              <a:avLst/>
            </a:prstGeom>
            <a:ln w="22225" cap="rnd">
              <a:solidFill>
                <a:srgbClr val="48B8C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ES" sz="2400" dirty="0"/>
                <a:t>“A </a:t>
              </a:r>
              <a:r>
                <a:rPr lang="es-ES" sz="2400" b="1" dirty="0" err="1">
                  <a:solidFill>
                    <a:srgbClr val="009EB2"/>
                  </a:solidFill>
                </a:rPr>
                <a:t>strong</a:t>
              </a:r>
              <a:r>
                <a:rPr lang="es-ES" sz="2400" b="1" dirty="0">
                  <a:solidFill>
                    <a:srgbClr val="009EB2"/>
                  </a:solidFill>
                </a:rPr>
                <a:t> </a:t>
              </a:r>
              <a:r>
                <a:rPr lang="es-ES" sz="2400" b="1" dirty="0" err="1">
                  <a:solidFill>
                    <a:srgbClr val="009EB2"/>
                  </a:solidFill>
                </a:rPr>
                <a:t>European</a:t>
              </a:r>
              <a:r>
                <a:rPr lang="es-ES" sz="2400" b="1" dirty="0">
                  <a:solidFill>
                    <a:srgbClr val="009EB2"/>
                  </a:solidFill>
                </a:rPr>
                <a:t> </a:t>
              </a:r>
              <a:r>
                <a:rPr lang="es-ES" sz="2400" b="1" dirty="0" err="1">
                  <a:solidFill>
                    <a:srgbClr val="009EB2"/>
                  </a:solidFill>
                </a:rPr>
                <a:t>Materials</a:t>
              </a:r>
              <a:r>
                <a:rPr lang="es-ES" sz="2400" b="1" dirty="0">
                  <a:solidFill>
                    <a:srgbClr val="009EB2"/>
                  </a:solidFill>
                </a:rPr>
                <a:t> </a:t>
              </a:r>
              <a:r>
                <a:rPr lang="es-ES" sz="2400" b="1" dirty="0" err="1">
                  <a:solidFill>
                    <a:srgbClr val="009EB2"/>
                  </a:solidFill>
                </a:rPr>
                <a:t>ecoystem</a:t>
              </a:r>
              <a:r>
                <a:rPr lang="es-ES" sz="2400" b="1" dirty="0">
                  <a:solidFill>
                    <a:srgbClr val="009EB2"/>
                  </a:solidFill>
                </a:rPr>
                <a:t> </a:t>
              </a:r>
              <a:r>
                <a:rPr lang="es-ES" sz="2400" dirty="0"/>
                <a:t>to drive </a:t>
              </a:r>
              <a:r>
                <a:rPr lang="es-ES" sz="2400" dirty="0" err="1"/>
                <a:t>the</a:t>
              </a:r>
              <a:r>
                <a:rPr lang="es-ES" sz="2400" dirty="0"/>
                <a:t> </a:t>
              </a:r>
              <a:r>
                <a:rPr lang="es-ES" sz="2400" b="1" dirty="0" err="1">
                  <a:solidFill>
                    <a:srgbClr val="009EB2"/>
                  </a:solidFill>
                </a:rPr>
                <a:t>green</a:t>
              </a:r>
              <a:r>
                <a:rPr lang="es-ES" sz="2400" b="1" dirty="0">
                  <a:solidFill>
                    <a:srgbClr val="009EB2"/>
                  </a:solidFill>
                </a:rPr>
                <a:t> and digital </a:t>
              </a:r>
              <a:r>
                <a:rPr lang="es-ES" sz="2400" b="1" dirty="0" err="1">
                  <a:solidFill>
                    <a:srgbClr val="009EB2"/>
                  </a:solidFill>
                </a:rPr>
                <a:t>transitions</a:t>
              </a:r>
              <a:r>
                <a:rPr lang="es-ES" sz="2400" dirty="0">
                  <a:solidFill>
                    <a:srgbClr val="009EB2"/>
                  </a:solidFill>
                </a:rPr>
                <a:t> </a:t>
              </a:r>
              <a:r>
                <a:rPr lang="es-ES" sz="2400" dirty="0" err="1"/>
                <a:t>alongside</a:t>
              </a:r>
              <a:r>
                <a:rPr lang="es-ES" sz="2400" dirty="0"/>
                <a:t> a </a:t>
              </a:r>
              <a:r>
                <a:rPr lang="es-ES" sz="2400" b="1" dirty="0" err="1">
                  <a:solidFill>
                    <a:srgbClr val="009EB2"/>
                  </a:solidFill>
                </a:rPr>
                <a:t>sustainable</a:t>
              </a:r>
              <a:r>
                <a:rPr lang="es-ES" sz="2400" b="1" dirty="0">
                  <a:solidFill>
                    <a:srgbClr val="009EB2"/>
                  </a:solidFill>
                </a:rPr>
                <a:t> inclusive </a:t>
              </a:r>
              <a:r>
                <a:rPr lang="es-ES" sz="2400" b="1" dirty="0" err="1">
                  <a:solidFill>
                    <a:srgbClr val="009EB2"/>
                  </a:solidFill>
                </a:rPr>
                <a:t>European</a:t>
              </a:r>
              <a:r>
                <a:rPr lang="es-ES" sz="2400" b="1" dirty="0">
                  <a:solidFill>
                    <a:srgbClr val="009EB2"/>
                  </a:solidFill>
                </a:rPr>
                <a:t> </a:t>
              </a:r>
              <a:r>
                <a:rPr lang="es-ES" sz="2400" b="1" dirty="0" err="1">
                  <a:solidFill>
                    <a:srgbClr val="009EB2"/>
                  </a:solidFill>
                </a:rPr>
                <a:t>society</a:t>
              </a:r>
              <a:r>
                <a:rPr lang="es-ES" sz="2400" dirty="0">
                  <a:solidFill>
                    <a:srgbClr val="009EB2"/>
                  </a:solidFill>
                </a:rPr>
                <a:t> </a:t>
              </a:r>
              <a:r>
                <a:rPr lang="es-ES" sz="2400" dirty="0" err="1"/>
                <a:t>through</a:t>
              </a:r>
              <a:r>
                <a:rPr lang="es-ES" sz="2400" dirty="0"/>
                <a:t> </a:t>
              </a:r>
              <a:r>
                <a:rPr lang="es-ES" sz="2400" dirty="0" err="1"/>
                <a:t>systemic</a:t>
              </a:r>
              <a:r>
                <a:rPr lang="es-ES" sz="2400" dirty="0"/>
                <a:t> </a:t>
              </a:r>
              <a:r>
                <a:rPr lang="es-ES" sz="2400" dirty="0" err="1"/>
                <a:t>collaboration</a:t>
              </a:r>
              <a:r>
                <a:rPr lang="es-ES" sz="2400" dirty="0"/>
                <a:t> </a:t>
              </a:r>
              <a:r>
                <a:rPr lang="es-ES" sz="2400" dirty="0" err="1"/>
                <a:t>between</a:t>
              </a:r>
              <a:r>
                <a:rPr lang="es-ES" sz="2400" dirty="0"/>
                <a:t> </a:t>
              </a:r>
              <a:r>
                <a:rPr lang="es-ES" sz="2400" dirty="0" err="1"/>
                <a:t>upstream</a:t>
              </a:r>
              <a:r>
                <a:rPr lang="es-ES" sz="2400" dirty="0"/>
                <a:t> </a:t>
              </a:r>
              <a:r>
                <a:rPr lang="es-ES" sz="2400" dirty="0" err="1"/>
                <a:t>developers</a:t>
              </a:r>
              <a:r>
                <a:rPr lang="es-ES" sz="2400" dirty="0"/>
                <a:t>, </a:t>
              </a:r>
              <a:r>
                <a:rPr lang="es-ES" sz="2400" dirty="0" err="1"/>
                <a:t>downstream</a:t>
              </a:r>
              <a:r>
                <a:rPr lang="es-ES" sz="2400" dirty="0"/>
                <a:t> </a:t>
              </a:r>
              <a:r>
                <a:rPr lang="es-ES" sz="2400" dirty="0" err="1"/>
                <a:t>users</a:t>
              </a:r>
              <a:r>
                <a:rPr lang="es-ES" sz="2400" dirty="0"/>
                <a:t>, and </a:t>
              </a:r>
              <a:r>
                <a:rPr lang="es-ES" sz="2400" dirty="0" err="1"/>
                <a:t>citizens</a:t>
              </a:r>
              <a:r>
                <a:rPr lang="es-ES" sz="2400" dirty="0"/>
                <a:t> and </a:t>
              </a:r>
              <a:r>
                <a:rPr lang="es-ES" sz="2400" dirty="0" err="1"/>
                <a:t>all</a:t>
              </a:r>
              <a:r>
                <a:rPr lang="es-ES" sz="2400" dirty="0"/>
                <a:t> </a:t>
              </a:r>
              <a:r>
                <a:rPr lang="es-ES" sz="2400" dirty="0" err="1"/>
                <a:t>stakeholders</a:t>
              </a:r>
              <a:r>
                <a:rPr lang="es-ES" sz="2400" dirty="0"/>
                <a:t> in </a:t>
              </a:r>
              <a:r>
                <a:rPr lang="es-ES" sz="2400" dirty="0" err="1"/>
                <a:t>between</a:t>
              </a:r>
              <a:r>
                <a:rPr lang="es-ES" sz="2400" dirty="0"/>
                <a:t>.”</a:t>
              </a:r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164223" y="1291309"/>
              <a:ext cx="2056006" cy="309263"/>
            </a:xfrm>
            <a:prstGeom prst="parallelogram">
              <a:avLst/>
            </a:prstGeom>
            <a:solidFill>
              <a:srgbClr val="48B8C6"/>
            </a:solidFill>
          </p:spPr>
          <p:txBody>
            <a:bodyPr wrap="square" lIns="36000" tIns="36000" rIns="36000" bIns="36000" anchor="ctr">
              <a:noAutofit/>
            </a:bodyPr>
            <a:lstStyle/>
            <a:p>
              <a:r>
                <a:rPr lang="es-ES" sz="2400" b="1" i="1" dirty="0">
                  <a:solidFill>
                    <a:schemeClr val="bg1"/>
                  </a:solidFill>
                </a:rPr>
                <a:t>AMI2030 </a:t>
              </a:r>
              <a:r>
                <a:rPr lang="es-ES" sz="2400" b="1" i="1" dirty="0" err="1">
                  <a:solidFill>
                    <a:schemeClr val="bg1"/>
                  </a:solidFill>
                </a:rPr>
                <a:t>Vision</a:t>
              </a:r>
              <a:endParaRPr lang="es-ES" sz="1600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525" y="1112037"/>
            <a:ext cx="3723475" cy="2974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2051" y="1903969"/>
            <a:ext cx="5667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dk1"/>
                </a:solidFill>
              </a:rPr>
              <a:t>A </a:t>
            </a:r>
            <a:r>
              <a:rPr lang="fr-BE" sz="2400" b="1" dirty="0">
                <a:solidFill>
                  <a:srgbClr val="009EB2"/>
                </a:solidFill>
              </a:rPr>
              <a:t>call for action </a:t>
            </a:r>
            <a:r>
              <a:rPr lang="fr-BE" sz="2400" dirty="0" err="1">
                <a:solidFill>
                  <a:schemeClr val="dk1"/>
                </a:solidFill>
              </a:rPr>
              <a:t>launched</a:t>
            </a:r>
            <a:r>
              <a:rPr lang="fr-BE" sz="2400" dirty="0">
                <a:solidFill>
                  <a:schemeClr val="dk1"/>
                </a:solidFill>
              </a:rPr>
              <a:t> in </a:t>
            </a:r>
            <a:r>
              <a:rPr lang="fr-BE" sz="2400" dirty="0" err="1">
                <a:solidFill>
                  <a:schemeClr val="dk1"/>
                </a:solidFill>
              </a:rPr>
              <a:t>February</a:t>
            </a:r>
            <a:r>
              <a:rPr lang="fr-BE" sz="2400" dirty="0">
                <a:solidFill>
                  <a:schemeClr val="dk1"/>
                </a:solidFill>
              </a:rPr>
              <a:t> 2022 by key </a:t>
            </a:r>
            <a:r>
              <a:rPr lang="fr-BE" sz="2400" dirty="0" err="1">
                <a:solidFill>
                  <a:schemeClr val="dk1"/>
                </a:solidFill>
              </a:rPr>
              <a:t>Industry</a:t>
            </a:r>
            <a:r>
              <a:rPr lang="fr-BE" sz="2400" dirty="0">
                <a:solidFill>
                  <a:schemeClr val="dk1"/>
                </a:solidFill>
              </a:rPr>
              <a:t> and </a:t>
            </a:r>
            <a:r>
              <a:rPr lang="fr-BE" sz="2400" dirty="0" err="1">
                <a:solidFill>
                  <a:schemeClr val="dk1"/>
                </a:solidFill>
              </a:rPr>
              <a:t>Reseach</a:t>
            </a:r>
            <a:r>
              <a:rPr lang="fr-BE" sz="2400" dirty="0">
                <a:solidFill>
                  <a:schemeClr val="dk1"/>
                </a:solidFill>
              </a:rPr>
              <a:t> </a:t>
            </a:r>
            <a:r>
              <a:rPr lang="fr-BE" sz="2400" dirty="0" err="1">
                <a:solidFill>
                  <a:schemeClr val="dk1"/>
                </a:solidFill>
              </a:rPr>
              <a:t>stakeholders</a:t>
            </a:r>
            <a:r>
              <a:rPr lang="fr-BE" sz="2400" dirty="0">
                <a:solidFill>
                  <a:schemeClr val="dk1"/>
                </a:solidFill>
              </a:rPr>
              <a:t> 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30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839686" y="6356349"/>
            <a:ext cx="4114800" cy="365125"/>
          </a:xfrm>
        </p:spPr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  <p:sp>
        <p:nvSpPr>
          <p:cNvPr id="32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001674" y="6356350"/>
            <a:ext cx="911652" cy="365125"/>
          </a:xfrm>
        </p:spPr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5590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2769327" y="255489"/>
            <a:ext cx="9274628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GLOBAL PROBLEMS &amp; NEEDS</a:t>
            </a:r>
          </a:p>
          <a:p>
            <a:r>
              <a:rPr lang="de-DE" sz="2600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What it </a:t>
            </a:r>
            <a:r>
              <a:rPr lang="de-DE" sz="2600" dirty="0" err="1">
                <a:solidFill>
                  <a:srgbClr val="009DB1"/>
                </a:solidFill>
                <a:latin typeface="Franklin Gothic Medium" panose="020B0603020102020204" pitchFamily="34" charset="0"/>
              </a:rPr>
              <a:t>means</a:t>
            </a:r>
            <a:r>
              <a:rPr lang="de-DE" sz="2600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 </a:t>
            </a:r>
            <a:r>
              <a:rPr lang="de-DE" sz="2600" dirty="0" err="1">
                <a:solidFill>
                  <a:srgbClr val="009DB1"/>
                </a:solidFill>
                <a:latin typeface="Franklin Gothic Medium" panose="020B0603020102020204" pitchFamily="34" charset="0"/>
              </a:rPr>
              <a:t>regarding</a:t>
            </a:r>
            <a:r>
              <a:rPr lang="de-DE" sz="2600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 MATERIALS PRODUCTION &amp; PROCESSING?</a:t>
            </a:r>
          </a:p>
        </p:txBody>
      </p:sp>
      <p:sp>
        <p:nvSpPr>
          <p:cNvPr id="2" name="Rectangle 1"/>
          <p:cNvSpPr/>
          <p:nvPr/>
        </p:nvSpPr>
        <p:spPr>
          <a:xfrm>
            <a:off x="276629" y="2089853"/>
            <a:ext cx="52385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Increased complexity in the development of new materials </a:t>
            </a:r>
            <a:r>
              <a:rPr lang="en-US" sz="1600" dirty="0">
                <a:solidFill>
                  <a:prstClr val="black"/>
                </a:solidFill>
              </a:rPr>
              <a:t>due to a profound transformation towards a safe and sustainable society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Fragmentation among the different players 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Challenged European leadership on Advanced Materials Innovation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Challenged European Advanced Materials manufacturing competitiveness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Vulnerable linear value chains </a:t>
            </a:r>
            <a:r>
              <a:rPr lang="en-US" sz="1600" dirty="0">
                <a:solidFill>
                  <a:prstClr val="black"/>
                </a:solidFill>
              </a:rPr>
              <a:t>unsuited for the exponential increase in demand driven by the green transition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873261" y="1856344"/>
            <a:ext cx="6096000" cy="41703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BAF"/>
                </a:solidFill>
              </a:rPr>
              <a:t>New solutions </a:t>
            </a:r>
            <a:r>
              <a:rPr lang="en-GB" sz="1500" dirty="0">
                <a:solidFill>
                  <a:prstClr val="black"/>
                </a:solidFill>
              </a:rPr>
              <a:t>to reduce costs and risks and to accelerate and shorten Materials development cycles and uptake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EB2"/>
                </a:solidFill>
              </a:rPr>
              <a:t>Stakeholders aligned &amp; integrated on common goals with shared benefits</a:t>
            </a:r>
            <a:br>
              <a:rPr lang="en-GB" sz="1500" b="1" dirty="0">
                <a:solidFill>
                  <a:srgbClr val="009EB2"/>
                </a:solidFill>
              </a:rPr>
            </a:br>
            <a:r>
              <a:rPr lang="en-GB" sz="1500" dirty="0">
                <a:solidFill>
                  <a:prstClr val="black"/>
                </a:solidFill>
              </a:rPr>
              <a:t>(Blue sky research – Materials producers – Products manufacturers – Strategic value chains – End users/Citizens – Different policy makers (EU/MS/Regions)),</a:t>
            </a:r>
            <a:endParaRPr lang="en-GB" sz="1500" b="1" dirty="0">
              <a:solidFill>
                <a:srgbClr val="009EB2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BAF"/>
                </a:solidFill>
              </a:rPr>
              <a:t>Ambitious and coordinated investments </a:t>
            </a:r>
            <a:r>
              <a:rPr lang="en-GB" sz="1500" dirty="0">
                <a:solidFill>
                  <a:prstClr val="black"/>
                </a:solidFill>
              </a:rPr>
              <a:t>(skills, resources, infrastructures…) to achieve critical mass for the innovation markets serving the twin green and digital transition 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EB2"/>
                </a:solidFill>
              </a:rPr>
              <a:t>EU policy frameworks </a:t>
            </a:r>
            <a:r>
              <a:rPr lang="en-GB" sz="1500" dirty="0">
                <a:solidFill>
                  <a:prstClr val="black"/>
                </a:solidFill>
              </a:rPr>
              <a:t>including aligned strategies towards industrial competitiveness and the twin green and digital transition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1500" b="1" dirty="0">
                <a:solidFill>
                  <a:srgbClr val="009EB2"/>
                </a:solidFill>
              </a:rPr>
              <a:t>Increased autonomy on Raw and Advanced Materials </a:t>
            </a:r>
            <a:br>
              <a:rPr lang="en-US" sz="1500" b="1" dirty="0">
                <a:solidFill>
                  <a:srgbClr val="009EB2"/>
                </a:solidFill>
              </a:rPr>
            </a:br>
            <a:r>
              <a:rPr lang="en-US" sz="1500" dirty="0">
                <a:solidFill>
                  <a:prstClr val="black"/>
                </a:solidFill>
              </a:rPr>
              <a:t>(Improve resources efficiency, reduce imports, develop substitutes,…)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EB2"/>
                </a:solidFill>
              </a:rPr>
              <a:t>Secured, circular symbiotic value chains </a:t>
            </a:r>
            <a:r>
              <a:rPr lang="en-GB" sz="1500" dirty="0">
                <a:solidFill>
                  <a:prstClr val="black"/>
                </a:solidFill>
              </a:rPr>
              <a:t>maximising materials efficiency and materials knowledge sharing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73436" y="1277741"/>
            <a:ext cx="41564" cy="4748975"/>
          </a:xfrm>
          <a:prstGeom prst="line">
            <a:avLst/>
          </a:prstGeom>
          <a:ln>
            <a:solidFill>
              <a:srgbClr val="23A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6629" y="1277741"/>
            <a:ext cx="5238546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PROBLEMS</a:t>
            </a:r>
          </a:p>
          <a:p>
            <a:pPr algn="ctr"/>
            <a:r>
              <a:rPr lang="fr-BE" i="1" dirty="0">
                <a:solidFill>
                  <a:prstClr val="white"/>
                </a:solidFill>
              </a:rPr>
              <a:t>The </a:t>
            </a:r>
            <a:r>
              <a:rPr lang="fr-BE" i="1" dirty="0" err="1">
                <a:solidFill>
                  <a:prstClr val="white"/>
                </a:solidFill>
              </a:rPr>
              <a:t>faced</a:t>
            </a:r>
            <a:r>
              <a:rPr lang="fr-BE" i="1" dirty="0">
                <a:solidFill>
                  <a:prstClr val="white"/>
                </a:solidFill>
              </a:rPr>
              <a:t> challenges, </a:t>
            </a:r>
            <a:r>
              <a:rPr lang="fr-BE" i="1" dirty="0" err="1">
                <a:solidFill>
                  <a:prstClr val="white"/>
                </a:solidFill>
              </a:rPr>
              <a:t>failures</a:t>
            </a:r>
            <a:r>
              <a:rPr lang="fr-BE" i="1" dirty="0">
                <a:solidFill>
                  <a:prstClr val="white"/>
                </a:solidFill>
              </a:rPr>
              <a:t>, gaps,…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3261" y="1277741"/>
            <a:ext cx="6025662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NEEDS</a:t>
            </a:r>
          </a:p>
          <a:p>
            <a:pPr algn="ctr"/>
            <a:r>
              <a:rPr lang="fr-BE" i="1" dirty="0">
                <a:solidFill>
                  <a:prstClr val="white"/>
                </a:solidFill>
              </a:rPr>
              <a:t>R&amp;I, </a:t>
            </a:r>
            <a:r>
              <a:rPr lang="fr-BE" i="1" dirty="0" err="1">
                <a:solidFill>
                  <a:prstClr val="white"/>
                </a:solidFill>
              </a:rPr>
              <a:t>Industrial</a:t>
            </a:r>
            <a:r>
              <a:rPr lang="fr-BE" i="1" dirty="0">
                <a:solidFill>
                  <a:prstClr val="white"/>
                </a:solidFill>
              </a:rPr>
              <a:t>, </a:t>
            </a:r>
            <a:r>
              <a:rPr lang="fr-BE" i="1" dirty="0" err="1">
                <a:solidFill>
                  <a:prstClr val="white"/>
                </a:solidFill>
              </a:rPr>
              <a:t>Regulatory</a:t>
            </a:r>
            <a:r>
              <a:rPr lang="fr-BE" i="1" dirty="0">
                <a:solidFill>
                  <a:prstClr val="white"/>
                </a:solidFill>
              </a:rPr>
              <a:t>,…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4" name="Rounded Rectangular Callout 5">
            <a:extLst>
              <a:ext uri="{FF2B5EF4-FFF2-40B4-BE49-F238E27FC236}">
                <a16:creationId xmlns:a16="http://schemas.microsoft.com/office/drawing/2014/main" id="{61542CC4-4268-4AE1-B7B9-5EF558460C55}"/>
              </a:ext>
            </a:extLst>
          </p:cNvPr>
          <p:cNvSpPr/>
          <p:nvPr/>
        </p:nvSpPr>
        <p:spPr>
          <a:xfrm>
            <a:off x="146537" y="1242275"/>
            <a:ext cx="5508710" cy="1090537"/>
          </a:xfrm>
          <a:prstGeom prst="wedgeRoundRectCallout">
            <a:avLst>
              <a:gd name="adj1" fmla="val 55019"/>
              <a:gd name="adj2" fmla="val 2286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prstClr val="white"/>
                </a:solidFill>
              </a:rPr>
              <a:t>Pressure to </a:t>
            </a:r>
            <a:r>
              <a:rPr lang="fr-BE" dirty="0" err="1">
                <a:solidFill>
                  <a:prstClr val="white"/>
                </a:solidFill>
              </a:rPr>
              <a:t>develop</a:t>
            </a:r>
            <a:r>
              <a:rPr lang="fr-BE" dirty="0">
                <a:solidFill>
                  <a:prstClr val="white"/>
                </a:solidFill>
              </a:rPr>
              <a:t> new (or </a:t>
            </a:r>
            <a:r>
              <a:rPr lang="fr-BE" dirty="0" err="1">
                <a:solidFill>
                  <a:prstClr val="white"/>
                </a:solidFill>
              </a:rPr>
              <a:t>improved</a:t>
            </a:r>
            <a:r>
              <a:rPr lang="fr-BE" dirty="0">
                <a:solidFill>
                  <a:prstClr val="white"/>
                </a:solidFill>
              </a:rPr>
              <a:t>) </a:t>
            </a:r>
            <a:r>
              <a:rPr lang="fr-BE" dirty="0" err="1">
                <a:solidFill>
                  <a:prstClr val="white"/>
                </a:solidFill>
              </a:rPr>
              <a:t>sustainable</a:t>
            </a:r>
            <a:r>
              <a:rPr lang="fr-BE" dirty="0">
                <a:solidFill>
                  <a:prstClr val="white"/>
                </a:solidFill>
              </a:rPr>
              <a:t> production and </a:t>
            </a:r>
            <a:r>
              <a:rPr lang="fr-BE" dirty="0" err="1">
                <a:solidFill>
                  <a:prstClr val="white"/>
                </a:solidFill>
              </a:rPr>
              <a:t>processing</a:t>
            </a:r>
            <a:r>
              <a:rPr lang="fr-BE" dirty="0">
                <a:solidFill>
                  <a:prstClr val="white"/>
                </a:solidFill>
              </a:rPr>
              <a:t> technologies and solutions, </a:t>
            </a:r>
            <a:r>
              <a:rPr lang="fr-BE" dirty="0" err="1">
                <a:solidFill>
                  <a:prstClr val="white"/>
                </a:solidFill>
              </a:rPr>
              <a:t>integrating</a:t>
            </a:r>
            <a:r>
              <a:rPr lang="fr-BE" dirty="0">
                <a:solidFill>
                  <a:prstClr val="white"/>
                </a:solidFill>
              </a:rPr>
              <a:t> new </a:t>
            </a:r>
            <a:r>
              <a:rPr lang="fr-BE" dirty="0" err="1">
                <a:solidFill>
                  <a:prstClr val="white"/>
                </a:solidFill>
              </a:rPr>
              <a:t>requirements</a:t>
            </a:r>
            <a:r>
              <a:rPr lang="fr-BE" dirty="0">
                <a:solidFill>
                  <a:prstClr val="white"/>
                </a:solidFill>
              </a:rPr>
              <a:t> on </a:t>
            </a:r>
            <a:r>
              <a:rPr lang="fr-BE" dirty="0" err="1">
                <a:solidFill>
                  <a:prstClr val="white"/>
                </a:solidFill>
              </a:rPr>
              <a:t>sustainable</a:t>
            </a:r>
            <a:r>
              <a:rPr lang="fr-BE" dirty="0">
                <a:solidFill>
                  <a:prstClr val="white"/>
                </a:solidFill>
              </a:rPr>
              <a:t> </a:t>
            </a:r>
            <a:r>
              <a:rPr lang="fr-BE" dirty="0" err="1">
                <a:solidFill>
                  <a:prstClr val="white"/>
                </a:solidFill>
              </a:rPr>
              <a:t>materials</a:t>
            </a:r>
            <a:r>
              <a:rPr lang="fr-BE" dirty="0">
                <a:solidFill>
                  <a:prstClr val="white"/>
                </a:solidFill>
              </a:rPr>
              <a:t>, </a:t>
            </a:r>
            <a:r>
              <a:rPr lang="fr-BE" dirty="0" err="1">
                <a:solidFill>
                  <a:prstClr val="white"/>
                </a:solidFill>
              </a:rPr>
              <a:t>circularity</a:t>
            </a:r>
            <a:r>
              <a:rPr lang="fr-BE" dirty="0">
                <a:solidFill>
                  <a:prstClr val="white"/>
                </a:solidFill>
              </a:rPr>
              <a:t> , CO</a:t>
            </a:r>
            <a:r>
              <a:rPr lang="fr-BE" baseline="-25000" dirty="0">
                <a:solidFill>
                  <a:prstClr val="white"/>
                </a:solidFill>
              </a:rPr>
              <a:t>2</a:t>
            </a:r>
            <a:r>
              <a:rPr lang="fr-BE" dirty="0">
                <a:solidFill>
                  <a:prstClr val="white"/>
                </a:solidFill>
              </a:rPr>
              <a:t> </a:t>
            </a:r>
            <a:r>
              <a:rPr lang="fr-BE" dirty="0" err="1">
                <a:solidFill>
                  <a:prstClr val="white"/>
                </a:solidFill>
              </a:rPr>
              <a:t>emissions</a:t>
            </a:r>
            <a:r>
              <a:rPr lang="fr-BE" dirty="0">
                <a:solidFill>
                  <a:prstClr val="white"/>
                </a:solidFill>
              </a:rPr>
              <a:t>…</a:t>
            </a:r>
          </a:p>
        </p:txBody>
      </p:sp>
      <p:sp>
        <p:nvSpPr>
          <p:cNvPr id="15" name="Rounded Rectangular Callout 5">
            <a:extLst>
              <a:ext uri="{FF2B5EF4-FFF2-40B4-BE49-F238E27FC236}">
                <a16:creationId xmlns:a16="http://schemas.microsoft.com/office/drawing/2014/main" id="{80FB6038-5C9E-4370-9DCA-3FEED0BD06BE}"/>
              </a:ext>
            </a:extLst>
          </p:cNvPr>
          <p:cNvSpPr/>
          <p:nvPr/>
        </p:nvSpPr>
        <p:spPr>
          <a:xfrm>
            <a:off x="146537" y="2438362"/>
            <a:ext cx="5508710" cy="983300"/>
          </a:xfrm>
          <a:prstGeom prst="wedgeRoundRectCallout">
            <a:avLst>
              <a:gd name="adj1" fmla="val 55133"/>
              <a:gd name="adj2" fmla="val -3434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err="1">
                <a:solidFill>
                  <a:prstClr val="white"/>
                </a:solidFill>
              </a:rPr>
              <a:t>Collaborative</a:t>
            </a:r>
            <a:r>
              <a:rPr lang="pt-PT" dirty="0">
                <a:solidFill>
                  <a:prstClr val="white"/>
                </a:solidFill>
              </a:rPr>
              <a:t> </a:t>
            </a:r>
            <a:r>
              <a:rPr lang="pt-PT" dirty="0" err="1">
                <a:solidFill>
                  <a:prstClr val="white"/>
                </a:solidFill>
              </a:rPr>
              <a:t>developments</a:t>
            </a:r>
            <a:r>
              <a:rPr lang="pt-PT" dirty="0">
                <a:solidFill>
                  <a:prstClr val="white"/>
                </a:solidFill>
              </a:rPr>
              <a:t> </a:t>
            </a:r>
            <a:r>
              <a:rPr lang="pt-PT" dirty="0" err="1">
                <a:solidFill>
                  <a:prstClr val="white"/>
                </a:solidFill>
              </a:rPr>
              <a:t>between</a:t>
            </a:r>
            <a:r>
              <a:rPr lang="pt-PT" dirty="0">
                <a:solidFill>
                  <a:prstClr val="white"/>
                </a:solidFill>
              </a:rPr>
              <a:t> </a:t>
            </a:r>
            <a:r>
              <a:rPr lang="fr-BE" dirty="0">
                <a:solidFill>
                  <a:prstClr val="white"/>
                </a:solidFill>
              </a:rPr>
              <a:t>value </a:t>
            </a:r>
            <a:r>
              <a:rPr lang="fr-BE" dirty="0" err="1">
                <a:solidFill>
                  <a:prstClr val="white"/>
                </a:solidFill>
              </a:rPr>
              <a:t>chain</a:t>
            </a:r>
            <a:r>
              <a:rPr lang="fr-BE" dirty="0">
                <a:solidFill>
                  <a:prstClr val="white"/>
                </a:solidFill>
              </a:rPr>
              <a:t> </a:t>
            </a:r>
            <a:r>
              <a:rPr lang="fr-BE" dirty="0" err="1">
                <a:solidFill>
                  <a:prstClr val="white"/>
                </a:solidFill>
              </a:rPr>
              <a:t>stakeholders</a:t>
            </a:r>
            <a:r>
              <a:rPr lang="fr-BE" dirty="0">
                <a:solidFill>
                  <a:prstClr val="white"/>
                </a:solidFill>
              </a:rPr>
              <a:t>, </a:t>
            </a:r>
            <a:r>
              <a:rPr lang="fr-BE" dirty="0" err="1">
                <a:solidFill>
                  <a:prstClr val="white"/>
                </a:solidFill>
              </a:rPr>
              <a:t>namely</a:t>
            </a:r>
            <a:r>
              <a:rPr lang="fr-BE" dirty="0">
                <a:solidFill>
                  <a:prstClr val="white"/>
                </a:solidFill>
              </a:rPr>
              <a:t> </a:t>
            </a:r>
            <a:r>
              <a:rPr lang="pt-PT" dirty="0" err="1">
                <a:solidFill>
                  <a:prstClr val="white"/>
                </a:solidFill>
              </a:rPr>
              <a:t>materials</a:t>
            </a:r>
            <a:r>
              <a:rPr lang="pt-PT" dirty="0">
                <a:solidFill>
                  <a:prstClr val="white"/>
                </a:solidFill>
              </a:rPr>
              <a:t> </a:t>
            </a:r>
            <a:r>
              <a:rPr lang="pt-PT" dirty="0" err="1">
                <a:solidFill>
                  <a:prstClr val="white"/>
                </a:solidFill>
              </a:rPr>
              <a:t>developers</a:t>
            </a:r>
            <a:r>
              <a:rPr lang="pt-PT" dirty="0">
                <a:solidFill>
                  <a:prstClr val="white"/>
                </a:solidFill>
              </a:rPr>
              <a:t> &amp; </a:t>
            </a:r>
            <a:r>
              <a:rPr lang="pt-PT" dirty="0" err="1">
                <a:solidFill>
                  <a:prstClr val="white"/>
                </a:solidFill>
              </a:rPr>
              <a:t>producers</a:t>
            </a:r>
            <a:r>
              <a:rPr lang="pt-PT" dirty="0">
                <a:solidFill>
                  <a:prstClr val="white"/>
                </a:solidFill>
              </a:rPr>
              <a:t> / </a:t>
            </a:r>
            <a:r>
              <a:rPr lang="pt-PT" dirty="0" err="1">
                <a:solidFill>
                  <a:prstClr val="white"/>
                </a:solidFill>
              </a:rPr>
              <a:t>products</a:t>
            </a:r>
            <a:r>
              <a:rPr lang="pt-PT" dirty="0">
                <a:solidFill>
                  <a:prstClr val="white"/>
                </a:solidFill>
              </a:rPr>
              <a:t> </a:t>
            </a:r>
            <a:r>
              <a:rPr lang="pt-PT" dirty="0" err="1">
                <a:solidFill>
                  <a:prstClr val="white"/>
                </a:solidFill>
              </a:rPr>
              <a:t>manufacturers</a:t>
            </a:r>
            <a:r>
              <a:rPr lang="pt-PT" dirty="0">
                <a:solidFill>
                  <a:prstClr val="white"/>
                </a:solidFill>
              </a:rPr>
              <a:t> / </a:t>
            </a:r>
            <a:r>
              <a:rPr lang="pt-PT" dirty="0" err="1">
                <a:solidFill>
                  <a:prstClr val="white"/>
                </a:solidFill>
              </a:rPr>
              <a:t>recyclers</a:t>
            </a:r>
            <a:r>
              <a:rPr lang="pt-PT" dirty="0">
                <a:solidFill>
                  <a:prstClr val="white"/>
                </a:solidFill>
              </a:rPr>
              <a:t> / ...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ounded Rectangular Callout 5">
            <a:extLst>
              <a:ext uri="{FF2B5EF4-FFF2-40B4-BE49-F238E27FC236}">
                <a16:creationId xmlns:a16="http://schemas.microsoft.com/office/drawing/2014/main" id="{01DD7CAA-58BB-4173-B594-09D31A66BA48}"/>
              </a:ext>
            </a:extLst>
          </p:cNvPr>
          <p:cNvSpPr/>
          <p:nvPr/>
        </p:nvSpPr>
        <p:spPr>
          <a:xfrm>
            <a:off x="146537" y="5558033"/>
            <a:ext cx="5508710" cy="673348"/>
          </a:xfrm>
          <a:prstGeom prst="wedgeRoundRectCallout">
            <a:avLst>
              <a:gd name="adj1" fmla="val 54359"/>
              <a:gd name="adj2" fmla="val -3665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Recycling technologies, business models and markets for closing the advanced materials circular value chain </a:t>
            </a:r>
          </a:p>
        </p:txBody>
      </p:sp>
      <p:sp>
        <p:nvSpPr>
          <p:cNvPr id="18" name="Rounded Rectangular Callout 5">
            <a:extLst>
              <a:ext uri="{FF2B5EF4-FFF2-40B4-BE49-F238E27FC236}">
                <a16:creationId xmlns:a16="http://schemas.microsoft.com/office/drawing/2014/main" id="{0C5BAD37-14BC-46D8-BB69-E7DEA79F4403}"/>
              </a:ext>
            </a:extLst>
          </p:cNvPr>
          <p:cNvSpPr/>
          <p:nvPr/>
        </p:nvSpPr>
        <p:spPr>
          <a:xfrm>
            <a:off x="146537" y="4753645"/>
            <a:ext cx="5508710" cy="739945"/>
          </a:xfrm>
          <a:prstGeom prst="wedgeRoundRectCallout">
            <a:avLst>
              <a:gd name="adj1" fmla="val 54675"/>
              <a:gd name="adj2" fmla="val -1027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 More efficient production and processing technologies, including for recycling and quality assurance activities</a:t>
            </a:r>
          </a:p>
        </p:txBody>
      </p:sp>
      <p:sp>
        <p:nvSpPr>
          <p:cNvPr id="16" name="Rounded Rectangular Callout 5">
            <a:extLst>
              <a:ext uri="{FF2B5EF4-FFF2-40B4-BE49-F238E27FC236}">
                <a16:creationId xmlns:a16="http://schemas.microsoft.com/office/drawing/2014/main" id="{80FB6038-5C9E-4370-9DCA-3FEED0BD06BE}"/>
              </a:ext>
            </a:extLst>
          </p:cNvPr>
          <p:cNvSpPr/>
          <p:nvPr/>
        </p:nvSpPr>
        <p:spPr>
          <a:xfrm>
            <a:off x="146537" y="3476848"/>
            <a:ext cx="5508710" cy="1210458"/>
          </a:xfrm>
          <a:prstGeom prst="wedgeRoundRectCallout">
            <a:avLst>
              <a:gd name="adj1" fmla="val 56584"/>
              <a:gd name="adj2" fmla="val 397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prstClr val="white"/>
                </a:solidFill>
              </a:rPr>
              <a:t>Framework guidance on digital and production technologies in advanced materials, components and products for R&amp;D, technological infrastructures; pilot lines, test-beds, hubs, etc.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5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3118322" y="373704"/>
            <a:ext cx="8101331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GLOBAL EXPECTED OUTPUTS &amp; RESULTS</a:t>
            </a:r>
          </a:p>
          <a:p>
            <a:r>
              <a:rPr lang="de-DE" sz="2600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Contribution from MATERIALS PRODUCTION &amp; PROCESSING</a:t>
            </a:r>
            <a:endParaRPr lang="de-DE" sz="26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endParaRPr lang="de-DE" sz="28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650" y="2144123"/>
            <a:ext cx="523854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Game changers </a:t>
            </a:r>
            <a:r>
              <a:rPr lang="en-US" sz="1600" dirty="0">
                <a:solidFill>
                  <a:prstClr val="black"/>
                </a:solidFill>
              </a:rPr>
              <a:t>(e.g. MAPs, OITBs, digital twins, modeling tools, data spaces,…) for </a:t>
            </a:r>
            <a:r>
              <a:rPr lang="en-US" sz="1600" dirty="0" err="1">
                <a:solidFill>
                  <a:prstClr val="black"/>
                </a:solidFill>
              </a:rPr>
              <a:t>AdMat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Systemic collaborations </a:t>
            </a:r>
            <a:r>
              <a:rPr lang="en-US" sz="1600" dirty="0">
                <a:solidFill>
                  <a:prstClr val="black"/>
                </a:solidFill>
              </a:rPr>
              <a:t>integrating all stakeholders along the </a:t>
            </a:r>
            <a:r>
              <a:rPr lang="en-US" sz="1600" dirty="0" err="1">
                <a:solidFill>
                  <a:prstClr val="black"/>
                </a:solidFill>
              </a:rPr>
              <a:t>AdMat</a:t>
            </a:r>
            <a:r>
              <a:rPr lang="en-US" sz="1600" dirty="0">
                <a:solidFill>
                  <a:prstClr val="black"/>
                </a:solidFill>
              </a:rPr>
              <a:t> Value Chains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Common toolbox (the “Materials Commons”) </a:t>
            </a:r>
            <a:r>
              <a:rPr lang="en-US" sz="1600" dirty="0">
                <a:solidFill>
                  <a:prstClr val="black"/>
                </a:solidFill>
              </a:rPr>
              <a:t>to support the development of safe and sustainable Materials/Products compliant with regulations, standards, frameworks, product passport, …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Synergies between regional, national, European and international initiatives and </a:t>
            </a:r>
            <a:r>
              <a:rPr lang="en-US" sz="1600" b="1" dirty="0" err="1">
                <a:solidFill>
                  <a:srgbClr val="009BAF"/>
                </a:solidFill>
              </a:rPr>
              <a:t>programmes</a:t>
            </a:r>
            <a:endParaRPr lang="en-US" sz="1600" b="1" dirty="0">
              <a:solidFill>
                <a:srgbClr val="009B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3261" y="2256453"/>
            <a:ext cx="6096000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Accelerated development </a:t>
            </a:r>
            <a:r>
              <a:rPr lang="en-US" sz="1600" dirty="0">
                <a:solidFill>
                  <a:prstClr val="black"/>
                </a:solidFill>
              </a:rPr>
              <a:t>of safe and sustainable advanced materials and associated process technologies</a:t>
            </a:r>
          </a:p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Rapid design </a:t>
            </a:r>
            <a:r>
              <a:rPr lang="en-US" sz="1600" dirty="0">
                <a:solidFill>
                  <a:prstClr val="black"/>
                </a:solidFill>
              </a:rPr>
              <a:t>of innovative materials and their integration into products &amp; </a:t>
            </a:r>
            <a:r>
              <a:rPr lang="en-US" sz="1600" dirty="0" err="1">
                <a:solidFill>
                  <a:prstClr val="black"/>
                </a:solidFill>
              </a:rPr>
              <a:t>technos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srgbClr val="009BAF"/>
                </a:solidFill>
              </a:rPr>
              <a:t>serving strategic innovation markets</a:t>
            </a:r>
          </a:p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Closing the « Materials loop » </a:t>
            </a:r>
            <a:r>
              <a:rPr lang="en-US" sz="1600" dirty="0">
                <a:solidFill>
                  <a:prstClr val="black"/>
                </a:solidFill>
              </a:rPr>
              <a:t>towards a circular safe and sustainable society</a:t>
            </a:r>
          </a:p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 err="1">
                <a:solidFill>
                  <a:srgbClr val="009BAF"/>
                </a:solidFill>
              </a:rPr>
              <a:t>Maximising</a:t>
            </a:r>
            <a:r>
              <a:rPr lang="en-US" sz="1600" b="1" dirty="0">
                <a:solidFill>
                  <a:srgbClr val="009BAF"/>
                </a:solidFill>
              </a:rPr>
              <a:t> the overall impact </a:t>
            </a:r>
            <a:r>
              <a:rPr lang="en-US" sz="1600" dirty="0">
                <a:solidFill>
                  <a:prstClr val="black"/>
                </a:solidFill>
              </a:rPr>
              <a:t>of all funding &amp; financing levels in Europe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73436" y="1277741"/>
            <a:ext cx="41564" cy="4748975"/>
          </a:xfrm>
          <a:prstGeom prst="line">
            <a:avLst/>
          </a:prstGeom>
          <a:ln>
            <a:solidFill>
              <a:srgbClr val="23A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2650" y="1277741"/>
            <a:ext cx="5238546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EXPECTED OUTPUTS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3261" y="1277741"/>
            <a:ext cx="6025662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EXPECTED RESULTS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Speech Bubble: Rectangle 3">
            <a:extLst>
              <a:ext uri="{FF2B5EF4-FFF2-40B4-BE49-F238E27FC236}">
                <a16:creationId xmlns:a16="http://schemas.microsoft.com/office/drawing/2014/main" id="{9ACBF01D-114B-2B22-EC1F-CF05F968F80A}"/>
              </a:ext>
            </a:extLst>
          </p:cNvPr>
          <p:cNvSpPr/>
          <p:nvPr/>
        </p:nvSpPr>
        <p:spPr>
          <a:xfrm>
            <a:off x="113176" y="1929598"/>
            <a:ext cx="5560260" cy="1364832"/>
          </a:xfrm>
          <a:prstGeom prst="wedgeRectCallout">
            <a:avLst>
              <a:gd name="adj1" fmla="val 56735"/>
              <a:gd name="adj2" fmla="val 1502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The collaborative development of materials and related production and processing technologies will be a game changer, namely in what concerns time to market of the new materials, components and products</a:t>
            </a:r>
            <a:endParaRPr lang="en-GB" dirty="0">
              <a:solidFill>
                <a:prstClr val="white"/>
              </a:solidFill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14" name="Speech Bubble: Rectangle 3">
            <a:extLst>
              <a:ext uri="{FF2B5EF4-FFF2-40B4-BE49-F238E27FC236}">
                <a16:creationId xmlns:a16="http://schemas.microsoft.com/office/drawing/2014/main" id="{9ACBF01D-114B-2B22-EC1F-CF05F968F80A}"/>
              </a:ext>
            </a:extLst>
          </p:cNvPr>
          <p:cNvSpPr/>
          <p:nvPr/>
        </p:nvSpPr>
        <p:spPr>
          <a:xfrm>
            <a:off x="113176" y="3409539"/>
            <a:ext cx="5560260" cy="1036881"/>
          </a:xfrm>
          <a:prstGeom prst="wedgeRectCallout">
            <a:avLst>
              <a:gd name="adj1" fmla="val 55059"/>
              <a:gd name="adj2" fmla="val -560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>
                <a:solidFill>
                  <a:prstClr val="white"/>
                </a:solidFill>
              </a:rPr>
              <a:t>New </a:t>
            </a:r>
            <a:r>
              <a:rPr lang="pt-PT" dirty="0" err="1">
                <a:solidFill>
                  <a:prstClr val="white"/>
                </a:solidFill>
              </a:rPr>
              <a:t>efficient</a:t>
            </a:r>
            <a:r>
              <a:rPr lang="pt-PT" dirty="0">
                <a:solidFill>
                  <a:prstClr val="white"/>
                </a:solidFill>
              </a:rPr>
              <a:t> </a:t>
            </a:r>
            <a:r>
              <a:rPr lang="pt-PT" dirty="0" err="1">
                <a:solidFill>
                  <a:prstClr val="white"/>
                </a:solidFill>
              </a:rPr>
              <a:t>dismantling</a:t>
            </a:r>
            <a:r>
              <a:rPr lang="pt-PT" dirty="0">
                <a:solidFill>
                  <a:prstClr val="white"/>
                </a:solidFill>
              </a:rPr>
              <a:t> </a:t>
            </a:r>
            <a:r>
              <a:rPr lang="pt-PT" dirty="0" err="1">
                <a:solidFill>
                  <a:prstClr val="white"/>
                </a:solidFill>
              </a:rPr>
              <a:t>and</a:t>
            </a:r>
            <a:r>
              <a:rPr lang="pt-PT" dirty="0">
                <a:solidFill>
                  <a:prstClr val="white"/>
                </a:solidFill>
              </a:rPr>
              <a:t> </a:t>
            </a:r>
            <a:r>
              <a:rPr lang="pt-PT" dirty="0" err="1">
                <a:solidFill>
                  <a:prstClr val="white"/>
                </a:solidFill>
              </a:rPr>
              <a:t>recycling</a:t>
            </a:r>
            <a:r>
              <a:rPr lang="pt-PT" dirty="0">
                <a:solidFill>
                  <a:prstClr val="white"/>
                </a:solidFill>
              </a:rPr>
              <a:t> </a:t>
            </a:r>
            <a:r>
              <a:rPr lang="pt-PT" dirty="0" err="1">
                <a:solidFill>
                  <a:prstClr val="white"/>
                </a:solidFill>
              </a:rPr>
              <a:t>technologies</a:t>
            </a:r>
            <a:r>
              <a:rPr lang="pt-PT" dirty="0">
                <a:solidFill>
                  <a:prstClr val="white"/>
                </a:solidFill>
              </a:rPr>
              <a:t>, </a:t>
            </a:r>
            <a:r>
              <a:rPr lang="pt-PT" dirty="0" err="1">
                <a:solidFill>
                  <a:prstClr val="white"/>
                </a:solidFill>
              </a:rPr>
              <a:t>solutions</a:t>
            </a:r>
            <a:r>
              <a:rPr lang="pt-PT" dirty="0">
                <a:solidFill>
                  <a:prstClr val="white"/>
                </a:solidFill>
              </a:rPr>
              <a:t> </a:t>
            </a:r>
            <a:r>
              <a:rPr lang="pt-PT" dirty="0" err="1">
                <a:solidFill>
                  <a:prstClr val="white"/>
                </a:solidFill>
              </a:rPr>
              <a:t>and</a:t>
            </a:r>
            <a:r>
              <a:rPr lang="pt-PT" dirty="0">
                <a:solidFill>
                  <a:prstClr val="white"/>
                </a:solidFill>
              </a:rPr>
              <a:t> business </a:t>
            </a:r>
            <a:r>
              <a:rPr lang="pt-PT" dirty="0" err="1">
                <a:solidFill>
                  <a:prstClr val="white"/>
                </a:solidFill>
              </a:rPr>
              <a:t>models</a:t>
            </a:r>
            <a:r>
              <a:rPr lang="pt-PT" dirty="0">
                <a:solidFill>
                  <a:prstClr val="white"/>
                </a:solidFill>
              </a:rPr>
              <a:t> </a:t>
            </a:r>
            <a:r>
              <a:rPr lang="pt-PT" dirty="0" err="1">
                <a:solidFill>
                  <a:prstClr val="white"/>
                </a:solidFill>
              </a:rPr>
              <a:t>will</a:t>
            </a:r>
            <a:r>
              <a:rPr lang="pt-PT" dirty="0">
                <a:solidFill>
                  <a:prstClr val="white"/>
                </a:solidFill>
              </a:rPr>
              <a:t> </a:t>
            </a:r>
            <a:r>
              <a:rPr lang="pt-PT" dirty="0" err="1">
                <a:solidFill>
                  <a:prstClr val="white"/>
                </a:solidFill>
              </a:rPr>
              <a:t>bring</a:t>
            </a:r>
            <a:r>
              <a:rPr lang="pt-PT" dirty="0">
                <a:solidFill>
                  <a:prstClr val="white"/>
                </a:solidFill>
              </a:rPr>
              <a:t> circular </a:t>
            </a:r>
            <a:r>
              <a:rPr lang="pt-PT" dirty="0" err="1">
                <a:solidFill>
                  <a:prstClr val="white"/>
                </a:solidFill>
              </a:rPr>
              <a:t>economy</a:t>
            </a:r>
            <a:r>
              <a:rPr lang="pt-PT" dirty="0">
                <a:solidFill>
                  <a:prstClr val="white"/>
                </a:solidFill>
              </a:rPr>
              <a:t> </a:t>
            </a:r>
            <a:r>
              <a:rPr lang="pt-PT" dirty="0" err="1">
                <a:solidFill>
                  <a:prstClr val="white"/>
                </a:solidFill>
              </a:rPr>
              <a:t>closer</a:t>
            </a:r>
            <a:r>
              <a:rPr lang="pt-PT" dirty="0">
                <a:solidFill>
                  <a:prstClr val="white"/>
                </a:solidFill>
              </a:rPr>
              <a:t> to </a:t>
            </a:r>
            <a:r>
              <a:rPr lang="pt-PT" dirty="0" err="1">
                <a:solidFill>
                  <a:prstClr val="white"/>
                </a:solidFill>
              </a:rPr>
              <a:t>reality</a:t>
            </a:r>
            <a:endParaRPr lang="en-GB" dirty="0">
              <a:solidFill>
                <a:prstClr val="white"/>
              </a:solidFill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15" name="Speech Bubble: Rectangle 3">
            <a:extLst>
              <a:ext uri="{FF2B5EF4-FFF2-40B4-BE49-F238E27FC236}">
                <a16:creationId xmlns:a16="http://schemas.microsoft.com/office/drawing/2014/main" id="{9ACBF01D-114B-2B22-EC1F-CF05F968F80A}"/>
              </a:ext>
            </a:extLst>
          </p:cNvPr>
          <p:cNvSpPr/>
          <p:nvPr/>
        </p:nvSpPr>
        <p:spPr>
          <a:xfrm>
            <a:off x="113176" y="4608214"/>
            <a:ext cx="5560260" cy="1633027"/>
          </a:xfrm>
          <a:prstGeom prst="wedgeRectCallout">
            <a:avLst>
              <a:gd name="adj1" fmla="val 55148"/>
              <a:gd name="adj2" fmla="val -465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white"/>
                </a:solidFill>
              </a:rPr>
              <a:t>Taking full advantage of the horizontal nature of these technologies, via cross fertilization, efficient utilization of existing and new infrastructures and appropriate multi-level public policies and </a:t>
            </a:r>
            <a:r>
              <a:rPr lang="en-US" dirty="0" err="1">
                <a:solidFill>
                  <a:prstClr val="white"/>
                </a:solidFill>
              </a:rPr>
              <a:t>programmes</a:t>
            </a:r>
            <a:r>
              <a:rPr lang="en-US" dirty="0">
                <a:solidFill>
                  <a:prstClr val="white"/>
                </a:solidFill>
              </a:rPr>
              <a:t>, will make them available and accessible for a large number of companies, sectors and regions</a:t>
            </a:r>
          </a:p>
        </p:txBody>
      </p:sp>
      <p:sp>
        <p:nvSpPr>
          <p:cNvPr id="12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2452635" y="69707"/>
            <a:ext cx="8304407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PROPOSED ACTIONS</a:t>
            </a:r>
          </a:p>
          <a:p>
            <a:r>
              <a:rPr lang="de-DE" sz="2400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WG2 – MATERIALS PRODUCTION &amp; PROCESSING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871849"/>
              </p:ext>
            </p:extLst>
          </p:nvPr>
        </p:nvGraphicFramePr>
        <p:xfrm>
          <a:off x="1875045" y="1624642"/>
          <a:ext cx="8881997" cy="418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PROPOSED ACTIONS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658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 up tools encompassing design, manufacturing, circularity and testing principles for fast and scalable advanced materials development (replicable from one IM to another)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0" algn="just" defTabSz="914400" rtl="0" eaLnBrk="1" fontAlgn="ctr" latinLnBrk="0" hangingPunct="1">
                        <a:buFont typeface="+mj-lt"/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Develop and implement recycling technologies, business models and markets for closing the advanced materials circular value chain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indent="0" algn="just" defTabSz="914400" rtl="0" eaLnBrk="1" fontAlgn="ctr" latinLnBrk="0" hangingPunct="1">
                        <a:buFont typeface="+mj-lt"/>
                        <a:buNone/>
                      </a:pPr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Facilitate/ensure access for industry (incl. SMEs, Mid-Caps and start-ups) to product innovation services integrating performant, cost-competitive and sustainable advanced materials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indent="0" algn="just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Promote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upskilling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re-skilling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a common Data Space ensuring a true ‘materials centric’ partnership across the materials stakeholders / ecosystems with materials data &amp; information at the core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Enable, ensure and guarantee product &amp; service digitalization along VCs based on materials transparency, traceability,…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794088" y="3357086"/>
            <a:ext cx="8989542" cy="593491"/>
          </a:xfrm>
          <a:prstGeom prst="roundRect">
            <a:avLst/>
          </a:prstGeom>
          <a:solidFill>
            <a:srgbClr val="FFFF00">
              <a:alpha val="33000"/>
            </a:srgbClr>
          </a:solidFill>
          <a:ln w="19050">
            <a:solidFill>
              <a:srgbClr val="009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4088" y="2710404"/>
            <a:ext cx="8989542" cy="593491"/>
          </a:xfrm>
          <a:prstGeom prst="roundRect">
            <a:avLst/>
          </a:prstGeom>
          <a:solidFill>
            <a:srgbClr val="FFFF00">
              <a:alpha val="33000"/>
            </a:srgbClr>
          </a:solidFill>
          <a:ln w="19050">
            <a:solidFill>
              <a:srgbClr val="009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5383033-06D9-46EB-978E-69F196B07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199" y="1135814"/>
            <a:ext cx="6188281" cy="35308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BC22621-7B09-4591-91C3-FC643BDD1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780" y="4804880"/>
            <a:ext cx="4547700" cy="1986860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90ECFC9A-2FF7-4311-BBBC-2B14D16BEA07}"/>
              </a:ext>
            </a:extLst>
          </p:cNvPr>
          <p:cNvSpPr/>
          <p:nvPr/>
        </p:nvSpPr>
        <p:spPr>
          <a:xfrm rot="16200000">
            <a:off x="7891669" y="4339148"/>
            <a:ext cx="543339" cy="956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188CB41-9C58-40E6-AD18-4F2799A0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24" y="1604978"/>
            <a:ext cx="4306957" cy="4351338"/>
          </a:xfrm>
          <a:ln w="4762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400" b="1" dirty="0"/>
              <a:t>MATERIALS PRODUCTION AND PROCESSING</a:t>
            </a:r>
          </a:p>
          <a:p>
            <a:pPr marL="0" indent="0" algn="ctr">
              <a:buNone/>
            </a:pPr>
            <a:endParaRPr lang="en-GB" sz="2400" b="1" dirty="0"/>
          </a:p>
          <a:p>
            <a:r>
              <a:rPr lang="en-GB" sz="2400" dirty="0"/>
              <a:t>We need the appropriate technologies and solutions to address the entire value chain</a:t>
            </a:r>
          </a:p>
          <a:p>
            <a:r>
              <a:rPr lang="en-GB" sz="2400" dirty="0"/>
              <a:t>We need stronger links (including Data links) between the materials development, production and processing (ex.: frequently, the “relation” between materials and parts/products is established/defined in the processing stage)</a:t>
            </a:r>
            <a:endParaRPr lang="en-GB" sz="2000" dirty="0"/>
          </a:p>
          <a:p>
            <a:endParaRPr lang="en-GB" sz="24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F87948C-36F0-45B2-81E3-3B0AEF2508FA}"/>
              </a:ext>
            </a:extLst>
          </p:cNvPr>
          <p:cNvSpPr/>
          <p:nvPr/>
        </p:nvSpPr>
        <p:spPr>
          <a:xfrm>
            <a:off x="435120" y="1412289"/>
            <a:ext cx="4306957" cy="4630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D1768B7-3D81-4F3E-A4F4-2FD6F208BB0A}"/>
              </a:ext>
            </a:extLst>
          </p:cNvPr>
          <p:cNvSpPr txBox="1"/>
          <p:nvPr/>
        </p:nvSpPr>
        <p:spPr>
          <a:xfrm>
            <a:off x="7095050" y="897177"/>
            <a:ext cx="2358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i="1" dirty="0">
                <a:solidFill>
                  <a:prstClr val="black"/>
                </a:solidFill>
              </a:rPr>
              <a:t>(</a:t>
            </a:r>
            <a:r>
              <a:rPr lang="pt-PT" sz="1200" i="1" dirty="0" err="1">
                <a:solidFill>
                  <a:prstClr val="black"/>
                </a:solidFill>
              </a:rPr>
              <a:t>Source</a:t>
            </a:r>
            <a:r>
              <a:rPr lang="pt-PT" sz="1200" i="1" dirty="0">
                <a:solidFill>
                  <a:prstClr val="black"/>
                </a:solidFill>
              </a:rPr>
              <a:t>: MANUFUTURE SRIA 2030)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1BE7768F-EFEC-41E7-9596-42BF1F7E5383}"/>
              </a:ext>
            </a:extLst>
          </p:cNvPr>
          <p:cNvSpPr txBox="1">
            <a:spLocks/>
          </p:cNvSpPr>
          <p:nvPr/>
        </p:nvSpPr>
        <p:spPr>
          <a:xfrm>
            <a:off x="2452635" y="69707"/>
            <a:ext cx="9329790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PROPOSED ACTIONS</a:t>
            </a:r>
          </a:p>
          <a:p>
            <a:r>
              <a:rPr lang="de-DE" sz="1800" i="1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Develop and implement recycling technologies business models and markets for closing the advanced materials circular value chains </a:t>
            </a:r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839686" y="6356349"/>
            <a:ext cx="4114800" cy="365125"/>
          </a:xfrm>
        </p:spPr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709761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6301" y="1297583"/>
            <a:ext cx="108342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23A6B7"/>
              </a:solidFill>
            </a:endParaRPr>
          </a:p>
          <a:p>
            <a:endParaRPr lang="en-US" sz="2000" dirty="0">
              <a:solidFill>
                <a:srgbClr val="23A6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Support the development/test/validation of advanced materials and the respective production and processing technologies (from proof of concept till industrial validation)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Open Innovation Test Beds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Innovation hubs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Pilot lines</a:t>
            </a:r>
          </a:p>
          <a:p>
            <a:pPr lvl="1"/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Dissemination and cross fertilization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Demonstrators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</a:rPr>
              <a:t>Incentives and support for further exploitation</a:t>
            </a:r>
            <a:endParaRPr lang="en-US" sz="2000" b="1" dirty="0">
              <a:solidFill>
                <a:srgbClr val="23A6B7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23A6B7"/>
              </a:solidFill>
            </a:endParaRPr>
          </a:p>
          <a:p>
            <a:endParaRPr lang="en-US" sz="2000" b="1" dirty="0">
              <a:solidFill>
                <a:srgbClr val="23A6B7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14D3CB6-CCDA-480A-AE54-232072D4A6A9}"/>
              </a:ext>
            </a:extLst>
          </p:cNvPr>
          <p:cNvSpPr txBox="1">
            <a:spLocks/>
          </p:cNvSpPr>
          <p:nvPr/>
        </p:nvSpPr>
        <p:spPr>
          <a:xfrm>
            <a:off x="2452634" y="69707"/>
            <a:ext cx="9434565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PROPOSED ACTIONS</a:t>
            </a:r>
          </a:p>
          <a:p>
            <a:r>
              <a:rPr lang="de-DE" sz="1900" i="1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Facilitate/ensure access for industry (incl. SMEs, Mid-Caps and start-ups) to product innovation services integrating performant, cost-competitive and sutainable advanced materials</a:t>
            </a:r>
          </a:p>
        </p:txBody>
      </p:sp>
      <p:sp>
        <p:nvSpPr>
          <p:cNvPr id="5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096159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D7D459-51FF-47B4-B561-3FED9F56D77A}"/>
              </a:ext>
            </a:extLst>
          </p:cNvPr>
          <p:cNvSpPr/>
          <p:nvPr/>
        </p:nvSpPr>
        <p:spPr>
          <a:xfrm>
            <a:off x="6290734" y="3885874"/>
            <a:ext cx="5544151" cy="2638143"/>
          </a:xfrm>
          <a:prstGeom prst="roundRect">
            <a:avLst/>
          </a:prstGeom>
          <a:noFill/>
          <a:ln w="28575">
            <a:solidFill>
              <a:srgbClr val="009BAF"/>
            </a:solidFill>
          </a:ln>
          <a:effectLst>
            <a:outerShdw blurRad="50800" dist="38100" dir="2700000" algn="tl" rotWithShape="0">
              <a:srgbClr val="009BA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en-GB" sz="4800" b="1" dirty="0">
                <a:solidFill>
                  <a:srgbClr val="009BAF"/>
                </a:solidFill>
                <a:latin typeface="Franklin Gothic Medium" panose="020B0603020102020204" pitchFamily="34" charset="0"/>
              </a:rPr>
              <a:t>WG3 </a:t>
            </a:r>
            <a:br>
              <a:rPr lang="en-GB" sz="4800" b="1" dirty="0">
                <a:solidFill>
                  <a:srgbClr val="009BAF"/>
                </a:solidFill>
                <a:latin typeface="Franklin Gothic Medium" panose="020B0603020102020204" pitchFamily="34" charset="0"/>
              </a:rPr>
            </a:br>
            <a:r>
              <a:rPr lang="en-GB" sz="3600" b="1" dirty="0">
                <a:solidFill>
                  <a:srgbClr val="009BAF"/>
                </a:solidFill>
                <a:latin typeface="Franklin Gothic Medium" panose="020B0603020102020204" pitchFamily="34" charset="0"/>
              </a:rPr>
              <a:t>Policy Support</a:t>
            </a:r>
            <a:endParaRPr lang="pt-PT" sz="2400" b="1" dirty="0">
              <a:solidFill>
                <a:srgbClr val="009BA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39691-193E-E8F2-0A66-3132A9D4FE76}"/>
              </a:ext>
            </a:extLst>
          </p:cNvPr>
          <p:cNvSpPr txBox="1"/>
          <p:nvPr/>
        </p:nvSpPr>
        <p:spPr>
          <a:xfrm>
            <a:off x="6678821" y="5373636"/>
            <a:ext cx="48188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b="1" dirty="0">
                <a:solidFill>
                  <a:srgbClr val="53B8C6"/>
                </a:solidFill>
              </a:rPr>
              <a:t>Justin van </a:t>
            </a:r>
            <a:r>
              <a:rPr lang="fr-BE" b="1" dirty="0" err="1">
                <a:solidFill>
                  <a:srgbClr val="53B8C6"/>
                </a:solidFill>
              </a:rPr>
              <a:t>Schepen</a:t>
            </a:r>
            <a:r>
              <a:rPr lang="fr-BE" b="1" dirty="0">
                <a:solidFill>
                  <a:srgbClr val="53B8C6"/>
                </a:solidFill>
              </a:rPr>
              <a:t>, CEFIC</a:t>
            </a:r>
          </a:p>
          <a:p>
            <a:pPr algn="ctr"/>
            <a:r>
              <a:rPr lang="fr-BE" b="1" dirty="0">
                <a:solidFill>
                  <a:srgbClr val="53B8C6"/>
                </a:solidFill>
              </a:rPr>
              <a:t>Flemming Cassee, RIVM</a:t>
            </a:r>
          </a:p>
          <a:p>
            <a:pPr algn="ctr"/>
            <a:r>
              <a:rPr lang="fr-BE" b="1" dirty="0">
                <a:solidFill>
                  <a:srgbClr val="53B8C6"/>
                </a:solidFill>
              </a:rPr>
              <a:t>Christian Seitz, SusChem ETP</a:t>
            </a:r>
            <a:endParaRPr lang="en-GB" dirty="0">
              <a:solidFill>
                <a:srgbClr val="53B8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74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02F24-BDF1-E41B-154C-BEC68E63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855" y="365125"/>
            <a:ext cx="8517716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Policy support</a:t>
            </a:r>
            <a:br>
              <a:rPr lang="en-GB" dirty="0"/>
            </a:br>
            <a:r>
              <a:rPr lang="fr-FR" sz="3100" b="1" dirty="0" err="1">
                <a:solidFill>
                  <a:srgbClr val="00A1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Priorities</a:t>
            </a:r>
            <a:r>
              <a:rPr lang="fr-FR" sz="3100" b="1" dirty="0">
                <a:solidFill>
                  <a:srgbClr val="00A1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100" b="1" dirty="0" err="1">
                <a:solidFill>
                  <a:srgbClr val="00A1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identified</a:t>
            </a:r>
            <a:r>
              <a:rPr lang="fr-FR" sz="3100" b="1" dirty="0">
                <a:solidFill>
                  <a:srgbClr val="00A1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the MATERIALS 2030 </a:t>
            </a:r>
            <a:r>
              <a:rPr lang="fr-FR" sz="3100" b="1" dirty="0" err="1">
                <a:solidFill>
                  <a:srgbClr val="00A1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Roadmap</a:t>
            </a:r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969823-9AE9-48DD-A1CA-3E411E654E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Promote and facilitate measures for safe and sustainable-by-design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Promote and facilitate harmonization of norms and standards to enhance Europe’s global competitiveness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Ensure robust health and safety protocols are followed to protect Europe’s citizens and the environment 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Foster education and training across the value chains </a:t>
            </a:r>
            <a:endParaRPr lang="en-US" sz="2400" b="1" dirty="0"/>
          </a:p>
        </p:txBody>
      </p:sp>
      <p:sp>
        <p:nvSpPr>
          <p:cNvPr id="5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765283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3797591" y="255489"/>
            <a:ext cx="7749639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</a:rPr>
              <a:t>GLOBAL PROBLEMS &amp; NEEDS</a:t>
            </a:r>
          </a:p>
          <a:p>
            <a:r>
              <a:rPr lang="de-DE" sz="2800" dirty="0" err="1">
                <a:solidFill>
                  <a:srgbClr val="009DB1"/>
                </a:solidFill>
              </a:rPr>
              <a:t>What</a:t>
            </a:r>
            <a:r>
              <a:rPr lang="de-DE" sz="2800" dirty="0">
                <a:solidFill>
                  <a:srgbClr val="009DB1"/>
                </a:solidFill>
              </a:rPr>
              <a:t> </a:t>
            </a:r>
            <a:r>
              <a:rPr lang="de-DE" sz="2800" dirty="0" err="1">
                <a:solidFill>
                  <a:srgbClr val="009DB1"/>
                </a:solidFill>
              </a:rPr>
              <a:t>it</a:t>
            </a:r>
            <a:r>
              <a:rPr lang="de-DE" sz="2800" dirty="0">
                <a:solidFill>
                  <a:srgbClr val="009DB1"/>
                </a:solidFill>
              </a:rPr>
              <a:t> </a:t>
            </a:r>
            <a:r>
              <a:rPr lang="de-DE" sz="2800" dirty="0" err="1">
                <a:solidFill>
                  <a:srgbClr val="009DB1"/>
                </a:solidFill>
              </a:rPr>
              <a:t>means</a:t>
            </a:r>
            <a:r>
              <a:rPr lang="de-DE" sz="2800" dirty="0">
                <a:solidFill>
                  <a:srgbClr val="009DB1"/>
                </a:solidFill>
              </a:rPr>
              <a:t> </a:t>
            </a:r>
            <a:r>
              <a:rPr lang="de-DE" sz="2800" dirty="0" err="1">
                <a:solidFill>
                  <a:srgbClr val="009DB1"/>
                </a:solidFill>
              </a:rPr>
              <a:t>regarding</a:t>
            </a:r>
            <a:r>
              <a:rPr lang="de-DE" sz="2800" dirty="0">
                <a:solidFill>
                  <a:srgbClr val="009DB1"/>
                </a:solidFill>
              </a:rPr>
              <a:t> POLICY SUPPORT ?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649" y="1984646"/>
            <a:ext cx="523854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Materials diversity of “Advanced Materials”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Regulatory approaches in its infancies (</a:t>
            </a:r>
            <a:r>
              <a:rPr lang="en-US" sz="1600" b="1" dirty="0" err="1">
                <a:solidFill>
                  <a:srgbClr val="009BAF"/>
                </a:solidFill>
              </a:rPr>
              <a:t>SSbD</a:t>
            </a:r>
            <a:r>
              <a:rPr lang="en-US" sz="1600" b="1" dirty="0">
                <a:solidFill>
                  <a:srgbClr val="009BAF"/>
                </a:solidFill>
              </a:rPr>
              <a:t>)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Long </a:t>
            </a:r>
            <a:r>
              <a:rPr lang="en-US" sz="1600" b="1" i="1" dirty="0">
                <a:solidFill>
                  <a:srgbClr val="009BAF"/>
                </a:solidFill>
              </a:rPr>
              <a:t>times-to-market </a:t>
            </a:r>
            <a:r>
              <a:rPr lang="en-US" sz="1600" b="1" dirty="0">
                <a:solidFill>
                  <a:srgbClr val="009BAF"/>
                </a:solidFill>
              </a:rPr>
              <a:t>for AMs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New stakeholders in the transition to circular value chains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Massive investments in technology and manufacturing in other regions (i.e. IRA)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Separate policy frameworks in value chains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3261" y="1856344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BAF"/>
                </a:solidFill>
              </a:rPr>
              <a:t>Exchange and dialogue between policy makers, science and manufacturing</a:t>
            </a:r>
            <a:endParaRPr lang="en-GB" sz="15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EB2"/>
                </a:solidFill>
              </a:rPr>
              <a:t>Cross-segmental collaboration along the value chain steps into the down-stream applications</a:t>
            </a:r>
            <a:br>
              <a:rPr lang="en-GB" sz="1500" b="1" dirty="0">
                <a:solidFill>
                  <a:srgbClr val="009EB2"/>
                </a:solidFill>
              </a:rPr>
            </a:br>
            <a:r>
              <a:rPr lang="en-GB" sz="1500" dirty="0">
                <a:solidFill>
                  <a:prstClr val="black"/>
                </a:solidFill>
              </a:rPr>
              <a:t>(9 Materials Innovation Markets)</a:t>
            </a:r>
            <a:endParaRPr lang="en-GB" sz="1500" b="1" dirty="0">
              <a:solidFill>
                <a:srgbClr val="009EB2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BAF"/>
                </a:solidFill>
              </a:rPr>
              <a:t>Materials transparency </a:t>
            </a:r>
            <a:r>
              <a:rPr lang="en-GB" sz="1500" dirty="0">
                <a:solidFill>
                  <a:prstClr val="black"/>
                </a:solidFill>
              </a:rPr>
              <a:t>(DPP)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EB2"/>
                </a:solidFill>
              </a:rPr>
              <a:t>A coherent EU policy framework </a:t>
            </a:r>
            <a:r>
              <a:rPr lang="en-GB" sz="1500" dirty="0">
                <a:solidFill>
                  <a:prstClr val="black"/>
                </a:solidFill>
              </a:rPr>
              <a:t>including aligned strategies towards industrial competitiveness and the twin green and digital transition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EB2"/>
                </a:solidFill>
              </a:rPr>
              <a:t>Focused innovation and funding activities </a:t>
            </a:r>
            <a:r>
              <a:rPr lang="en-GB" sz="1500" dirty="0">
                <a:solidFill>
                  <a:prstClr val="black"/>
                </a:solidFill>
              </a:rPr>
              <a:t>(maximising the impact of funding measures as part of innovation strategies 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73436" y="1277741"/>
            <a:ext cx="41564" cy="4748975"/>
          </a:xfrm>
          <a:prstGeom prst="line">
            <a:avLst/>
          </a:prstGeom>
          <a:ln>
            <a:solidFill>
              <a:srgbClr val="23A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2650" y="1277741"/>
            <a:ext cx="5238546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PROBLEMS</a:t>
            </a:r>
          </a:p>
          <a:p>
            <a:pPr algn="ctr"/>
            <a:r>
              <a:rPr lang="fr-BE" i="1" dirty="0">
                <a:solidFill>
                  <a:prstClr val="white"/>
                </a:solidFill>
              </a:rPr>
              <a:t>The </a:t>
            </a:r>
            <a:r>
              <a:rPr lang="fr-BE" i="1" dirty="0" err="1">
                <a:solidFill>
                  <a:prstClr val="white"/>
                </a:solidFill>
              </a:rPr>
              <a:t>faced</a:t>
            </a:r>
            <a:r>
              <a:rPr lang="fr-BE" i="1" dirty="0">
                <a:solidFill>
                  <a:prstClr val="white"/>
                </a:solidFill>
              </a:rPr>
              <a:t> challenges, </a:t>
            </a:r>
            <a:r>
              <a:rPr lang="fr-BE" i="1" dirty="0" err="1">
                <a:solidFill>
                  <a:prstClr val="white"/>
                </a:solidFill>
              </a:rPr>
              <a:t>failures</a:t>
            </a:r>
            <a:r>
              <a:rPr lang="fr-BE" i="1" dirty="0">
                <a:solidFill>
                  <a:prstClr val="white"/>
                </a:solidFill>
              </a:rPr>
              <a:t>, gaps,…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3261" y="1277741"/>
            <a:ext cx="6025662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NEEDS</a:t>
            </a:r>
          </a:p>
          <a:p>
            <a:pPr algn="ctr"/>
            <a:r>
              <a:rPr lang="fr-BE" i="1" dirty="0">
                <a:solidFill>
                  <a:prstClr val="white"/>
                </a:solidFill>
              </a:rPr>
              <a:t>R&amp;I, </a:t>
            </a:r>
            <a:r>
              <a:rPr lang="fr-BE" i="1" dirty="0" err="1">
                <a:solidFill>
                  <a:prstClr val="white"/>
                </a:solidFill>
              </a:rPr>
              <a:t>Industrial</a:t>
            </a:r>
            <a:r>
              <a:rPr lang="fr-BE" i="1" dirty="0">
                <a:solidFill>
                  <a:prstClr val="white"/>
                </a:solidFill>
              </a:rPr>
              <a:t>, </a:t>
            </a:r>
            <a:r>
              <a:rPr lang="fr-BE" i="1" dirty="0" err="1">
                <a:solidFill>
                  <a:prstClr val="white"/>
                </a:solidFill>
              </a:rPr>
              <a:t>Regulatory</a:t>
            </a:r>
            <a:r>
              <a:rPr lang="fr-BE" i="1" dirty="0">
                <a:solidFill>
                  <a:prstClr val="white"/>
                </a:solidFill>
              </a:rPr>
              <a:t>,…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005803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3797592" y="255489"/>
            <a:ext cx="6594916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</a:rPr>
              <a:t>GLOBAL EXPECTED OUTPUTS &amp; RESULTS</a:t>
            </a:r>
          </a:p>
          <a:p>
            <a:r>
              <a:rPr lang="de-DE" sz="2800" dirty="0" err="1">
                <a:solidFill>
                  <a:srgbClr val="009DB1"/>
                </a:solidFill>
                <a:latin typeface="Franklin Gothic Medium" panose="020B0603020102020204" pitchFamily="34" charset="0"/>
              </a:rPr>
              <a:t>Contribution</a:t>
            </a:r>
            <a:r>
              <a:rPr lang="de-DE" sz="2800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 </a:t>
            </a:r>
            <a:r>
              <a:rPr lang="de-DE" sz="2800" dirty="0" err="1">
                <a:solidFill>
                  <a:srgbClr val="009DB1"/>
                </a:solidFill>
                <a:latin typeface="Franklin Gothic Medium" panose="020B0603020102020204" pitchFamily="34" charset="0"/>
              </a:rPr>
              <a:t>from</a:t>
            </a:r>
            <a:r>
              <a:rPr lang="de-DE" sz="2800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 POLICY SUPPORT</a:t>
            </a:r>
            <a:endParaRPr lang="de-DE" sz="28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650" y="2020908"/>
            <a:ext cx="52385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Strategically aligned, joint R&amp;I activities to support the development of </a:t>
            </a:r>
            <a:r>
              <a:rPr lang="en-US" sz="1600" b="1" dirty="0" err="1">
                <a:solidFill>
                  <a:srgbClr val="009BAF"/>
                </a:solidFill>
              </a:rPr>
              <a:t>SSbD</a:t>
            </a:r>
            <a:r>
              <a:rPr lang="en-US" sz="1600" b="1" dirty="0">
                <a:solidFill>
                  <a:srgbClr val="009BAF"/>
                </a:solidFill>
              </a:rPr>
              <a:t> advanced materials supporting the targets of the twin transition</a:t>
            </a:r>
            <a:endParaRPr lang="en-US" sz="1600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Leveraged benefits of digitalization in all aspects of Advanced Materials development, manufacturing, use and </a:t>
            </a:r>
            <a:r>
              <a:rPr lang="en-US" sz="1600" b="1" dirty="0" err="1">
                <a:solidFill>
                  <a:srgbClr val="009BAF"/>
                </a:solidFill>
              </a:rPr>
              <a:t>EoL</a:t>
            </a:r>
            <a:r>
              <a:rPr lang="en-US" sz="1600" b="1" dirty="0">
                <a:solidFill>
                  <a:srgbClr val="009BAF"/>
                </a:solidFill>
              </a:rPr>
              <a:t> management </a:t>
            </a:r>
            <a:r>
              <a:rPr lang="en-US" sz="1600" dirty="0">
                <a:solidFill>
                  <a:prstClr val="black"/>
                </a:solidFill>
              </a:rPr>
              <a:t>integrating all stakeholders along the </a:t>
            </a:r>
            <a:r>
              <a:rPr lang="en-US" sz="1600" dirty="0" err="1">
                <a:solidFill>
                  <a:prstClr val="black"/>
                </a:solidFill>
              </a:rPr>
              <a:t>AdMat</a:t>
            </a:r>
            <a:r>
              <a:rPr lang="en-US" sz="1600" dirty="0">
                <a:solidFill>
                  <a:prstClr val="black"/>
                </a:solidFill>
              </a:rPr>
              <a:t> Value Chains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Transparency of regulations, legislation, specifications and norms and defined approaches for a seamless material and information flow among AM stakeholders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Synergies between regional, national, European and international initiatives and </a:t>
            </a:r>
            <a:r>
              <a:rPr lang="en-US" sz="1600" b="1" dirty="0" err="1">
                <a:solidFill>
                  <a:srgbClr val="009BAF"/>
                </a:solidFill>
              </a:rPr>
              <a:t>programmes</a:t>
            </a:r>
            <a:endParaRPr lang="en-US" sz="1600" b="1" dirty="0">
              <a:solidFill>
                <a:srgbClr val="009BAF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Transparency of global regulatory aspects regarding Advanced Materials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5897239" y="2020908"/>
            <a:ext cx="6096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Accelerated development </a:t>
            </a:r>
            <a:r>
              <a:rPr lang="en-US" sz="1600" dirty="0">
                <a:solidFill>
                  <a:prstClr val="black"/>
                </a:solidFill>
              </a:rPr>
              <a:t>of safe and sustainable advanced materials and associated process technologies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Proposals for implementation of </a:t>
            </a:r>
            <a:r>
              <a:rPr lang="en-US" sz="1400" dirty="0" err="1">
                <a:solidFill>
                  <a:prstClr val="black"/>
                </a:solidFill>
              </a:rPr>
              <a:t>SSbD</a:t>
            </a:r>
            <a:r>
              <a:rPr lang="en-US" sz="1400" dirty="0">
                <a:solidFill>
                  <a:prstClr val="black"/>
                </a:solidFill>
              </a:rPr>
              <a:t> standards in the innovation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Suggestions for supportive policy actions</a:t>
            </a:r>
            <a:endParaRPr lang="en-US" sz="1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/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Rapid design </a:t>
            </a:r>
            <a:r>
              <a:rPr lang="en-US" sz="1600" dirty="0">
                <a:solidFill>
                  <a:prstClr val="black"/>
                </a:solidFill>
              </a:rPr>
              <a:t>of innovative materials and their integration into products &amp; technologies </a:t>
            </a:r>
            <a:r>
              <a:rPr lang="en-US" sz="1600" b="1" dirty="0">
                <a:solidFill>
                  <a:srgbClr val="009BAF"/>
                </a:solidFill>
              </a:rPr>
              <a:t>serving strategic innovation markets</a:t>
            </a:r>
          </a:p>
          <a:p>
            <a:pPr marL="342900" indent="-342900">
              <a:buFont typeface="+mj-lt"/>
              <a:buAutoNum type="alphaUcPeriod"/>
            </a:pPr>
            <a:endParaRPr lang="en-US" sz="1600" b="1" dirty="0">
              <a:solidFill>
                <a:srgbClr val="009BAF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Closing the « Materials loop » </a:t>
            </a:r>
            <a:r>
              <a:rPr lang="en-US" sz="1600" dirty="0">
                <a:solidFill>
                  <a:prstClr val="black"/>
                </a:solidFill>
              </a:rPr>
              <a:t>towards a circular safe and sustainable society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Support of universally applicable material standards for material circularity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Support of common understanding of issues and a joint “language” of AM along the VC</a:t>
            </a:r>
          </a:p>
          <a:p>
            <a:pPr lvl="1"/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b="1" dirty="0" err="1">
                <a:solidFill>
                  <a:srgbClr val="009BAF"/>
                </a:solidFill>
              </a:rPr>
              <a:t>Maximising</a:t>
            </a:r>
            <a:r>
              <a:rPr lang="en-US" sz="1600" b="1" dirty="0">
                <a:solidFill>
                  <a:srgbClr val="009BAF"/>
                </a:solidFill>
              </a:rPr>
              <a:t> the overall Impact </a:t>
            </a:r>
            <a:r>
              <a:rPr lang="en-US" sz="1600" dirty="0">
                <a:solidFill>
                  <a:prstClr val="black"/>
                </a:solidFill>
              </a:rPr>
              <a:t>of all funding &amp; financing levels in Europe</a:t>
            </a:r>
          </a:p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673436" y="1277741"/>
            <a:ext cx="41564" cy="4748975"/>
          </a:xfrm>
          <a:prstGeom prst="line">
            <a:avLst/>
          </a:prstGeom>
          <a:ln>
            <a:solidFill>
              <a:srgbClr val="23A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2650" y="1277741"/>
            <a:ext cx="5238546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EXPECTED OUTPUTS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3261" y="1277741"/>
            <a:ext cx="6025662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EXPECTED RESULTS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27400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2452636" y="69707"/>
            <a:ext cx="8114944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</a:rPr>
              <a:t>PROPOSED ACTIONS</a:t>
            </a:r>
          </a:p>
          <a:p>
            <a:r>
              <a:rPr lang="de-DE" sz="2400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WG3 – POLICY SUPPORT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00255"/>
              </p:ext>
            </p:extLst>
          </p:nvPr>
        </p:nvGraphicFramePr>
        <p:xfrm>
          <a:off x="2008128" y="1192279"/>
          <a:ext cx="8886503" cy="4941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PROPOSED ACTIONS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178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 up tools encompassing design, manufacturing, circularity and testing principles for fast and scalable advanced materials development (replicable from one IM to another)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marL="0" indent="0" algn="just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Promote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upskilling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re-skilling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a common Data Space ensuring a true ‘materials centric’ partnership across the materials stakeholders / ecosystems with materials data &amp; information at the core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Enable, ensure and guarantee product &amp; service digitalization along VCs based on materials transparency, traceability,…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the deployment of the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SSbD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framework;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Contribute to a common understanding regarding health, safety and sustainability issues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Demonstrate the key enabling role of advanced materials in achieving the twin green and digital transition, EU resilience and strategic open autonomy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Contribute to policy development with the objective to enable the development and uptake of safe and sustainable advanced materials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008128" y="2216845"/>
            <a:ext cx="8886503" cy="472436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1853BA57-EEFF-4C23-8EE2-911363D3D516}"/>
              </a:ext>
            </a:extLst>
          </p:cNvPr>
          <p:cNvSpPr/>
          <p:nvPr/>
        </p:nvSpPr>
        <p:spPr>
          <a:xfrm>
            <a:off x="2008128" y="4057638"/>
            <a:ext cx="8886503" cy="674451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59790145-0E21-486F-AED8-B8D7C065E0E1}"/>
              </a:ext>
            </a:extLst>
          </p:cNvPr>
          <p:cNvSpPr/>
          <p:nvPr/>
        </p:nvSpPr>
        <p:spPr>
          <a:xfrm>
            <a:off x="2008128" y="5425995"/>
            <a:ext cx="8886503" cy="674451"/>
          </a:xfrm>
          <a:prstGeom prst="round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19070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3238856" y="76768"/>
            <a:ext cx="8114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latin typeface="Franklin Gothic Medium" panose="020B0603020102020204" pitchFamily="34" charset="0"/>
              </a:rPr>
              <a:t>The Advanced </a:t>
            </a:r>
            <a:r>
              <a:rPr lang="fr-BE" sz="3200" dirty="0" err="1">
                <a:latin typeface="Franklin Gothic Medium" panose="020B0603020102020204" pitchFamily="34" charset="0"/>
              </a:rPr>
              <a:t>Materials</a:t>
            </a:r>
            <a:r>
              <a:rPr lang="fr-BE" sz="3200" dirty="0">
                <a:latin typeface="Franklin Gothic Medium" panose="020B0603020102020204" pitchFamily="34" charset="0"/>
              </a:rPr>
              <a:t> 2030 Initiative </a:t>
            </a:r>
            <a:br>
              <a:rPr lang="fr-BE" sz="3600" dirty="0"/>
            </a:br>
            <a:r>
              <a:rPr lang="fr-BE" sz="3600" i="1" dirty="0">
                <a:solidFill>
                  <a:srgbClr val="4EB4C1"/>
                </a:solidFill>
              </a:rPr>
              <a:t>The </a:t>
            </a:r>
            <a:r>
              <a:rPr lang="fr-BE" sz="3600" i="1" dirty="0" err="1">
                <a:solidFill>
                  <a:srgbClr val="4EB4C1"/>
                </a:solidFill>
              </a:rPr>
              <a:t>Materials</a:t>
            </a:r>
            <a:r>
              <a:rPr lang="fr-BE" sz="3600" i="1" dirty="0">
                <a:solidFill>
                  <a:srgbClr val="4EB4C1"/>
                </a:solidFill>
              </a:rPr>
              <a:t> 2030 </a:t>
            </a:r>
            <a:r>
              <a:rPr lang="fr-BE" sz="3600" i="1" dirty="0" err="1">
                <a:solidFill>
                  <a:srgbClr val="4EB4C1"/>
                </a:solidFill>
              </a:rPr>
              <a:t>roadmap</a:t>
            </a:r>
            <a:r>
              <a:rPr lang="fr-BE" sz="3600" i="1" dirty="0">
                <a:solidFill>
                  <a:srgbClr val="4EB4C1"/>
                </a:solidFill>
              </a:rPr>
              <a:t> in a </a:t>
            </a:r>
            <a:r>
              <a:rPr lang="fr-BE" sz="3600" i="1" dirty="0" err="1">
                <a:solidFill>
                  <a:srgbClr val="4EB4C1"/>
                </a:solidFill>
              </a:rPr>
              <a:t>nutshell</a:t>
            </a:r>
            <a:endParaRPr lang="en-US" sz="3600" i="1" dirty="0">
              <a:solidFill>
                <a:srgbClr val="009EB2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312EC01-0003-BA60-D472-592661C399CE}"/>
              </a:ext>
            </a:extLst>
          </p:cNvPr>
          <p:cNvSpPr/>
          <p:nvPr/>
        </p:nvSpPr>
        <p:spPr>
          <a:xfrm>
            <a:off x="1708137" y="2510158"/>
            <a:ext cx="3099755" cy="30717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5FAC2E8-6D68-804F-2AA6-F48E8C0B0AB7}"/>
              </a:ext>
            </a:extLst>
          </p:cNvPr>
          <p:cNvSpPr/>
          <p:nvPr/>
        </p:nvSpPr>
        <p:spPr>
          <a:xfrm>
            <a:off x="4847122" y="2510157"/>
            <a:ext cx="2964259" cy="30717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3EEF75C-DE22-F1D0-671F-BD793E88270E}"/>
              </a:ext>
            </a:extLst>
          </p:cNvPr>
          <p:cNvSpPr/>
          <p:nvPr/>
        </p:nvSpPr>
        <p:spPr>
          <a:xfrm>
            <a:off x="7850611" y="2510157"/>
            <a:ext cx="2964259" cy="3071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CB34ED0-FFA3-6BBD-2802-89F065D0DE9A}"/>
              </a:ext>
            </a:extLst>
          </p:cNvPr>
          <p:cNvSpPr txBox="1"/>
          <p:nvPr/>
        </p:nvSpPr>
        <p:spPr>
          <a:xfrm>
            <a:off x="1918452" y="2737911"/>
            <a:ext cx="272388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245B66"/>
                </a:solidFill>
              </a:rPr>
              <a:t>MATERIALS DIGITALISATION</a:t>
            </a:r>
          </a:p>
          <a:p>
            <a:pPr algn="just"/>
            <a:endParaRPr lang="es-ES" dirty="0">
              <a:solidFill>
                <a:srgbClr val="245B66"/>
              </a:solidFill>
            </a:endParaRPr>
          </a:p>
          <a:p>
            <a:pPr algn="just"/>
            <a:r>
              <a:rPr lang="es-ES" dirty="0">
                <a:solidFill>
                  <a:srgbClr val="245B66"/>
                </a:solidFill>
              </a:rPr>
              <a:t>New </a:t>
            </a:r>
            <a:r>
              <a:rPr lang="es-ES" dirty="0" err="1">
                <a:solidFill>
                  <a:srgbClr val="245B66"/>
                </a:solidFill>
              </a:rPr>
              <a:t>research</a:t>
            </a:r>
            <a:r>
              <a:rPr lang="es-ES" dirty="0">
                <a:solidFill>
                  <a:srgbClr val="245B66"/>
                </a:solidFill>
              </a:rPr>
              <a:t> and </a:t>
            </a:r>
            <a:r>
              <a:rPr lang="es-ES" dirty="0" err="1">
                <a:solidFill>
                  <a:srgbClr val="245B66"/>
                </a:solidFill>
              </a:rPr>
              <a:t>dev</a:t>
            </a:r>
            <a:r>
              <a:rPr lang="es-ES" dirty="0">
                <a:solidFill>
                  <a:srgbClr val="245B66"/>
                </a:solidFill>
              </a:rPr>
              <a:t>. </a:t>
            </a:r>
            <a:r>
              <a:rPr lang="es-ES" dirty="0" err="1">
                <a:solidFill>
                  <a:srgbClr val="245B66"/>
                </a:solidFill>
              </a:rPr>
              <a:t>methologies</a:t>
            </a:r>
            <a:endParaRPr lang="es-ES" dirty="0">
              <a:solidFill>
                <a:srgbClr val="245B66"/>
              </a:solidFill>
            </a:endParaRPr>
          </a:p>
          <a:p>
            <a:pPr algn="just"/>
            <a:endParaRPr lang="es-ES" dirty="0">
              <a:solidFill>
                <a:srgbClr val="245B66"/>
              </a:solidFill>
            </a:endParaRPr>
          </a:p>
          <a:p>
            <a:pPr algn="just"/>
            <a:r>
              <a:rPr lang="es-ES" dirty="0" err="1">
                <a:solidFill>
                  <a:srgbClr val="245B66"/>
                </a:solidFill>
              </a:rPr>
              <a:t>Merging</a:t>
            </a:r>
            <a:r>
              <a:rPr lang="es-ES" dirty="0">
                <a:solidFill>
                  <a:srgbClr val="245B66"/>
                </a:solidFill>
              </a:rPr>
              <a:t> </a:t>
            </a:r>
            <a:r>
              <a:rPr lang="es-ES" dirty="0" err="1">
                <a:solidFill>
                  <a:srgbClr val="245B66"/>
                </a:solidFill>
              </a:rPr>
              <a:t>computational</a:t>
            </a:r>
            <a:r>
              <a:rPr lang="es-ES" dirty="0">
                <a:solidFill>
                  <a:srgbClr val="245B66"/>
                </a:solidFill>
              </a:rPr>
              <a:t> and experimental material </a:t>
            </a:r>
            <a:r>
              <a:rPr lang="es-ES" dirty="0" err="1">
                <a:solidFill>
                  <a:srgbClr val="245B66"/>
                </a:solidFill>
              </a:rPr>
              <a:t>science</a:t>
            </a:r>
            <a:r>
              <a:rPr lang="es-ES" dirty="0">
                <a:solidFill>
                  <a:srgbClr val="245B66"/>
                </a:solidFill>
              </a:rPr>
              <a:t> </a:t>
            </a:r>
            <a:r>
              <a:rPr lang="es-ES" dirty="0" err="1">
                <a:solidFill>
                  <a:srgbClr val="245B66"/>
                </a:solidFill>
              </a:rPr>
              <a:t>with</a:t>
            </a:r>
            <a:r>
              <a:rPr lang="es-ES" dirty="0">
                <a:solidFill>
                  <a:srgbClr val="245B66"/>
                </a:solidFill>
              </a:rPr>
              <a:t> data </a:t>
            </a:r>
            <a:r>
              <a:rPr lang="es-ES" dirty="0" err="1">
                <a:solidFill>
                  <a:srgbClr val="245B66"/>
                </a:solidFill>
              </a:rPr>
              <a:t>science</a:t>
            </a:r>
            <a:endParaRPr lang="es-ES" dirty="0">
              <a:solidFill>
                <a:srgbClr val="245B66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41C33D5-F439-25F1-AA28-78AA2C737131}"/>
              </a:ext>
            </a:extLst>
          </p:cNvPr>
          <p:cNvSpPr txBox="1"/>
          <p:nvPr/>
        </p:nvSpPr>
        <p:spPr>
          <a:xfrm>
            <a:off x="4923815" y="2737911"/>
            <a:ext cx="2810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245B66"/>
                </a:solidFill>
              </a:rPr>
              <a:t>MATERIALS PRODUCTION AND PROCESSING</a:t>
            </a:r>
          </a:p>
          <a:p>
            <a:pPr algn="just"/>
            <a:br>
              <a:rPr lang="es-ES" dirty="0">
                <a:solidFill>
                  <a:srgbClr val="245B66"/>
                </a:solidFill>
              </a:rPr>
            </a:br>
            <a:r>
              <a:rPr lang="es-ES" dirty="0" err="1">
                <a:solidFill>
                  <a:srgbClr val="245B66"/>
                </a:solidFill>
              </a:rPr>
              <a:t>Common</a:t>
            </a:r>
            <a:r>
              <a:rPr lang="es-ES" dirty="0">
                <a:solidFill>
                  <a:srgbClr val="245B66"/>
                </a:solidFill>
              </a:rPr>
              <a:t> </a:t>
            </a:r>
            <a:r>
              <a:rPr lang="es-ES" dirty="0" err="1">
                <a:solidFill>
                  <a:srgbClr val="245B66"/>
                </a:solidFill>
              </a:rPr>
              <a:t>manufacturing</a:t>
            </a:r>
            <a:r>
              <a:rPr lang="es-ES" dirty="0">
                <a:solidFill>
                  <a:srgbClr val="245B66"/>
                </a:solidFill>
              </a:rPr>
              <a:t> </a:t>
            </a:r>
            <a:r>
              <a:rPr lang="es-ES" dirty="0" err="1">
                <a:solidFill>
                  <a:srgbClr val="245B66"/>
                </a:solidFill>
              </a:rPr>
              <a:t>technologies</a:t>
            </a:r>
            <a:r>
              <a:rPr lang="es-ES" dirty="0">
                <a:solidFill>
                  <a:srgbClr val="245B66"/>
                </a:solidFill>
              </a:rPr>
              <a:t> &amp; </a:t>
            </a:r>
            <a:r>
              <a:rPr lang="es-ES" dirty="0" err="1">
                <a:solidFill>
                  <a:srgbClr val="245B66"/>
                </a:solidFill>
              </a:rPr>
              <a:t>conditions</a:t>
            </a:r>
            <a:r>
              <a:rPr lang="es-ES" dirty="0">
                <a:solidFill>
                  <a:srgbClr val="245B66"/>
                </a:solidFill>
              </a:rPr>
              <a:t> for </a:t>
            </a:r>
            <a:r>
              <a:rPr lang="es-ES" dirty="0" err="1">
                <a:solidFill>
                  <a:srgbClr val="245B66"/>
                </a:solidFill>
              </a:rPr>
              <a:t>the</a:t>
            </a:r>
            <a:r>
              <a:rPr lang="es-ES" dirty="0">
                <a:solidFill>
                  <a:srgbClr val="245B66"/>
                </a:solidFill>
              </a:rPr>
              <a:t> </a:t>
            </a:r>
            <a:r>
              <a:rPr lang="es-ES" dirty="0" err="1">
                <a:solidFill>
                  <a:srgbClr val="245B66"/>
                </a:solidFill>
              </a:rPr>
              <a:t>production</a:t>
            </a:r>
            <a:r>
              <a:rPr lang="es-ES" dirty="0">
                <a:solidFill>
                  <a:srgbClr val="245B66"/>
                </a:solidFill>
              </a:rPr>
              <a:t> and </a:t>
            </a:r>
            <a:r>
              <a:rPr lang="es-ES" dirty="0" err="1">
                <a:solidFill>
                  <a:srgbClr val="245B66"/>
                </a:solidFill>
              </a:rPr>
              <a:t>processing</a:t>
            </a:r>
            <a:r>
              <a:rPr lang="es-ES" dirty="0">
                <a:solidFill>
                  <a:srgbClr val="245B66"/>
                </a:solidFill>
              </a:rPr>
              <a:t> of </a:t>
            </a:r>
            <a:r>
              <a:rPr lang="es-ES" dirty="0" err="1">
                <a:solidFill>
                  <a:srgbClr val="245B66"/>
                </a:solidFill>
              </a:rPr>
              <a:t>advanced</a:t>
            </a:r>
            <a:r>
              <a:rPr lang="es-ES" dirty="0">
                <a:solidFill>
                  <a:srgbClr val="245B66"/>
                </a:solidFill>
              </a:rPr>
              <a:t> </a:t>
            </a:r>
            <a:r>
              <a:rPr lang="es-ES" dirty="0" err="1">
                <a:solidFill>
                  <a:srgbClr val="245B66"/>
                </a:solidFill>
              </a:rPr>
              <a:t>materials</a:t>
            </a:r>
            <a:endParaRPr lang="es-ES" dirty="0">
              <a:solidFill>
                <a:srgbClr val="245B66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C683841-FDA0-D63C-A68F-5B5635FEF7FE}"/>
              </a:ext>
            </a:extLst>
          </p:cNvPr>
          <p:cNvSpPr/>
          <p:nvPr/>
        </p:nvSpPr>
        <p:spPr>
          <a:xfrm>
            <a:off x="1708139" y="5619111"/>
            <a:ext cx="9106733" cy="369332"/>
          </a:xfrm>
          <a:prstGeom prst="rect">
            <a:avLst/>
          </a:prstGeom>
          <a:solidFill>
            <a:srgbClr val="009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66B2E1B-1EA0-0B9C-948F-5C4A1CF923EF}"/>
              </a:ext>
            </a:extLst>
          </p:cNvPr>
          <p:cNvSpPr txBox="1"/>
          <p:nvPr/>
        </p:nvSpPr>
        <p:spPr>
          <a:xfrm>
            <a:off x="3234520" y="5578506"/>
            <a:ext cx="647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Connecting</a:t>
            </a:r>
            <a:r>
              <a:rPr lang="es-ES" b="1" dirty="0">
                <a:solidFill>
                  <a:schemeClr val="bg1"/>
                </a:solidFill>
              </a:rPr>
              <a:t> “Blue </a:t>
            </a:r>
            <a:r>
              <a:rPr lang="es-ES" b="1" dirty="0" err="1">
                <a:solidFill>
                  <a:schemeClr val="bg1"/>
                </a:solidFill>
              </a:rPr>
              <a:t>sky</a:t>
            </a:r>
            <a:r>
              <a:rPr lang="es-ES" b="1" dirty="0">
                <a:solidFill>
                  <a:schemeClr val="bg1"/>
                </a:solidFill>
              </a:rPr>
              <a:t>” </a:t>
            </a:r>
            <a:r>
              <a:rPr lang="es-ES" b="1" dirty="0" err="1">
                <a:solidFill>
                  <a:schemeClr val="bg1"/>
                </a:solidFill>
              </a:rPr>
              <a:t>research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with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market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demands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EE450F3-C9F9-B380-3015-4AA5D29AC73F}"/>
              </a:ext>
            </a:extLst>
          </p:cNvPr>
          <p:cNvSpPr/>
          <p:nvPr/>
        </p:nvSpPr>
        <p:spPr>
          <a:xfrm>
            <a:off x="1708137" y="6017788"/>
            <a:ext cx="9106733" cy="383320"/>
          </a:xfrm>
          <a:prstGeom prst="rect">
            <a:avLst/>
          </a:prstGeom>
          <a:solidFill>
            <a:srgbClr val="245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C98CC02-CF92-91F3-FE22-27F61D6A63F8}"/>
              </a:ext>
            </a:extLst>
          </p:cNvPr>
          <p:cNvSpPr txBox="1"/>
          <p:nvPr/>
        </p:nvSpPr>
        <p:spPr>
          <a:xfrm>
            <a:off x="3988373" y="6001415"/>
            <a:ext cx="483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Evidence-based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policy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recommendations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3" name="Triángulo 32">
            <a:extLst>
              <a:ext uri="{FF2B5EF4-FFF2-40B4-BE49-F238E27FC236}">
                <a16:creationId xmlns:a16="http://schemas.microsoft.com/office/drawing/2014/main" id="{BF41EB14-934B-3894-5C70-D849BB96A5D9}"/>
              </a:ext>
            </a:extLst>
          </p:cNvPr>
          <p:cNvSpPr/>
          <p:nvPr/>
        </p:nvSpPr>
        <p:spPr>
          <a:xfrm>
            <a:off x="1708137" y="1529245"/>
            <a:ext cx="9106733" cy="949423"/>
          </a:xfrm>
          <a:prstGeom prst="triangle">
            <a:avLst>
              <a:gd name="adj" fmla="val 50283"/>
            </a:avLst>
          </a:prstGeom>
          <a:solidFill>
            <a:srgbClr val="245B66"/>
          </a:solidFill>
          <a:ln>
            <a:solidFill>
              <a:srgbClr val="0B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5B748AD-4674-CF73-9CB0-B43954122E9A}"/>
              </a:ext>
            </a:extLst>
          </p:cNvPr>
          <p:cNvSpPr txBox="1"/>
          <p:nvPr/>
        </p:nvSpPr>
        <p:spPr>
          <a:xfrm>
            <a:off x="8296935" y="2737911"/>
            <a:ext cx="20716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245B66"/>
                </a:solidFill>
              </a:rPr>
              <a:t>MATERIALS PRIORITY AREAS</a:t>
            </a:r>
            <a:endParaRPr lang="es-ES" dirty="0">
              <a:solidFill>
                <a:srgbClr val="245B66"/>
              </a:solidFill>
            </a:endParaRPr>
          </a:p>
          <a:p>
            <a:endParaRPr lang="es-ES" dirty="0">
              <a:solidFill>
                <a:srgbClr val="009BAF"/>
              </a:solidFill>
            </a:endParaRPr>
          </a:p>
          <a:p>
            <a:pPr algn="just"/>
            <a:r>
              <a:rPr lang="es-ES" dirty="0" err="1">
                <a:solidFill>
                  <a:srgbClr val="245B66"/>
                </a:solidFill>
              </a:rPr>
              <a:t>The</a:t>
            </a:r>
            <a:r>
              <a:rPr lang="es-ES" dirty="0">
                <a:solidFill>
                  <a:srgbClr val="245B66"/>
                </a:solidFill>
              </a:rPr>
              <a:t> basis </a:t>
            </a:r>
            <a:r>
              <a:rPr lang="es-ES" dirty="0" err="1">
                <a:solidFill>
                  <a:srgbClr val="245B66"/>
                </a:solidFill>
              </a:rPr>
              <a:t>for</a:t>
            </a:r>
            <a:r>
              <a:rPr lang="es-ES" dirty="0">
                <a:solidFill>
                  <a:srgbClr val="245B66"/>
                </a:solidFill>
              </a:rPr>
              <a:t> </a:t>
            </a:r>
            <a:r>
              <a:rPr lang="es-ES" dirty="0" err="1">
                <a:solidFill>
                  <a:srgbClr val="245B66"/>
                </a:solidFill>
              </a:rPr>
              <a:t>the</a:t>
            </a:r>
            <a:r>
              <a:rPr lang="es-ES" dirty="0">
                <a:solidFill>
                  <a:srgbClr val="245B66"/>
                </a:solidFill>
              </a:rPr>
              <a:t> </a:t>
            </a:r>
            <a:r>
              <a:rPr lang="es-ES" dirty="0" err="1">
                <a:solidFill>
                  <a:srgbClr val="245B66"/>
                </a:solidFill>
              </a:rPr>
              <a:t>development</a:t>
            </a:r>
            <a:r>
              <a:rPr lang="es-ES" dirty="0">
                <a:solidFill>
                  <a:srgbClr val="245B66"/>
                </a:solidFill>
              </a:rPr>
              <a:t> </a:t>
            </a:r>
            <a:r>
              <a:rPr lang="es-ES" dirty="0" err="1">
                <a:solidFill>
                  <a:srgbClr val="245B66"/>
                </a:solidFill>
              </a:rPr>
              <a:t>of</a:t>
            </a:r>
            <a:r>
              <a:rPr lang="es-ES" dirty="0">
                <a:solidFill>
                  <a:srgbClr val="245B66"/>
                </a:solidFill>
              </a:rPr>
              <a:t> a novel </a:t>
            </a:r>
            <a:r>
              <a:rPr lang="es-ES" dirty="0" err="1">
                <a:solidFill>
                  <a:srgbClr val="245B66"/>
                </a:solidFill>
              </a:rPr>
              <a:t>European</a:t>
            </a:r>
            <a:r>
              <a:rPr lang="es-ES" dirty="0">
                <a:solidFill>
                  <a:srgbClr val="245B66"/>
                </a:solidFill>
              </a:rPr>
              <a:t> </a:t>
            </a:r>
            <a:r>
              <a:rPr lang="es-ES" dirty="0" err="1">
                <a:solidFill>
                  <a:srgbClr val="245B66"/>
                </a:solidFill>
              </a:rPr>
              <a:t>strategic</a:t>
            </a:r>
            <a:r>
              <a:rPr lang="es-ES" dirty="0">
                <a:solidFill>
                  <a:srgbClr val="245B66"/>
                </a:solidFill>
              </a:rPr>
              <a:t> agenda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FB385BB-2A51-4111-6742-007EB9F14DD0}"/>
              </a:ext>
            </a:extLst>
          </p:cNvPr>
          <p:cNvSpPr txBox="1"/>
          <p:nvPr/>
        </p:nvSpPr>
        <p:spPr>
          <a:xfrm>
            <a:off x="3354322" y="1779635"/>
            <a:ext cx="59315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Inclusive </a:t>
            </a:r>
            <a:r>
              <a:rPr lang="es-ES" sz="2000" b="1" dirty="0" err="1">
                <a:solidFill>
                  <a:schemeClr val="bg1"/>
                </a:solidFill>
              </a:rPr>
              <a:t>governance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i="1" dirty="0">
                <a:solidFill>
                  <a:schemeClr val="bg1"/>
                </a:solidFill>
              </a:rPr>
              <a:t>a new </a:t>
            </a:r>
            <a:r>
              <a:rPr lang="es-ES" sz="2000" b="1" i="1" dirty="0" err="1">
                <a:solidFill>
                  <a:schemeClr val="bg1"/>
                </a:solidFill>
              </a:rPr>
              <a:t>form</a:t>
            </a:r>
            <a:r>
              <a:rPr lang="es-ES" sz="2000" b="1" i="1" dirty="0">
                <a:solidFill>
                  <a:schemeClr val="bg1"/>
                </a:solidFill>
              </a:rPr>
              <a:t> </a:t>
            </a:r>
            <a:r>
              <a:rPr lang="es-ES" sz="2000" b="1" i="1" dirty="0" err="1">
                <a:solidFill>
                  <a:schemeClr val="bg1"/>
                </a:solidFill>
              </a:rPr>
              <a:t>of</a:t>
            </a:r>
            <a:r>
              <a:rPr lang="es-ES" sz="2000" b="1" i="1" dirty="0">
                <a:solidFill>
                  <a:schemeClr val="bg1"/>
                </a:solidFill>
              </a:rPr>
              <a:t> </a:t>
            </a:r>
            <a:r>
              <a:rPr lang="es-ES" sz="2000" b="1" i="1" dirty="0" err="1">
                <a:solidFill>
                  <a:schemeClr val="bg1"/>
                </a:solidFill>
              </a:rPr>
              <a:t>cooperation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4</a:t>
            </a:r>
          </a:p>
        </p:txBody>
      </p:sp>
      <p:sp>
        <p:nvSpPr>
          <p:cNvPr id="17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673" y="4309878"/>
            <a:ext cx="1128364" cy="3157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673" y="4641557"/>
            <a:ext cx="1128364" cy="6288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1673" y="5286313"/>
            <a:ext cx="1128364" cy="3385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1675" y="5638780"/>
            <a:ext cx="1128364" cy="4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904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4131B66-5642-423D-A8FA-39D90ED5D1F3}"/>
              </a:ext>
            </a:extLst>
          </p:cNvPr>
          <p:cNvSpPr/>
          <p:nvPr/>
        </p:nvSpPr>
        <p:spPr>
          <a:xfrm>
            <a:off x="678872" y="1585813"/>
            <a:ext cx="108342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 err="1">
                <a:solidFill>
                  <a:prstClr val="black"/>
                </a:solidFill>
              </a:rPr>
              <a:t>Contribute</a:t>
            </a:r>
            <a:r>
              <a:rPr lang="fr-BE" sz="2000" dirty="0">
                <a:solidFill>
                  <a:prstClr val="black"/>
                </a:solidFill>
              </a:rPr>
              <a:t> to </a:t>
            </a:r>
            <a:r>
              <a:rPr lang="fr-BE" sz="2000" dirty="0" err="1">
                <a:solidFill>
                  <a:prstClr val="black"/>
                </a:solidFill>
              </a:rPr>
              <a:t>policy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development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with</a:t>
            </a:r>
            <a:r>
              <a:rPr lang="fr-BE" sz="2000" dirty="0">
                <a:solidFill>
                  <a:prstClr val="black"/>
                </a:solidFill>
              </a:rPr>
              <a:t> the objective to enable the </a:t>
            </a:r>
            <a:r>
              <a:rPr lang="fr-BE" sz="2000" dirty="0" err="1">
                <a:solidFill>
                  <a:prstClr val="black"/>
                </a:solidFill>
              </a:rPr>
              <a:t>development</a:t>
            </a:r>
            <a:r>
              <a:rPr lang="fr-BE" sz="2000" dirty="0">
                <a:solidFill>
                  <a:prstClr val="black"/>
                </a:solidFill>
              </a:rPr>
              <a:t> and </a:t>
            </a:r>
            <a:r>
              <a:rPr lang="fr-BE" sz="2000" dirty="0" err="1">
                <a:solidFill>
                  <a:prstClr val="black"/>
                </a:solidFill>
              </a:rPr>
              <a:t>uptake</a:t>
            </a:r>
            <a:r>
              <a:rPr lang="fr-BE" sz="2000" dirty="0">
                <a:solidFill>
                  <a:prstClr val="black"/>
                </a:solidFill>
              </a:rPr>
              <a:t> of </a:t>
            </a:r>
            <a:r>
              <a:rPr lang="fr-BE" sz="2000" dirty="0" err="1">
                <a:solidFill>
                  <a:prstClr val="black"/>
                </a:solidFill>
              </a:rPr>
              <a:t>safe</a:t>
            </a:r>
            <a:r>
              <a:rPr lang="fr-BE" sz="2000" dirty="0">
                <a:solidFill>
                  <a:prstClr val="black"/>
                </a:solidFill>
              </a:rPr>
              <a:t> and </a:t>
            </a:r>
            <a:r>
              <a:rPr lang="fr-BE" sz="2000" dirty="0" err="1">
                <a:solidFill>
                  <a:prstClr val="black"/>
                </a:solidFill>
              </a:rPr>
              <a:t>sustainable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advanced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materials</a:t>
            </a:r>
            <a:endParaRPr lang="fr-BE" sz="2000" dirty="0">
              <a:solidFill>
                <a:prstClr val="black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BE" sz="1600" dirty="0">
                <a:solidFill>
                  <a:prstClr val="black"/>
                </a:solidFill>
              </a:rPr>
              <a:t>Identification of road blocks and </a:t>
            </a:r>
            <a:r>
              <a:rPr lang="fr-BE" sz="1600" dirty="0" err="1">
                <a:solidFill>
                  <a:prstClr val="black"/>
                </a:solidFill>
              </a:rPr>
              <a:t>proposals</a:t>
            </a:r>
            <a:r>
              <a:rPr lang="fr-BE" sz="1600" dirty="0">
                <a:solidFill>
                  <a:prstClr val="black"/>
                </a:solidFill>
              </a:rPr>
              <a:t> for a </a:t>
            </a:r>
            <a:r>
              <a:rPr lang="fr-BE" sz="1600" dirty="0" err="1">
                <a:solidFill>
                  <a:prstClr val="black"/>
                </a:solidFill>
              </a:rPr>
              <a:t>supportive</a:t>
            </a:r>
            <a:r>
              <a:rPr lang="fr-BE" sz="1600" dirty="0">
                <a:solidFill>
                  <a:prstClr val="black"/>
                </a:solidFill>
              </a:rPr>
              <a:t> </a:t>
            </a:r>
            <a:r>
              <a:rPr lang="fr-BE" sz="1600" dirty="0" err="1">
                <a:solidFill>
                  <a:prstClr val="black"/>
                </a:solidFill>
              </a:rPr>
              <a:t>legislative</a:t>
            </a:r>
            <a:r>
              <a:rPr lang="fr-BE" sz="1600" dirty="0">
                <a:solidFill>
                  <a:prstClr val="black"/>
                </a:solidFill>
              </a:rPr>
              <a:t> </a:t>
            </a:r>
            <a:r>
              <a:rPr lang="fr-BE" sz="1600" dirty="0" err="1">
                <a:solidFill>
                  <a:prstClr val="black"/>
                </a:solidFill>
              </a:rPr>
              <a:t>framework</a:t>
            </a:r>
            <a:endParaRPr lang="fr-BE" sz="1600" dirty="0">
              <a:solidFill>
                <a:prstClr val="black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BE" sz="1600" dirty="0" err="1">
                <a:solidFill>
                  <a:prstClr val="black"/>
                </a:solidFill>
              </a:rPr>
              <a:t>Define</a:t>
            </a:r>
            <a:r>
              <a:rPr lang="fr-BE" sz="1600" dirty="0">
                <a:solidFill>
                  <a:prstClr val="black"/>
                </a:solidFill>
              </a:rPr>
              <a:t> use cases for </a:t>
            </a:r>
            <a:r>
              <a:rPr lang="fr-BE" sz="1600" dirty="0" err="1">
                <a:solidFill>
                  <a:prstClr val="black"/>
                </a:solidFill>
              </a:rPr>
              <a:t>implementation</a:t>
            </a:r>
            <a:r>
              <a:rPr lang="fr-BE" sz="1600" dirty="0">
                <a:solidFill>
                  <a:prstClr val="black"/>
                </a:solidFill>
              </a:rPr>
              <a:t> of </a:t>
            </a:r>
            <a:r>
              <a:rPr lang="fr-BE" sz="1600" dirty="0" err="1">
                <a:solidFill>
                  <a:prstClr val="black"/>
                </a:solidFill>
              </a:rPr>
              <a:t>DPPs</a:t>
            </a:r>
            <a:endParaRPr lang="fr-BE" sz="1600" dirty="0">
              <a:solidFill>
                <a:prstClr val="black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BE" sz="1600" dirty="0" err="1">
                <a:solidFill>
                  <a:prstClr val="black"/>
                </a:solidFill>
              </a:rPr>
              <a:t>Definition</a:t>
            </a:r>
            <a:r>
              <a:rPr lang="fr-BE" sz="1600" dirty="0">
                <a:solidFill>
                  <a:prstClr val="black"/>
                </a:solidFill>
              </a:rPr>
              <a:t> of « </a:t>
            </a:r>
            <a:r>
              <a:rPr lang="fr-BE" sz="1600" dirty="0" err="1">
                <a:solidFill>
                  <a:prstClr val="black"/>
                </a:solidFill>
              </a:rPr>
              <a:t>regulatory</a:t>
            </a:r>
            <a:r>
              <a:rPr lang="fr-BE" sz="1600" dirty="0">
                <a:solidFill>
                  <a:prstClr val="black"/>
                </a:solidFill>
              </a:rPr>
              <a:t> </a:t>
            </a:r>
            <a:r>
              <a:rPr lang="fr-BE" sz="1600" dirty="0" err="1">
                <a:solidFill>
                  <a:prstClr val="black"/>
                </a:solidFill>
              </a:rPr>
              <a:t>sandboxes</a:t>
            </a:r>
            <a:r>
              <a:rPr lang="fr-BE" sz="1600" dirty="0">
                <a:solidFill>
                  <a:prstClr val="black"/>
                </a:solidFill>
              </a:rPr>
              <a:t>  »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BE" sz="1600" dirty="0">
                <a:solidFill>
                  <a:prstClr val="black"/>
                </a:solidFill>
              </a:rPr>
              <a:t>Support and </a:t>
            </a:r>
            <a:r>
              <a:rPr lang="fr-BE" sz="1600" dirty="0" err="1">
                <a:solidFill>
                  <a:prstClr val="black"/>
                </a:solidFill>
              </a:rPr>
              <a:t>contribute</a:t>
            </a:r>
            <a:r>
              <a:rPr lang="fr-BE" sz="1600" dirty="0">
                <a:solidFill>
                  <a:prstClr val="black"/>
                </a:solidFill>
              </a:rPr>
              <a:t> to FAIR data</a:t>
            </a:r>
          </a:p>
          <a:p>
            <a:pPr lvl="1"/>
            <a:endParaRPr lang="fr-BE" sz="16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>
                <a:solidFill>
                  <a:prstClr val="black"/>
                </a:solidFill>
              </a:rPr>
              <a:t>Support the </a:t>
            </a:r>
            <a:r>
              <a:rPr lang="fr-BE" sz="2000" dirty="0" err="1">
                <a:solidFill>
                  <a:prstClr val="black"/>
                </a:solidFill>
              </a:rPr>
              <a:t>deployment</a:t>
            </a:r>
            <a:r>
              <a:rPr lang="fr-BE" sz="2000" dirty="0">
                <a:solidFill>
                  <a:prstClr val="black"/>
                </a:solidFill>
              </a:rPr>
              <a:t> of  the </a:t>
            </a:r>
            <a:r>
              <a:rPr lang="fr-BE" sz="2000" dirty="0" err="1">
                <a:solidFill>
                  <a:prstClr val="black"/>
                </a:solidFill>
              </a:rPr>
              <a:t>SSbD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framework</a:t>
            </a:r>
            <a:r>
              <a:rPr lang="fr-BE" sz="2000" dirty="0">
                <a:solidFill>
                  <a:prstClr val="black"/>
                </a:solidFill>
              </a:rPr>
              <a:t>; </a:t>
            </a:r>
            <a:r>
              <a:rPr lang="fr-BE" sz="2000" dirty="0" err="1">
                <a:solidFill>
                  <a:prstClr val="black"/>
                </a:solidFill>
              </a:rPr>
              <a:t>contribute</a:t>
            </a:r>
            <a:r>
              <a:rPr lang="fr-BE" sz="2000" dirty="0">
                <a:solidFill>
                  <a:prstClr val="black"/>
                </a:solidFill>
              </a:rPr>
              <a:t> to a </a:t>
            </a:r>
            <a:r>
              <a:rPr lang="fr-BE" sz="2000" dirty="0" err="1">
                <a:solidFill>
                  <a:prstClr val="black"/>
                </a:solidFill>
              </a:rPr>
              <a:t>common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understanding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regarding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health</a:t>
            </a:r>
            <a:r>
              <a:rPr lang="fr-BE" sz="2000" dirty="0">
                <a:solidFill>
                  <a:prstClr val="black"/>
                </a:solidFill>
              </a:rPr>
              <a:t>, </a:t>
            </a:r>
            <a:r>
              <a:rPr lang="fr-BE" sz="2000" dirty="0" err="1">
                <a:solidFill>
                  <a:prstClr val="black"/>
                </a:solidFill>
              </a:rPr>
              <a:t>safety</a:t>
            </a:r>
            <a:r>
              <a:rPr lang="fr-BE" sz="2000" dirty="0">
                <a:solidFill>
                  <a:prstClr val="black"/>
                </a:solidFill>
              </a:rPr>
              <a:t> and </a:t>
            </a:r>
            <a:r>
              <a:rPr lang="fr-BE" sz="2000" dirty="0" err="1">
                <a:solidFill>
                  <a:prstClr val="black"/>
                </a:solidFill>
              </a:rPr>
              <a:t>sustainability</a:t>
            </a:r>
            <a:r>
              <a:rPr lang="fr-BE" sz="2000" dirty="0">
                <a:solidFill>
                  <a:prstClr val="black"/>
                </a:solidFill>
              </a:rPr>
              <a:t> issues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BE" sz="1600" dirty="0" err="1">
                <a:solidFill>
                  <a:prstClr val="black"/>
                </a:solidFill>
              </a:rPr>
              <a:t>Establish</a:t>
            </a:r>
            <a:r>
              <a:rPr lang="fr-BE" sz="1600" dirty="0">
                <a:solidFill>
                  <a:prstClr val="black"/>
                </a:solidFill>
              </a:rPr>
              <a:t> collaborations </a:t>
            </a:r>
            <a:r>
              <a:rPr lang="fr-BE" sz="1600" dirty="0" err="1">
                <a:solidFill>
                  <a:prstClr val="black"/>
                </a:solidFill>
              </a:rPr>
              <a:t>with</a:t>
            </a:r>
            <a:r>
              <a:rPr lang="fr-BE" sz="1600" dirty="0">
                <a:solidFill>
                  <a:prstClr val="black"/>
                </a:solidFill>
              </a:rPr>
              <a:t> </a:t>
            </a:r>
            <a:r>
              <a:rPr lang="fr-BE" sz="1600" dirty="0" err="1">
                <a:solidFill>
                  <a:prstClr val="black"/>
                </a:solidFill>
              </a:rPr>
              <a:t>downstream</a:t>
            </a:r>
            <a:r>
              <a:rPr lang="fr-BE" sz="1600" dirty="0">
                <a:solidFill>
                  <a:prstClr val="black"/>
                </a:solidFill>
              </a:rPr>
              <a:t> </a:t>
            </a:r>
            <a:r>
              <a:rPr lang="fr-BE" sz="1600" dirty="0" err="1">
                <a:solidFill>
                  <a:prstClr val="black"/>
                </a:solidFill>
              </a:rPr>
              <a:t>users</a:t>
            </a:r>
            <a:r>
              <a:rPr lang="fr-BE" sz="1600" dirty="0">
                <a:solidFill>
                  <a:prstClr val="black"/>
                </a:solidFill>
              </a:rPr>
              <a:t> (</a:t>
            </a:r>
            <a:r>
              <a:rPr lang="fr-BE" sz="1600" dirty="0" err="1">
                <a:solidFill>
                  <a:prstClr val="black"/>
                </a:solidFill>
              </a:rPr>
              <a:t>leverage</a:t>
            </a:r>
            <a:r>
              <a:rPr lang="fr-BE" sz="1600" dirty="0">
                <a:solidFill>
                  <a:prstClr val="black"/>
                </a:solidFill>
              </a:rPr>
              <a:t> on </a:t>
            </a:r>
            <a:r>
              <a:rPr lang="fr-BE" sz="1600" dirty="0" err="1">
                <a:solidFill>
                  <a:prstClr val="black"/>
                </a:solidFill>
              </a:rPr>
              <a:t>existing</a:t>
            </a:r>
            <a:r>
              <a:rPr lang="fr-BE" sz="1600" dirty="0">
                <a:solidFill>
                  <a:prstClr val="black"/>
                </a:solidFill>
              </a:rPr>
              <a:t> </a:t>
            </a:r>
            <a:r>
              <a:rPr lang="fr-BE" sz="1600" dirty="0" err="1">
                <a:solidFill>
                  <a:prstClr val="black"/>
                </a:solidFill>
              </a:rPr>
              <a:t>intiatives</a:t>
            </a:r>
            <a:r>
              <a:rPr lang="fr-BE" sz="1600" dirty="0">
                <a:solidFill>
                  <a:prstClr val="black"/>
                </a:solidFill>
              </a:rPr>
              <a:t> like IRISS)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BE" sz="1600" dirty="0" err="1">
                <a:solidFill>
                  <a:prstClr val="black"/>
                </a:solidFill>
              </a:rPr>
              <a:t>Elaborate</a:t>
            </a:r>
            <a:r>
              <a:rPr lang="fr-BE" sz="1600" dirty="0">
                <a:solidFill>
                  <a:prstClr val="black"/>
                </a:solidFill>
              </a:rPr>
              <a:t> and engage in use cases for </a:t>
            </a:r>
            <a:r>
              <a:rPr lang="fr-BE" sz="1600" dirty="0" err="1">
                <a:solidFill>
                  <a:prstClr val="black"/>
                </a:solidFill>
              </a:rPr>
              <a:t>SSbD</a:t>
            </a:r>
            <a:r>
              <a:rPr lang="fr-BE" sz="1600" dirty="0">
                <a:solidFill>
                  <a:prstClr val="black"/>
                </a:solidFill>
              </a:rPr>
              <a:t> </a:t>
            </a:r>
            <a:r>
              <a:rPr lang="fr-BE" sz="1600" dirty="0" err="1">
                <a:solidFill>
                  <a:prstClr val="black"/>
                </a:solidFill>
              </a:rPr>
              <a:t>focused</a:t>
            </a:r>
            <a:r>
              <a:rPr lang="fr-BE" sz="1600" dirty="0">
                <a:solidFill>
                  <a:prstClr val="black"/>
                </a:solidFill>
              </a:rPr>
              <a:t> on </a:t>
            </a:r>
            <a:r>
              <a:rPr lang="fr-BE" sz="1600" dirty="0" err="1">
                <a:solidFill>
                  <a:prstClr val="black"/>
                </a:solidFill>
              </a:rPr>
              <a:t>AMs</a:t>
            </a:r>
            <a:endParaRPr lang="fr-BE" sz="1600" dirty="0">
              <a:solidFill>
                <a:prstClr val="black"/>
              </a:solidFill>
            </a:endParaRPr>
          </a:p>
          <a:p>
            <a:pPr lvl="1"/>
            <a:endParaRPr lang="fr-BE" sz="16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>
                <a:solidFill>
                  <a:prstClr val="black"/>
                </a:solidFill>
              </a:rPr>
              <a:t>Promote </a:t>
            </a:r>
            <a:r>
              <a:rPr lang="fr-BE" sz="2000" dirty="0" err="1">
                <a:solidFill>
                  <a:prstClr val="black"/>
                </a:solidFill>
              </a:rPr>
              <a:t>upskilling</a:t>
            </a:r>
            <a:r>
              <a:rPr lang="fr-BE" sz="2000" dirty="0">
                <a:solidFill>
                  <a:prstClr val="black"/>
                </a:solidFill>
              </a:rPr>
              <a:t> and re-</a:t>
            </a:r>
            <a:r>
              <a:rPr lang="fr-BE" sz="2000" dirty="0" err="1">
                <a:solidFill>
                  <a:prstClr val="black"/>
                </a:solidFill>
              </a:rPr>
              <a:t>skilling</a:t>
            </a:r>
            <a:endParaRPr lang="fr-BE" sz="2000" dirty="0">
              <a:solidFill>
                <a:prstClr val="black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prstClr val="black"/>
                </a:solidFill>
              </a:rPr>
              <a:t>Foster communication across stakeholder groups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23A6B7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23A6B7"/>
              </a:solidFill>
            </a:endParaRPr>
          </a:p>
          <a:p>
            <a:endParaRPr lang="en-US" sz="2000" b="1" dirty="0">
              <a:solidFill>
                <a:srgbClr val="23A6B7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97D074-AB16-4040-9EAA-2FBE685A717C}"/>
              </a:ext>
            </a:extLst>
          </p:cNvPr>
          <p:cNvSpPr txBox="1">
            <a:spLocks/>
          </p:cNvSpPr>
          <p:nvPr/>
        </p:nvSpPr>
        <p:spPr>
          <a:xfrm>
            <a:off x="2951989" y="356439"/>
            <a:ext cx="8114944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PROPOSED ACTIONS</a:t>
            </a:r>
          </a:p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WG3 – POLICY SUPPORT</a:t>
            </a:r>
          </a:p>
        </p:txBody>
      </p:sp>
      <p:sp>
        <p:nvSpPr>
          <p:cNvPr id="11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033695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D7D459-51FF-47B4-B561-3FED9F56D77A}"/>
              </a:ext>
            </a:extLst>
          </p:cNvPr>
          <p:cNvSpPr/>
          <p:nvPr/>
        </p:nvSpPr>
        <p:spPr>
          <a:xfrm>
            <a:off x="6290734" y="3601940"/>
            <a:ext cx="5544151" cy="2162756"/>
          </a:xfrm>
          <a:prstGeom prst="roundRect">
            <a:avLst/>
          </a:prstGeom>
          <a:noFill/>
          <a:ln w="28575">
            <a:solidFill>
              <a:srgbClr val="009BAF"/>
            </a:solidFill>
          </a:ln>
          <a:effectLst>
            <a:outerShdw blurRad="50800" dist="38100" dir="2700000" algn="tl" rotWithShape="0">
              <a:srgbClr val="009BA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en-GB" sz="4800" b="1" dirty="0">
                <a:solidFill>
                  <a:srgbClr val="009BAF"/>
                </a:solidFill>
                <a:latin typeface="Franklin Gothic Medium" panose="020B0603020102020204" pitchFamily="34" charset="0"/>
              </a:rPr>
              <a:t>WG4 </a:t>
            </a:r>
            <a:br>
              <a:rPr lang="en-GB" sz="4800" b="1" dirty="0">
                <a:solidFill>
                  <a:srgbClr val="009BAF"/>
                </a:solidFill>
                <a:latin typeface="Franklin Gothic Medium" panose="020B0603020102020204" pitchFamily="34" charset="0"/>
              </a:rPr>
            </a:br>
            <a:r>
              <a:rPr lang="en-GB" sz="3600" b="1" dirty="0">
                <a:solidFill>
                  <a:srgbClr val="009BAF"/>
                </a:solidFill>
                <a:latin typeface="Franklin Gothic Medium" panose="020B0603020102020204" pitchFamily="34" charset="0"/>
              </a:rPr>
              <a:t>Materials Innovation Markets</a:t>
            </a:r>
            <a:endParaRPr lang="pt-PT" sz="2400" b="1" dirty="0">
              <a:solidFill>
                <a:srgbClr val="009BA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39691-193E-E8F2-0A66-3132A9D4FE76}"/>
              </a:ext>
            </a:extLst>
          </p:cNvPr>
          <p:cNvSpPr txBox="1"/>
          <p:nvPr/>
        </p:nvSpPr>
        <p:spPr>
          <a:xfrm>
            <a:off x="7016041" y="5840568"/>
            <a:ext cx="4818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b="1" dirty="0">
                <a:solidFill>
                  <a:srgbClr val="53B8C6"/>
                </a:solidFill>
              </a:rPr>
              <a:t>Eva </a:t>
            </a:r>
            <a:r>
              <a:rPr lang="fr-BE" b="1" dirty="0" err="1">
                <a:solidFill>
                  <a:srgbClr val="53B8C6"/>
                </a:solidFill>
              </a:rPr>
              <a:t>Schillinger</a:t>
            </a:r>
            <a:r>
              <a:rPr lang="fr-BE" b="1" dirty="0">
                <a:solidFill>
                  <a:srgbClr val="53B8C6"/>
                </a:solidFill>
              </a:rPr>
              <a:t>, ETP </a:t>
            </a:r>
            <a:r>
              <a:rPr lang="fr-BE" b="1" dirty="0" err="1">
                <a:solidFill>
                  <a:srgbClr val="53B8C6"/>
                </a:solidFill>
              </a:rPr>
              <a:t>SusChem</a:t>
            </a:r>
            <a:endParaRPr lang="en-GB" dirty="0">
              <a:solidFill>
                <a:srgbClr val="53B8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76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2452636" y="69707"/>
            <a:ext cx="8114944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WG4 – Materials Innovation Markets (MIMs)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19023" y="920034"/>
            <a:ext cx="2933988" cy="3605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00A1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SCOPE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000" b="1" dirty="0">
              <a:solidFill>
                <a:srgbClr val="00A1B5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PT" dirty="0">
              <a:solidFill>
                <a:prstClr val="black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PT" dirty="0">
              <a:solidFill>
                <a:prstClr val="black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PT" dirty="0">
              <a:solidFill>
                <a:prstClr val="black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PT" dirty="0">
              <a:solidFill>
                <a:prstClr val="black"/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Focus on </a:t>
            </a:r>
            <a:r>
              <a:rPr lang="fr-FR" sz="16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fr-FR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materials</a:t>
            </a:r>
            <a:r>
              <a:rPr lang="fr-FR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by and </a:t>
            </a:r>
            <a:r>
              <a:rPr lang="fr-FR" sz="16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across</a:t>
            </a:r>
            <a:r>
              <a:rPr lang="fr-FR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fr-FR" sz="16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MIMs</a:t>
            </a:r>
            <a:r>
              <a:rPr lang="fr-FR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(initial </a:t>
            </a:r>
            <a:r>
              <a:rPr lang="fr-FR" sz="16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selection</a:t>
            </a:r>
            <a:r>
              <a:rPr lang="fr-FR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spill</a:t>
            </a:r>
            <a:r>
              <a:rPr lang="fr-FR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-over </a:t>
            </a:r>
            <a:r>
              <a:rPr lang="fr-FR" sz="16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fr-FR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16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applied</a:t>
            </a:r>
            <a:r>
              <a:rPr lang="fr-FR" sz="1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5" name="Gruppieren 8">
            <a:extLst>
              <a:ext uri="{FF2B5EF4-FFF2-40B4-BE49-F238E27FC236}">
                <a16:creationId xmlns:a16="http://schemas.microsoft.com/office/drawing/2014/main" id="{7FD55D73-CFAB-408D-9C07-975E44B5BC8E}"/>
              </a:ext>
            </a:extLst>
          </p:cNvPr>
          <p:cNvGrpSpPr>
            <a:grpSpLocks noChangeAspect="1"/>
          </p:cNvGrpSpPr>
          <p:nvPr/>
        </p:nvGrpSpPr>
        <p:grpSpPr>
          <a:xfrm>
            <a:off x="498687" y="1473226"/>
            <a:ext cx="2233011" cy="4388037"/>
            <a:chOff x="4739930" y="-589005"/>
            <a:chExt cx="3729797" cy="9096433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6504566-6637-4417-8F9D-EFB2D999E2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9979"/>
            <a:stretch/>
          </p:blipFill>
          <p:spPr>
            <a:xfrm>
              <a:off x="4782828" y="-589005"/>
              <a:ext cx="1838018" cy="1639493"/>
            </a:xfrm>
            <a:prstGeom prst="rect">
              <a:avLst/>
            </a:prstGeom>
            <a:effectLst>
              <a:softEdge rad="88173"/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1F97D07-0E5B-40FA-BD5B-347B49E88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2726"/>
            <a:stretch/>
          </p:blipFill>
          <p:spPr>
            <a:xfrm>
              <a:off x="4757251" y="1097287"/>
              <a:ext cx="1838017" cy="1583219"/>
            </a:xfrm>
            <a:prstGeom prst="rect">
              <a:avLst/>
            </a:prstGeom>
            <a:effectLst>
              <a:softEdge rad="76200"/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E950FD9-F6D2-4955-A64F-B0C63D6C49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0740"/>
            <a:stretch/>
          </p:blipFill>
          <p:spPr>
            <a:xfrm>
              <a:off x="6577949" y="89094"/>
              <a:ext cx="1864846" cy="1647620"/>
            </a:xfrm>
            <a:prstGeom prst="rect">
              <a:avLst/>
            </a:prstGeom>
            <a:effectLst>
              <a:softEdge rad="76200"/>
            </a:effectLst>
          </p:spPr>
        </p:pic>
        <p:pic>
          <p:nvPicPr>
            <p:cNvPr id="10" name="Imagen 7">
              <a:extLst>
                <a:ext uri="{FF2B5EF4-FFF2-40B4-BE49-F238E27FC236}">
                  <a16:creationId xmlns:a16="http://schemas.microsoft.com/office/drawing/2014/main" id="{762DA132-2132-4C7E-800B-2609B0FD6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2881"/>
            <a:stretch/>
          </p:blipFill>
          <p:spPr>
            <a:xfrm>
              <a:off x="4790667" y="6282426"/>
              <a:ext cx="1841720" cy="1583221"/>
            </a:xfrm>
            <a:prstGeom prst="rect">
              <a:avLst/>
            </a:prstGeom>
            <a:effectLst>
              <a:softEdge rad="76200"/>
            </a:effectLst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4F810D6-B660-43DC-A210-57D42D08B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25" r="2291" b="24497"/>
            <a:stretch/>
          </p:blipFill>
          <p:spPr>
            <a:xfrm>
              <a:off x="4815336" y="4522992"/>
              <a:ext cx="1838017" cy="1532368"/>
            </a:xfrm>
            <a:prstGeom prst="rect">
              <a:avLst/>
            </a:prstGeom>
            <a:effectLst>
              <a:softEdge rad="76200"/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E8CAA84-DA56-4B24-8BAD-8464EF7C4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8980"/>
            <a:stretch/>
          </p:blipFill>
          <p:spPr>
            <a:xfrm>
              <a:off x="6640965" y="1890847"/>
              <a:ext cx="1828762" cy="1651625"/>
            </a:xfrm>
            <a:prstGeom prst="rect">
              <a:avLst/>
            </a:prstGeom>
            <a:effectLst>
              <a:softEdge rad="76200"/>
            </a:effectLst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DA97540-48E1-451B-8713-C3564DCED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8667"/>
            <a:stretch/>
          </p:blipFill>
          <p:spPr>
            <a:xfrm>
              <a:off x="6576877" y="3740589"/>
              <a:ext cx="1864847" cy="1690716"/>
            </a:xfrm>
            <a:prstGeom prst="rect">
              <a:avLst/>
            </a:prstGeom>
            <a:effectLst>
              <a:softEdge rad="76200"/>
            </a:effec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E54DC324-CDCF-4734-91B5-B108BA66D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18463"/>
            <a:stretch/>
          </p:blipFill>
          <p:spPr>
            <a:xfrm>
              <a:off x="6638942" y="5739571"/>
              <a:ext cx="1741923" cy="1583222"/>
            </a:xfrm>
            <a:prstGeom prst="rect">
              <a:avLst/>
            </a:prstGeom>
            <a:effectLst>
              <a:softEdge rad="76200"/>
            </a:effectLst>
          </p:spPr>
        </p:pic>
        <p:sp>
          <p:nvSpPr>
            <p:cNvPr id="15" name="CuadroTexto 15">
              <a:extLst>
                <a:ext uri="{FF2B5EF4-FFF2-40B4-BE49-F238E27FC236}">
                  <a16:creationId xmlns:a16="http://schemas.microsoft.com/office/drawing/2014/main" id="{5FA5F9FE-3D59-45F4-89C5-2D6060334A76}"/>
                </a:ext>
              </a:extLst>
            </p:cNvPr>
            <p:cNvSpPr txBox="1"/>
            <p:nvPr/>
          </p:nvSpPr>
          <p:spPr>
            <a:xfrm>
              <a:off x="4892871" y="4179540"/>
              <a:ext cx="1797723" cy="510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00" b="1" dirty="0">
                  <a:solidFill>
                    <a:srgbClr val="009BAF"/>
                  </a:solidFill>
                </a:rPr>
                <a:t>NEW ENERGIES</a:t>
              </a:r>
            </a:p>
          </p:txBody>
        </p:sp>
        <p:sp>
          <p:nvSpPr>
            <p:cNvPr id="16" name="CuadroTexto 16">
              <a:extLst>
                <a:ext uri="{FF2B5EF4-FFF2-40B4-BE49-F238E27FC236}">
                  <a16:creationId xmlns:a16="http://schemas.microsoft.com/office/drawing/2014/main" id="{7860CF0F-D9FA-4407-BC29-24C8526A8A97}"/>
                </a:ext>
              </a:extLst>
            </p:cNvPr>
            <p:cNvSpPr txBox="1"/>
            <p:nvPr/>
          </p:nvSpPr>
          <p:spPr>
            <a:xfrm>
              <a:off x="4862938" y="2502319"/>
              <a:ext cx="1998773" cy="510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00" b="1" dirty="0">
                  <a:solidFill>
                    <a:srgbClr val="009BAF"/>
                  </a:solidFill>
                </a:rPr>
                <a:t>CONSTRUCTION</a:t>
              </a:r>
              <a:endParaRPr lang="es-ES" sz="1000" dirty="0">
                <a:solidFill>
                  <a:prstClr val="black"/>
                </a:solidFill>
              </a:endParaRPr>
            </a:p>
          </p:txBody>
        </p:sp>
        <p:sp>
          <p:nvSpPr>
            <p:cNvPr id="17" name="CuadroTexto 17">
              <a:extLst>
                <a:ext uri="{FF2B5EF4-FFF2-40B4-BE49-F238E27FC236}">
                  <a16:creationId xmlns:a16="http://schemas.microsoft.com/office/drawing/2014/main" id="{DD34CDBD-2F9D-4B8C-BAC4-43F786F5653E}"/>
                </a:ext>
              </a:extLst>
            </p:cNvPr>
            <p:cNvSpPr txBox="1"/>
            <p:nvPr/>
          </p:nvSpPr>
          <p:spPr>
            <a:xfrm>
              <a:off x="4923302" y="863009"/>
              <a:ext cx="1676996" cy="510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00" b="1" dirty="0">
                  <a:solidFill>
                    <a:srgbClr val="009BAF"/>
                  </a:solidFill>
                </a:rPr>
                <a:t>HEALTHCARE</a:t>
              </a:r>
            </a:p>
          </p:txBody>
        </p:sp>
        <p:sp>
          <p:nvSpPr>
            <p:cNvPr id="18" name="CuadroTexto 18">
              <a:extLst>
                <a:ext uri="{FF2B5EF4-FFF2-40B4-BE49-F238E27FC236}">
                  <a16:creationId xmlns:a16="http://schemas.microsoft.com/office/drawing/2014/main" id="{0BEE977D-E4E0-4C80-BA5E-AF1122D8CCCA}"/>
                </a:ext>
              </a:extLst>
            </p:cNvPr>
            <p:cNvSpPr txBox="1"/>
            <p:nvPr/>
          </p:nvSpPr>
          <p:spPr>
            <a:xfrm>
              <a:off x="4862938" y="7677998"/>
              <a:ext cx="1959889" cy="82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00" b="1" dirty="0">
                  <a:solidFill>
                    <a:srgbClr val="009BAF"/>
                  </a:solidFill>
                </a:rPr>
                <a:t>HOME &amp; </a:t>
              </a:r>
              <a:br>
                <a:rPr lang="es-ES" sz="1000" b="1" dirty="0">
                  <a:solidFill>
                    <a:srgbClr val="009BAF"/>
                  </a:solidFill>
                </a:rPr>
              </a:br>
              <a:r>
                <a:rPr lang="es-ES" sz="1000" b="1" dirty="0">
                  <a:solidFill>
                    <a:srgbClr val="009BAF"/>
                  </a:solidFill>
                </a:rPr>
                <a:t>PERSONAL CARE</a:t>
              </a:r>
            </a:p>
          </p:txBody>
        </p:sp>
        <p:sp>
          <p:nvSpPr>
            <p:cNvPr id="19" name="CuadroTexto 19">
              <a:extLst>
                <a:ext uri="{FF2B5EF4-FFF2-40B4-BE49-F238E27FC236}">
                  <a16:creationId xmlns:a16="http://schemas.microsoft.com/office/drawing/2014/main" id="{8D766DF9-E5F0-431D-AC2F-7D2B5299C78E}"/>
                </a:ext>
              </a:extLst>
            </p:cNvPr>
            <p:cNvSpPr txBox="1"/>
            <p:nvPr/>
          </p:nvSpPr>
          <p:spPr>
            <a:xfrm>
              <a:off x="4892871" y="5937650"/>
              <a:ext cx="1441401" cy="510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00" b="1" dirty="0">
                  <a:solidFill>
                    <a:srgbClr val="009BAF"/>
                  </a:solidFill>
                </a:rPr>
                <a:t>TRANSPORT</a:t>
              </a:r>
              <a:endParaRPr lang="es-ES" sz="1000" dirty="0">
                <a:solidFill>
                  <a:prstClr val="black"/>
                </a:solidFill>
              </a:endParaRPr>
            </a:p>
          </p:txBody>
        </p:sp>
        <p:sp>
          <p:nvSpPr>
            <p:cNvPr id="20" name="CuadroTexto 20">
              <a:extLst>
                <a:ext uri="{FF2B5EF4-FFF2-40B4-BE49-F238E27FC236}">
                  <a16:creationId xmlns:a16="http://schemas.microsoft.com/office/drawing/2014/main" id="{69DFD51E-4FDC-449C-BC59-A67D8BF99C8C}"/>
                </a:ext>
              </a:extLst>
            </p:cNvPr>
            <p:cNvSpPr txBox="1"/>
            <p:nvPr/>
          </p:nvSpPr>
          <p:spPr>
            <a:xfrm>
              <a:off x="6696048" y="1509370"/>
              <a:ext cx="1676997" cy="510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00" b="1">
                  <a:solidFill>
                    <a:srgbClr val="009BAF"/>
                  </a:solidFill>
                </a:rPr>
                <a:t>PACKAGING</a:t>
              </a:r>
            </a:p>
          </p:txBody>
        </p:sp>
        <p:sp>
          <p:nvSpPr>
            <p:cNvPr id="21" name="CuadroTexto 21">
              <a:extLst>
                <a:ext uri="{FF2B5EF4-FFF2-40B4-BE49-F238E27FC236}">
                  <a16:creationId xmlns:a16="http://schemas.microsoft.com/office/drawing/2014/main" id="{562F3478-380B-409C-B4AC-E6999C1102A7}"/>
                </a:ext>
              </a:extLst>
            </p:cNvPr>
            <p:cNvSpPr txBox="1"/>
            <p:nvPr/>
          </p:nvSpPr>
          <p:spPr>
            <a:xfrm>
              <a:off x="6703870" y="3411694"/>
              <a:ext cx="1676997" cy="510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00" b="1" dirty="0">
                  <a:solidFill>
                    <a:srgbClr val="009BAF"/>
                  </a:solidFill>
                </a:rPr>
                <a:t>AGRICULTURE</a:t>
              </a:r>
            </a:p>
          </p:txBody>
        </p:sp>
        <p:sp>
          <p:nvSpPr>
            <p:cNvPr id="22" name="CuadroTexto 22">
              <a:extLst>
                <a:ext uri="{FF2B5EF4-FFF2-40B4-BE49-F238E27FC236}">
                  <a16:creationId xmlns:a16="http://schemas.microsoft.com/office/drawing/2014/main" id="{CC1CF138-8BE0-403D-AFA7-8CC851C1E4AB}"/>
                </a:ext>
              </a:extLst>
            </p:cNvPr>
            <p:cNvSpPr txBox="1"/>
            <p:nvPr/>
          </p:nvSpPr>
          <p:spPr>
            <a:xfrm>
              <a:off x="6707629" y="7216344"/>
              <a:ext cx="1676996" cy="8294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00" b="1" dirty="0">
                  <a:solidFill>
                    <a:srgbClr val="009BAF"/>
                  </a:solidFill>
                </a:rPr>
                <a:t>ELECTRONICS APPLICANCES</a:t>
              </a:r>
            </a:p>
          </p:txBody>
        </p:sp>
        <p:sp>
          <p:nvSpPr>
            <p:cNvPr id="23" name="CuadroTexto 23">
              <a:extLst>
                <a:ext uri="{FF2B5EF4-FFF2-40B4-BE49-F238E27FC236}">
                  <a16:creationId xmlns:a16="http://schemas.microsoft.com/office/drawing/2014/main" id="{A5369FC7-689F-4745-B290-07D4E8D79654}"/>
                </a:ext>
              </a:extLst>
            </p:cNvPr>
            <p:cNvSpPr txBox="1"/>
            <p:nvPr/>
          </p:nvSpPr>
          <p:spPr>
            <a:xfrm>
              <a:off x="6707629" y="5314018"/>
              <a:ext cx="1676997" cy="510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00" b="1" dirty="0">
                  <a:solidFill>
                    <a:srgbClr val="009BAF"/>
                  </a:solidFill>
                </a:rPr>
                <a:t>TEXTILES</a:t>
              </a:r>
            </a:p>
          </p:txBody>
        </p:sp>
        <p:pic>
          <p:nvPicPr>
            <p:cNvPr id="24" name="Imagen 24">
              <a:extLst>
                <a:ext uri="{FF2B5EF4-FFF2-40B4-BE49-F238E27FC236}">
                  <a16:creationId xmlns:a16="http://schemas.microsoft.com/office/drawing/2014/main" id="{2BF147B6-16E5-4D5F-A8BC-2A660C9D9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4605" r="3503" b="25620"/>
            <a:stretch/>
          </p:blipFill>
          <p:spPr>
            <a:xfrm>
              <a:off x="4739930" y="2839796"/>
              <a:ext cx="1838019" cy="1481517"/>
            </a:xfrm>
            <a:prstGeom prst="rect">
              <a:avLst/>
            </a:prstGeom>
            <a:effectLst>
              <a:softEdge rad="76200"/>
            </a:effectLst>
          </p:spPr>
        </p:pic>
      </p:grpSp>
      <p:sp>
        <p:nvSpPr>
          <p:cNvPr id="26" name="Rectangle 1">
            <a:extLst>
              <a:ext uri="{FF2B5EF4-FFF2-40B4-BE49-F238E27FC236}">
                <a16:creationId xmlns:a16="http://schemas.microsoft.com/office/drawing/2014/main" id="{7B938C86-D92C-422F-AF87-6BBB33D37DCC}"/>
              </a:ext>
            </a:extLst>
          </p:cNvPr>
          <p:cNvSpPr/>
          <p:nvPr/>
        </p:nvSpPr>
        <p:spPr>
          <a:xfrm>
            <a:off x="6510108" y="894041"/>
            <a:ext cx="7550729" cy="80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 err="1">
                <a:solidFill>
                  <a:srgbClr val="00A1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Priorities</a:t>
            </a:r>
            <a:r>
              <a:rPr lang="fr-FR" sz="2000" b="1" dirty="0">
                <a:solidFill>
                  <a:srgbClr val="00A1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A1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identified</a:t>
            </a:r>
            <a:r>
              <a:rPr lang="fr-FR" sz="2000" b="1" dirty="0">
                <a:solidFill>
                  <a:srgbClr val="00A1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MATERIALS 2030 Roadmap</a:t>
            </a:r>
            <a:endParaRPr lang="fr-FR" dirty="0">
              <a:solidFill>
                <a:srgbClr val="00A1B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dirty="0">
              <a:solidFill>
                <a:prstClr val="black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3D4742E0-B417-4249-A66F-25AB07D4CC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7997" y="1324733"/>
            <a:ext cx="3970961" cy="4673867"/>
          </a:xfrm>
          <a:prstGeom prst="rect">
            <a:avLst/>
          </a:prstGeom>
        </p:spPr>
      </p:pic>
      <p:sp>
        <p:nvSpPr>
          <p:cNvPr id="28" name="Isosceles Triangle 24">
            <a:extLst>
              <a:ext uri="{FF2B5EF4-FFF2-40B4-BE49-F238E27FC236}">
                <a16:creationId xmlns:a16="http://schemas.microsoft.com/office/drawing/2014/main" id="{F909A82F-ACFF-497B-8EC6-A552372D7C97}"/>
              </a:ext>
            </a:extLst>
          </p:cNvPr>
          <p:cNvSpPr/>
          <p:nvPr/>
        </p:nvSpPr>
        <p:spPr>
          <a:xfrm rot="5400000">
            <a:off x="5517148" y="3770784"/>
            <a:ext cx="1752594" cy="195309"/>
          </a:xfrm>
          <a:prstGeom prst="triangle">
            <a:avLst/>
          </a:prstGeom>
          <a:solidFill>
            <a:srgbClr val="54C6D1"/>
          </a:solidFill>
          <a:ln>
            <a:solidFill>
              <a:srgbClr val="54C6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</a:endParaRPr>
          </a:p>
        </p:txBody>
      </p:sp>
      <p:sp>
        <p:nvSpPr>
          <p:cNvPr id="29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6255882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3797591" y="255489"/>
            <a:ext cx="7749639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GLOBAL PROBLEMS &amp; NEEDS</a:t>
            </a:r>
          </a:p>
          <a:p>
            <a:r>
              <a:rPr lang="de-DE" sz="2800" dirty="0" err="1">
                <a:solidFill>
                  <a:srgbClr val="009DB1"/>
                </a:solidFill>
                <a:latin typeface="Franklin Gothic Medium" panose="020B0603020102020204" pitchFamily="34" charset="0"/>
              </a:rPr>
              <a:t>What</a:t>
            </a:r>
            <a:r>
              <a:rPr lang="de-DE" sz="2800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 </a:t>
            </a:r>
            <a:r>
              <a:rPr lang="de-DE" sz="2800" dirty="0" err="1">
                <a:solidFill>
                  <a:srgbClr val="009DB1"/>
                </a:solidFill>
                <a:latin typeface="Franklin Gothic Medium" panose="020B0603020102020204" pitchFamily="34" charset="0"/>
              </a:rPr>
              <a:t>does</a:t>
            </a:r>
            <a:r>
              <a:rPr lang="de-DE" sz="2800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 </a:t>
            </a:r>
            <a:r>
              <a:rPr lang="de-DE" sz="2800" dirty="0" err="1">
                <a:solidFill>
                  <a:srgbClr val="009DB1"/>
                </a:solidFill>
                <a:latin typeface="Franklin Gothic Medium" panose="020B0603020102020204" pitchFamily="34" charset="0"/>
              </a:rPr>
              <a:t>it</a:t>
            </a:r>
            <a:r>
              <a:rPr lang="de-DE" sz="2800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 </a:t>
            </a:r>
            <a:r>
              <a:rPr lang="de-DE" sz="2800" dirty="0" err="1">
                <a:solidFill>
                  <a:srgbClr val="009DB1"/>
                </a:solidFill>
                <a:latin typeface="Franklin Gothic Medium" panose="020B0603020102020204" pitchFamily="34" charset="0"/>
              </a:rPr>
              <a:t>mean</a:t>
            </a:r>
            <a:r>
              <a:rPr lang="de-DE" sz="2800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 for MATERIALS INNOVATION MARKETS?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649" y="1984646"/>
            <a:ext cx="52385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Increased complexity in the development of new materials </a:t>
            </a:r>
            <a:r>
              <a:rPr lang="en-US" sz="1600" dirty="0">
                <a:solidFill>
                  <a:prstClr val="black"/>
                </a:solidFill>
              </a:rPr>
              <a:t>due to a profound transformation towards a safe and sustainable society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Fragmentation among the different players 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Challenged European leadership on Advanced Materials Innovation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Challenged European Advanced Materials manufacturing competitiveness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Vulnerable linear value chains </a:t>
            </a:r>
            <a:r>
              <a:rPr lang="en-US" sz="1600" dirty="0">
                <a:solidFill>
                  <a:prstClr val="black"/>
                </a:solidFill>
              </a:rPr>
              <a:t>unsuited for the exponential increase in demand driven by the green transition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873261" y="1856344"/>
            <a:ext cx="6096000" cy="41703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BAF"/>
                </a:solidFill>
              </a:rPr>
              <a:t>New solutions </a:t>
            </a:r>
            <a:r>
              <a:rPr lang="en-GB" sz="1500" dirty="0">
                <a:solidFill>
                  <a:prstClr val="black"/>
                </a:solidFill>
              </a:rPr>
              <a:t>to reduce costs and risks and to accelerate and shorten Materials development cycles and uptake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EB2"/>
                </a:solidFill>
              </a:rPr>
              <a:t>Stakeholders aligned &amp; integrated on common goals with shared benefits</a:t>
            </a:r>
            <a:br>
              <a:rPr lang="en-GB" sz="1500" b="1" dirty="0">
                <a:solidFill>
                  <a:srgbClr val="009EB2"/>
                </a:solidFill>
              </a:rPr>
            </a:br>
            <a:r>
              <a:rPr lang="en-GB" sz="1500" dirty="0">
                <a:solidFill>
                  <a:prstClr val="black"/>
                </a:solidFill>
              </a:rPr>
              <a:t>(Blue sky research – Materials producers – Products manufacturers – Strategic value chains – End users/Citizens – Different policy makers (EU/MS/Regions)),</a:t>
            </a:r>
            <a:endParaRPr lang="en-GB" sz="1500" b="1" dirty="0">
              <a:solidFill>
                <a:srgbClr val="009EB2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BAF"/>
                </a:solidFill>
              </a:rPr>
              <a:t>Ambitious and coordinated investments </a:t>
            </a:r>
            <a:r>
              <a:rPr lang="en-GB" sz="1500" dirty="0">
                <a:solidFill>
                  <a:prstClr val="black"/>
                </a:solidFill>
              </a:rPr>
              <a:t>(skills, resources, infrastructures…) to achieve critical mass for the innovation markets serving the twin green and digital transition 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EB2"/>
                </a:solidFill>
              </a:rPr>
              <a:t>EU policy frameworks </a:t>
            </a:r>
            <a:r>
              <a:rPr lang="en-GB" sz="1500" dirty="0">
                <a:solidFill>
                  <a:prstClr val="black"/>
                </a:solidFill>
              </a:rPr>
              <a:t>including aligned strategies towards industrial competitiveness and the twin green and digital transition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1500" b="1" dirty="0">
                <a:solidFill>
                  <a:srgbClr val="009EB2"/>
                </a:solidFill>
              </a:rPr>
              <a:t>Increased autonomy on Raw and Advanced Materials </a:t>
            </a:r>
            <a:br>
              <a:rPr lang="en-US" sz="1500" b="1" dirty="0">
                <a:solidFill>
                  <a:srgbClr val="009EB2"/>
                </a:solidFill>
              </a:rPr>
            </a:br>
            <a:r>
              <a:rPr lang="en-US" sz="1500" dirty="0">
                <a:solidFill>
                  <a:prstClr val="black"/>
                </a:solidFill>
              </a:rPr>
              <a:t>(Improve resources efficiency, reduce imports, develop substitutes,…)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EB2"/>
                </a:solidFill>
              </a:rPr>
              <a:t>Secured, circular symbiotic value chains </a:t>
            </a:r>
            <a:r>
              <a:rPr lang="en-GB" sz="1500" dirty="0">
                <a:solidFill>
                  <a:prstClr val="black"/>
                </a:solidFill>
              </a:rPr>
              <a:t>maximising materials efficiency and materials knowledge sharing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73436" y="1277741"/>
            <a:ext cx="41564" cy="4748975"/>
          </a:xfrm>
          <a:prstGeom prst="line">
            <a:avLst/>
          </a:prstGeom>
          <a:ln>
            <a:solidFill>
              <a:srgbClr val="23A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2650" y="1277741"/>
            <a:ext cx="5238546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PROBLEMS</a:t>
            </a:r>
          </a:p>
          <a:p>
            <a:pPr algn="ctr"/>
            <a:r>
              <a:rPr lang="fr-BE" i="1" dirty="0">
                <a:solidFill>
                  <a:prstClr val="white"/>
                </a:solidFill>
              </a:rPr>
              <a:t>The </a:t>
            </a:r>
            <a:r>
              <a:rPr lang="fr-BE" i="1" dirty="0" err="1">
                <a:solidFill>
                  <a:prstClr val="white"/>
                </a:solidFill>
              </a:rPr>
              <a:t>faced</a:t>
            </a:r>
            <a:r>
              <a:rPr lang="fr-BE" i="1" dirty="0">
                <a:solidFill>
                  <a:prstClr val="white"/>
                </a:solidFill>
              </a:rPr>
              <a:t> challenges, </a:t>
            </a:r>
            <a:r>
              <a:rPr lang="fr-BE" i="1" dirty="0" err="1">
                <a:solidFill>
                  <a:prstClr val="white"/>
                </a:solidFill>
              </a:rPr>
              <a:t>failures</a:t>
            </a:r>
            <a:r>
              <a:rPr lang="fr-BE" i="1" dirty="0">
                <a:solidFill>
                  <a:prstClr val="white"/>
                </a:solidFill>
              </a:rPr>
              <a:t>, gaps,…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73261" y="1277741"/>
            <a:ext cx="6025662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NEEDS</a:t>
            </a:r>
          </a:p>
          <a:p>
            <a:pPr algn="ctr"/>
            <a:r>
              <a:rPr lang="fr-BE" i="1" dirty="0">
                <a:solidFill>
                  <a:prstClr val="white"/>
                </a:solidFill>
              </a:rPr>
              <a:t>R&amp;I, </a:t>
            </a:r>
            <a:r>
              <a:rPr lang="fr-BE" i="1" dirty="0" err="1">
                <a:solidFill>
                  <a:prstClr val="white"/>
                </a:solidFill>
              </a:rPr>
              <a:t>Industrial</a:t>
            </a:r>
            <a:r>
              <a:rPr lang="fr-BE" i="1" dirty="0">
                <a:solidFill>
                  <a:prstClr val="white"/>
                </a:solidFill>
              </a:rPr>
              <a:t>, </a:t>
            </a:r>
            <a:r>
              <a:rPr lang="fr-BE" i="1" dirty="0" err="1">
                <a:solidFill>
                  <a:prstClr val="white"/>
                </a:solidFill>
              </a:rPr>
              <a:t>Regulatory</a:t>
            </a:r>
            <a:r>
              <a:rPr lang="fr-BE" i="1" dirty="0">
                <a:solidFill>
                  <a:prstClr val="white"/>
                </a:solidFill>
              </a:rPr>
              <a:t>,…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DA24C4BD-1DAE-EF07-B4B1-79D181A9F6A3}"/>
              </a:ext>
            </a:extLst>
          </p:cNvPr>
          <p:cNvSpPr/>
          <p:nvPr/>
        </p:nvSpPr>
        <p:spPr>
          <a:xfrm>
            <a:off x="5225562" y="-10694"/>
            <a:ext cx="2927838" cy="1012845"/>
          </a:xfrm>
          <a:prstGeom prst="wedgeRoundRectCallout">
            <a:avLst>
              <a:gd name="adj1" fmla="val -22669"/>
              <a:gd name="adj2" fmla="val 150301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prstClr val="white"/>
                </a:solidFill>
              </a:rPr>
              <a:t>(Digital) </a:t>
            </a:r>
            <a:r>
              <a:rPr lang="fr-BE" sz="1400" dirty="0" err="1">
                <a:solidFill>
                  <a:prstClr val="white"/>
                </a:solidFill>
              </a:rPr>
              <a:t>tools</a:t>
            </a:r>
            <a:r>
              <a:rPr lang="fr-BE" sz="1400" dirty="0">
                <a:solidFill>
                  <a:prstClr val="white"/>
                </a:solidFill>
              </a:rPr>
              <a:t> and </a:t>
            </a:r>
            <a:r>
              <a:rPr lang="fr-BE" sz="1400" dirty="0" err="1">
                <a:solidFill>
                  <a:prstClr val="white"/>
                </a:solidFill>
              </a:rPr>
              <a:t>overarching</a:t>
            </a:r>
            <a:r>
              <a:rPr lang="fr-BE" sz="1400" dirty="0">
                <a:solidFill>
                  <a:prstClr val="white"/>
                </a:solidFill>
              </a:rPr>
              <a:t> design/R&amp;I/… guidelines for </a:t>
            </a:r>
            <a:r>
              <a:rPr lang="fr-BE" sz="1400" dirty="0" err="1">
                <a:solidFill>
                  <a:prstClr val="white"/>
                </a:solidFill>
              </a:rPr>
              <a:t>each</a:t>
            </a:r>
            <a:r>
              <a:rPr lang="fr-BE" sz="1400" dirty="0">
                <a:solidFill>
                  <a:prstClr val="white"/>
                </a:solidFill>
              </a:rPr>
              <a:t> MIM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62F61AA9-6085-4343-ED06-B266414921F7}"/>
              </a:ext>
            </a:extLst>
          </p:cNvPr>
          <p:cNvSpPr/>
          <p:nvPr/>
        </p:nvSpPr>
        <p:spPr>
          <a:xfrm>
            <a:off x="1857750" y="373093"/>
            <a:ext cx="2927838" cy="1012845"/>
          </a:xfrm>
          <a:prstGeom prst="wedgeRoundRectCallout">
            <a:avLst>
              <a:gd name="adj1" fmla="val 89283"/>
              <a:gd name="adj2" fmla="val 160745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prstClr val="white"/>
                </a:solidFill>
              </a:rPr>
              <a:t>Efficient and </a:t>
            </a:r>
            <a:r>
              <a:rPr lang="fr-BE" sz="1400" dirty="0" err="1">
                <a:solidFill>
                  <a:prstClr val="white"/>
                </a:solidFill>
              </a:rPr>
              <a:t>seamless</a:t>
            </a:r>
            <a:r>
              <a:rPr lang="fr-BE" sz="1400" dirty="0">
                <a:solidFill>
                  <a:prstClr val="white"/>
                </a:solidFill>
              </a:rPr>
              <a:t> translation of  basic R&amp;I </a:t>
            </a:r>
            <a:r>
              <a:rPr lang="fr-BE" sz="1400" dirty="0" err="1">
                <a:solidFill>
                  <a:prstClr val="white"/>
                </a:solidFill>
              </a:rPr>
              <a:t>into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upscaling</a:t>
            </a:r>
            <a:r>
              <a:rPr lang="fr-BE" sz="1400" dirty="0">
                <a:solidFill>
                  <a:prstClr val="white"/>
                </a:solidFill>
              </a:rPr>
              <a:t>/</a:t>
            </a:r>
          </a:p>
          <a:p>
            <a:pPr algn="ctr"/>
            <a:r>
              <a:rPr lang="fr-BE" sz="1400" dirty="0" err="1">
                <a:solidFill>
                  <a:prstClr val="white"/>
                </a:solidFill>
              </a:rPr>
              <a:t>manufacturing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processes</a:t>
            </a:r>
            <a:r>
              <a:rPr lang="fr-BE" sz="1400" dirty="0">
                <a:solidFill>
                  <a:prstClr val="white"/>
                </a:solidFill>
              </a:rPr>
              <a:t>/</a:t>
            </a:r>
            <a:r>
              <a:rPr lang="fr-BE" sz="1400" dirty="0" err="1">
                <a:solidFill>
                  <a:prstClr val="white"/>
                </a:solidFill>
              </a:rPr>
              <a:t>systems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integration</a:t>
            </a:r>
            <a:r>
              <a:rPr lang="fr-BE" sz="1400" dirty="0">
                <a:solidFill>
                  <a:prstClr val="white"/>
                </a:solidFill>
              </a:rPr>
              <a:t>/final </a:t>
            </a:r>
            <a:r>
              <a:rPr lang="fr-BE" sz="1400" dirty="0" err="1">
                <a:solidFill>
                  <a:prstClr val="white"/>
                </a:solidFill>
              </a:rPr>
              <a:t>products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along</a:t>
            </a:r>
            <a:r>
              <a:rPr lang="fr-BE" sz="1400" dirty="0">
                <a:solidFill>
                  <a:prstClr val="white"/>
                </a:solidFill>
              </a:rPr>
              <a:t> the value </a:t>
            </a:r>
            <a:r>
              <a:rPr lang="fr-BE" sz="1400" dirty="0" err="1">
                <a:solidFill>
                  <a:prstClr val="white"/>
                </a:solidFill>
              </a:rPr>
              <a:t>chains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3" name="Rounded Rectangular Callout 5">
            <a:extLst>
              <a:ext uri="{FF2B5EF4-FFF2-40B4-BE49-F238E27FC236}">
                <a16:creationId xmlns:a16="http://schemas.microsoft.com/office/drawing/2014/main" id="{615A3384-0BA5-00E4-39A3-D9EDE4706813}"/>
              </a:ext>
            </a:extLst>
          </p:cNvPr>
          <p:cNvSpPr/>
          <p:nvPr/>
        </p:nvSpPr>
        <p:spPr>
          <a:xfrm>
            <a:off x="1965481" y="3647081"/>
            <a:ext cx="2927838" cy="275303"/>
          </a:xfrm>
          <a:prstGeom prst="wedgeRoundRectCallout">
            <a:avLst>
              <a:gd name="adj1" fmla="val 86157"/>
              <a:gd name="adj2" fmla="val 2538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err="1">
                <a:solidFill>
                  <a:prstClr val="white"/>
                </a:solidFill>
              </a:rPr>
              <a:t>Complementing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previous</a:t>
            </a:r>
            <a:r>
              <a:rPr lang="fr-BE" sz="1400" dirty="0">
                <a:solidFill>
                  <a:prstClr val="white"/>
                </a:solidFill>
              </a:rPr>
              <a:t> point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Rounded Rectangular Callout 5">
            <a:extLst>
              <a:ext uri="{FF2B5EF4-FFF2-40B4-BE49-F238E27FC236}">
                <a16:creationId xmlns:a16="http://schemas.microsoft.com/office/drawing/2014/main" id="{1FAEDF7B-64B1-90D4-CE1A-AF565B1EF4CB}"/>
              </a:ext>
            </a:extLst>
          </p:cNvPr>
          <p:cNvSpPr/>
          <p:nvPr/>
        </p:nvSpPr>
        <p:spPr>
          <a:xfrm>
            <a:off x="1965481" y="5218404"/>
            <a:ext cx="2927838" cy="475562"/>
          </a:xfrm>
          <a:prstGeom prst="wedgeRoundRectCallout">
            <a:avLst>
              <a:gd name="adj1" fmla="val 85568"/>
              <a:gd name="adj2" fmla="val -180971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prstClr val="white"/>
                </a:solidFill>
              </a:rPr>
              <a:t>R&amp;I </a:t>
            </a:r>
            <a:r>
              <a:rPr lang="fr-BE" sz="1400" dirty="0" err="1">
                <a:solidFill>
                  <a:prstClr val="white"/>
                </a:solidFill>
              </a:rPr>
              <a:t>friendly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policy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frameworks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that</a:t>
            </a:r>
            <a:r>
              <a:rPr lang="fr-BE" sz="1400" dirty="0">
                <a:solidFill>
                  <a:prstClr val="white"/>
                </a:solidFill>
              </a:rPr>
              <a:t> support </a:t>
            </a:r>
            <a:r>
              <a:rPr lang="fr-BE" sz="1400" dirty="0" err="1">
                <a:solidFill>
                  <a:prstClr val="white"/>
                </a:solidFill>
              </a:rPr>
              <a:t>accelerated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activities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5" name="Rounded Rectangular Callout 5">
            <a:extLst>
              <a:ext uri="{FF2B5EF4-FFF2-40B4-BE49-F238E27FC236}">
                <a16:creationId xmlns:a16="http://schemas.microsoft.com/office/drawing/2014/main" id="{0E308D82-706D-F725-DBD8-226D5D784E3B}"/>
              </a:ext>
            </a:extLst>
          </p:cNvPr>
          <p:cNvSpPr/>
          <p:nvPr/>
        </p:nvSpPr>
        <p:spPr>
          <a:xfrm>
            <a:off x="3109254" y="5999674"/>
            <a:ext cx="2927838" cy="475562"/>
          </a:xfrm>
          <a:prstGeom prst="wedgeRoundRectCallout">
            <a:avLst>
              <a:gd name="adj1" fmla="val 46572"/>
              <a:gd name="adj2" fmla="val -248736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err="1">
                <a:solidFill>
                  <a:prstClr val="white"/>
                </a:solidFill>
              </a:rPr>
              <a:t>MIMs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mainly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driven</a:t>
            </a:r>
            <a:r>
              <a:rPr lang="fr-BE" sz="1400" dirty="0">
                <a:solidFill>
                  <a:prstClr val="white"/>
                </a:solidFill>
              </a:rPr>
              <a:t> by key </a:t>
            </a:r>
            <a:r>
              <a:rPr lang="fr-BE" sz="1400" dirty="0" err="1">
                <a:solidFill>
                  <a:prstClr val="white"/>
                </a:solidFill>
              </a:rPr>
              <a:t>raw</a:t>
            </a:r>
            <a:r>
              <a:rPr lang="fr-BE" sz="1400" dirty="0">
                <a:solidFill>
                  <a:prstClr val="white"/>
                </a:solidFill>
              </a:rPr>
              <a:t> /</a:t>
            </a:r>
            <a:r>
              <a:rPr lang="fr-BE" sz="1400" dirty="0" err="1">
                <a:solidFill>
                  <a:prstClr val="white"/>
                </a:solidFill>
              </a:rPr>
              <a:t>advanced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materials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6" name="Rounded Rectangular Callout 5">
            <a:extLst>
              <a:ext uri="{FF2B5EF4-FFF2-40B4-BE49-F238E27FC236}">
                <a16:creationId xmlns:a16="http://schemas.microsoft.com/office/drawing/2014/main" id="{28021730-1919-5D0C-7193-7A604E81266A}"/>
              </a:ext>
            </a:extLst>
          </p:cNvPr>
          <p:cNvSpPr/>
          <p:nvPr/>
        </p:nvSpPr>
        <p:spPr>
          <a:xfrm>
            <a:off x="6966438" y="5930338"/>
            <a:ext cx="3694528" cy="927662"/>
          </a:xfrm>
          <a:prstGeom prst="wedgeRoundRectCallout">
            <a:avLst>
              <a:gd name="adj1" fmla="val -72585"/>
              <a:gd name="adj2" fmla="val -68181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prstClr val="white"/>
                </a:solidFill>
              </a:rPr>
              <a:t>Crucial </a:t>
            </a:r>
            <a:r>
              <a:rPr lang="fr-BE" sz="1400" dirty="0" err="1">
                <a:solidFill>
                  <a:prstClr val="white"/>
                </a:solidFill>
              </a:rPr>
              <a:t>advanced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materials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technology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enabling</a:t>
            </a:r>
            <a:r>
              <a:rPr lang="fr-BE" sz="1400" dirty="0">
                <a:solidFill>
                  <a:prstClr val="white"/>
                </a:solidFill>
              </a:rPr>
              <a:t> building blocks in </a:t>
            </a:r>
            <a:r>
              <a:rPr lang="fr-BE" sz="1400" dirty="0" err="1">
                <a:solidFill>
                  <a:prstClr val="white"/>
                </a:solidFill>
              </a:rPr>
              <a:t>moving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towards</a:t>
            </a:r>
            <a:r>
              <a:rPr lang="fr-BE" sz="1400" dirty="0">
                <a:solidFill>
                  <a:prstClr val="white"/>
                </a:solidFill>
              </a:rPr>
              <a:t> green and </a:t>
            </a:r>
            <a:r>
              <a:rPr lang="fr-BE" sz="1400" dirty="0" err="1">
                <a:solidFill>
                  <a:prstClr val="white"/>
                </a:solidFill>
              </a:rPr>
              <a:t>sustainable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materials</a:t>
            </a:r>
            <a:r>
              <a:rPr lang="fr-BE" sz="1400" dirty="0">
                <a:solidFill>
                  <a:prstClr val="white"/>
                </a:solidFill>
              </a:rPr>
              <a:t>. Cross-</a:t>
            </a:r>
            <a:r>
              <a:rPr lang="fr-BE" sz="1400" dirty="0" err="1">
                <a:solidFill>
                  <a:prstClr val="white"/>
                </a:solidFill>
              </a:rPr>
              <a:t>fertilization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across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MIMs</a:t>
            </a:r>
            <a:r>
              <a:rPr lang="fr-BE" sz="1400" dirty="0">
                <a:solidFill>
                  <a:prstClr val="white"/>
                </a:solidFill>
              </a:rPr>
              <a:t> &amp; value </a:t>
            </a:r>
            <a:r>
              <a:rPr lang="fr-BE" sz="1400" dirty="0" err="1">
                <a:solidFill>
                  <a:prstClr val="white"/>
                </a:solidFill>
              </a:rPr>
              <a:t>chains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7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8116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3797591" y="255489"/>
            <a:ext cx="7116593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EXPECTED OUTPUTS &amp; RESULTS</a:t>
            </a:r>
          </a:p>
          <a:p>
            <a:r>
              <a:rPr lang="de-DE" sz="2800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MATERIALS INNOVATION MARKETS</a:t>
            </a:r>
            <a:endParaRPr lang="de-DE" sz="280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650" y="2144123"/>
            <a:ext cx="523854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Game changers </a:t>
            </a:r>
            <a:r>
              <a:rPr lang="en-US" sz="1600" dirty="0">
                <a:solidFill>
                  <a:prstClr val="black"/>
                </a:solidFill>
              </a:rPr>
              <a:t>(e.g. MAPs, OITBs, digital twins, modeling tools, data spaces,…) for </a:t>
            </a:r>
            <a:r>
              <a:rPr lang="en-US" sz="1600" dirty="0" err="1">
                <a:solidFill>
                  <a:prstClr val="black"/>
                </a:solidFill>
              </a:rPr>
              <a:t>AdMat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Systemic collaborations </a:t>
            </a:r>
            <a:r>
              <a:rPr lang="en-US" sz="1600" dirty="0">
                <a:solidFill>
                  <a:prstClr val="black"/>
                </a:solidFill>
              </a:rPr>
              <a:t>integrating all stakeholders along the </a:t>
            </a:r>
            <a:r>
              <a:rPr lang="en-US" sz="1600" dirty="0" err="1">
                <a:solidFill>
                  <a:prstClr val="black"/>
                </a:solidFill>
              </a:rPr>
              <a:t>AdMat</a:t>
            </a:r>
            <a:r>
              <a:rPr lang="en-US" sz="1600" dirty="0">
                <a:solidFill>
                  <a:prstClr val="black"/>
                </a:solidFill>
              </a:rPr>
              <a:t> Value Chains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Common toolbox (the “Materials Commons”) </a:t>
            </a:r>
            <a:r>
              <a:rPr lang="en-US" sz="1600" dirty="0">
                <a:solidFill>
                  <a:prstClr val="black"/>
                </a:solidFill>
              </a:rPr>
              <a:t>to support the development of safe and sustainable Materials/Products compliant with regulations, standards, frameworks, product passport, …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Synergies between regional, national, European and international initiatives and </a:t>
            </a:r>
            <a:r>
              <a:rPr lang="en-US" sz="1600" b="1" dirty="0" err="1">
                <a:solidFill>
                  <a:srgbClr val="009BAF"/>
                </a:solidFill>
              </a:rPr>
              <a:t>programmes</a:t>
            </a:r>
            <a:endParaRPr lang="en-US" sz="1600" b="1" dirty="0">
              <a:solidFill>
                <a:srgbClr val="009B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3261" y="2256453"/>
            <a:ext cx="6096000" cy="275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Accelerated development </a:t>
            </a:r>
            <a:r>
              <a:rPr lang="en-US" sz="1600" dirty="0">
                <a:solidFill>
                  <a:prstClr val="black"/>
                </a:solidFill>
              </a:rPr>
              <a:t>of safe and sustainable advanced materials and associated process technologies</a:t>
            </a:r>
          </a:p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Rapid design </a:t>
            </a:r>
            <a:r>
              <a:rPr lang="en-US" sz="1600" dirty="0">
                <a:solidFill>
                  <a:prstClr val="black"/>
                </a:solidFill>
              </a:rPr>
              <a:t>of innovative materials and their integration into products &amp; </a:t>
            </a:r>
            <a:r>
              <a:rPr lang="en-US" sz="1600" dirty="0" err="1">
                <a:solidFill>
                  <a:prstClr val="black"/>
                </a:solidFill>
              </a:rPr>
              <a:t>technos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srgbClr val="009BAF"/>
                </a:solidFill>
              </a:rPr>
              <a:t>serving strategic innovation markets</a:t>
            </a:r>
          </a:p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>
                <a:solidFill>
                  <a:srgbClr val="009BAF"/>
                </a:solidFill>
              </a:rPr>
              <a:t>Closing the « Materials loop » </a:t>
            </a:r>
            <a:r>
              <a:rPr lang="en-US" sz="1600" dirty="0">
                <a:solidFill>
                  <a:prstClr val="black"/>
                </a:solidFill>
              </a:rPr>
              <a:t>towards a circular safe and sustainable society</a:t>
            </a:r>
          </a:p>
          <a:p>
            <a:pPr marL="342900" indent="-342900">
              <a:spcAft>
                <a:spcPts val="1800"/>
              </a:spcAft>
              <a:buFont typeface="+mj-lt"/>
              <a:buAutoNum type="alphaUcPeriod"/>
            </a:pPr>
            <a:r>
              <a:rPr lang="en-US" sz="1600" b="1" dirty="0" err="1">
                <a:solidFill>
                  <a:srgbClr val="009BAF"/>
                </a:solidFill>
              </a:rPr>
              <a:t>Maximising</a:t>
            </a:r>
            <a:r>
              <a:rPr lang="en-US" sz="1600" b="1" dirty="0">
                <a:solidFill>
                  <a:srgbClr val="009BAF"/>
                </a:solidFill>
              </a:rPr>
              <a:t> the overall impact </a:t>
            </a:r>
            <a:r>
              <a:rPr lang="en-US" sz="1600" dirty="0">
                <a:solidFill>
                  <a:prstClr val="black"/>
                </a:solidFill>
              </a:rPr>
              <a:t>of all funding &amp; financing levels in Europe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73436" y="1277741"/>
            <a:ext cx="41564" cy="4748975"/>
          </a:xfrm>
          <a:prstGeom prst="line">
            <a:avLst/>
          </a:prstGeom>
          <a:ln>
            <a:solidFill>
              <a:srgbClr val="23A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2650" y="1277741"/>
            <a:ext cx="5238546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EXPECTED OUTPUTS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3261" y="1277741"/>
            <a:ext cx="6025662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prstClr val="white"/>
                </a:solidFill>
              </a:rPr>
              <a:t>EXPECTED RESULTS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03A18443-0FE2-B782-F40A-26D8045D9ECE}"/>
              </a:ext>
            </a:extLst>
          </p:cNvPr>
          <p:cNvSpPr/>
          <p:nvPr/>
        </p:nvSpPr>
        <p:spPr>
          <a:xfrm>
            <a:off x="6204176" y="506789"/>
            <a:ext cx="3514589" cy="972586"/>
          </a:xfrm>
          <a:prstGeom prst="wedgeRoundRectCallout">
            <a:avLst>
              <a:gd name="adj1" fmla="val -52668"/>
              <a:gd name="adj2" fmla="val 14334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prstClr val="white"/>
                </a:solidFill>
              </a:rPr>
              <a:t>Platforms </a:t>
            </a:r>
            <a:r>
              <a:rPr lang="fr-BE" sz="1400" dirty="0" err="1">
                <a:solidFill>
                  <a:prstClr val="white"/>
                </a:solidFill>
              </a:rPr>
              <a:t>providing</a:t>
            </a:r>
            <a:r>
              <a:rPr lang="fr-BE" sz="1400" dirty="0">
                <a:solidFill>
                  <a:prstClr val="white"/>
                </a:solidFill>
              </a:rPr>
              <a:t> (digital) </a:t>
            </a:r>
            <a:r>
              <a:rPr lang="fr-BE" sz="1400" dirty="0" err="1">
                <a:solidFill>
                  <a:prstClr val="white"/>
                </a:solidFill>
              </a:rPr>
              <a:t>tools</a:t>
            </a:r>
            <a:r>
              <a:rPr lang="fr-BE" sz="1400" dirty="0">
                <a:solidFill>
                  <a:prstClr val="white"/>
                </a:solidFill>
              </a:rPr>
              <a:t> and </a:t>
            </a:r>
            <a:r>
              <a:rPr lang="fr-BE" sz="1400" dirty="0" err="1">
                <a:solidFill>
                  <a:prstClr val="white"/>
                </a:solidFill>
              </a:rPr>
              <a:t>overarching</a:t>
            </a:r>
            <a:r>
              <a:rPr lang="fr-BE" sz="1400" dirty="0">
                <a:solidFill>
                  <a:prstClr val="white"/>
                </a:solidFill>
              </a:rPr>
              <a:t> design/R&amp;I/… guidelines for </a:t>
            </a:r>
            <a:r>
              <a:rPr lang="fr-BE" sz="1400" dirty="0" err="1">
                <a:solidFill>
                  <a:prstClr val="white"/>
                </a:solidFill>
              </a:rPr>
              <a:t>each</a:t>
            </a:r>
            <a:r>
              <a:rPr lang="fr-BE" sz="1400" dirty="0">
                <a:solidFill>
                  <a:prstClr val="white"/>
                </a:solidFill>
              </a:rPr>
              <a:t> MIM for </a:t>
            </a:r>
            <a:r>
              <a:rPr lang="fr-BE" sz="1400" dirty="0" err="1">
                <a:solidFill>
                  <a:prstClr val="white"/>
                </a:solidFill>
              </a:rPr>
              <a:t>faster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delivery</a:t>
            </a:r>
            <a:r>
              <a:rPr lang="fr-BE" sz="1400" dirty="0">
                <a:solidFill>
                  <a:prstClr val="white"/>
                </a:solidFill>
              </a:rPr>
              <a:t> of </a:t>
            </a:r>
            <a:r>
              <a:rPr lang="fr-BE" sz="1400" dirty="0" err="1">
                <a:solidFill>
                  <a:prstClr val="white"/>
                </a:solidFill>
              </a:rPr>
              <a:t>safe</a:t>
            </a:r>
            <a:r>
              <a:rPr lang="fr-BE" sz="1400" dirty="0">
                <a:solidFill>
                  <a:prstClr val="white"/>
                </a:solidFill>
              </a:rPr>
              <a:t> and </a:t>
            </a:r>
            <a:r>
              <a:rPr lang="fr-BE" sz="1400" dirty="0" err="1">
                <a:solidFill>
                  <a:prstClr val="white"/>
                </a:solidFill>
              </a:rPr>
              <a:t>sustainable</a:t>
            </a:r>
            <a:r>
              <a:rPr lang="fr-BE" sz="1400" dirty="0">
                <a:solidFill>
                  <a:prstClr val="white"/>
                </a:solidFill>
              </a:rPr>
              <a:t> of </a:t>
            </a:r>
            <a:r>
              <a:rPr lang="fr-BE" sz="1400" dirty="0" err="1">
                <a:solidFill>
                  <a:prstClr val="white"/>
                </a:solidFill>
              </a:rPr>
              <a:t>advanced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materials</a:t>
            </a:r>
            <a:r>
              <a:rPr lang="fr-BE" sz="1400" dirty="0">
                <a:solidFill>
                  <a:prstClr val="white"/>
                </a:solidFill>
              </a:rPr>
              <a:t> solutions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B396709D-6508-9FA7-7474-4217C63D36C8}"/>
              </a:ext>
            </a:extLst>
          </p:cNvPr>
          <p:cNvSpPr/>
          <p:nvPr/>
        </p:nvSpPr>
        <p:spPr>
          <a:xfrm>
            <a:off x="2453473" y="769316"/>
            <a:ext cx="2927838" cy="653642"/>
          </a:xfrm>
          <a:prstGeom prst="wedgeRoundRectCallout">
            <a:avLst>
              <a:gd name="adj1" fmla="val 69694"/>
              <a:gd name="adj2" fmla="val 29870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err="1">
                <a:solidFill>
                  <a:prstClr val="white"/>
                </a:solidFill>
              </a:rPr>
              <a:t>MIMs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specific</a:t>
            </a:r>
            <a:r>
              <a:rPr lang="fr-BE" sz="1400" dirty="0">
                <a:solidFill>
                  <a:prstClr val="white"/>
                </a:solidFill>
              </a:rPr>
              <a:t> and cross-</a:t>
            </a:r>
            <a:r>
              <a:rPr lang="fr-BE" sz="1400" dirty="0" err="1">
                <a:solidFill>
                  <a:prstClr val="white"/>
                </a:solidFill>
              </a:rPr>
              <a:t>MIMs</a:t>
            </a:r>
            <a:r>
              <a:rPr lang="fr-BE" sz="1400" dirty="0">
                <a:solidFill>
                  <a:prstClr val="white"/>
                </a:solidFill>
              </a:rPr>
              <a:t> designs for </a:t>
            </a:r>
            <a:r>
              <a:rPr lang="fr-BE" sz="1400" dirty="0" err="1">
                <a:solidFill>
                  <a:prstClr val="white"/>
                </a:solidFill>
              </a:rPr>
              <a:t>faster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technology</a:t>
            </a:r>
            <a:r>
              <a:rPr lang="fr-BE" sz="1400" dirty="0">
                <a:solidFill>
                  <a:prstClr val="white"/>
                </a:solidFill>
              </a:rPr>
              <a:t> adoption and </a:t>
            </a:r>
            <a:r>
              <a:rPr lang="fr-BE" sz="1400" dirty="0" err="1">
                <a:solidFill>
                  <a:prstClr val="white"/>
                </a:solidFill>
              </a:rPr>
              <a:t>uptake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3" name="Rounded Rectangular Callout 5">
            <a:extLst>
              <a:ext uri="{FF2B5EF4-FFF2-40B4-BE49-F238E27FC236}">
                <a16:creationId xmlns:a16="http://schemas.microsoft.com/office/drawing/2014/main" id="{4D3F70F7-DFDE-8C50-130A-D88A201F2AC1}"/>
              </a:ext>
            </a:extLst>
          </p:cNvPr>
          <p:cNvSpPr/>
          <p:nvPr/>
        </p:nvSpPr>
        <p:spPr>
          <a:xfrm>
            <a:off x="2333671" y="5274790"/>
            <a:ext cx="2961139" cy="493550"/>
          </a:xfrm>
          <a:prstGeom prst="wedgeRoundRectCallout">
            <a:avLst>
              <a:gd name="adj1" fmla="val 74889"/>
              <a:gd name="adj2" fmla="val -324512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prstClr val="white"/>
                </a:solidFill>
              </a:rPr>
              <a:t>Advanced </a:t>
            </a:r>
            <a:r>
              <a:rPr lang="fr-BE" sz="1400" dirty="0" err="1">
                <a:solidFill>
                  <a:prstClr val="white"/>
                </a:solidFill>
              </a:rPr>
              <a:t>material</a:t>
            </a:r>
            <a:r>
              <a:rPr lang="fr-BE" sz="1400" dirty="0">
                <a:solidFill>
                  <a:prstClr val="white"/>
                </a:solidFill>
              </a:rPr>
              <a:t> solutions </a:t>
            </a:r>
            <a:r>
              <a:rPr lang="fr-BE" sz="1400" dirty="0" err="1">
                <a:solidFill>
                  <a:prstClr val="white"/>
                </a:solidFill>
              </a:rPr>
              <a:t>enabling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circular</a:t>
            </a:r>
            <a:r>
              <a:rPr lang="fr-BE" sz="1400" dirty="0">
                <a:solidFill>
                  <a:prstClr val="white"/>
                </a:solidFill>
              </a:rPr>
              <a:t> value </a:t>
            </a:r>
            <a:r>
              <a:rPr lang="fr-BE" sz="1400" dirty="0" err="1">
                <a:solidFill>
                  <a:prstClr val="white"/>
                </a:solidFill>
              </a:rPr>
              <a:t>chains</a:t>
            </a:r>
            <a:r>
              <a:rPr lang="fr-BE" sz="1400" dirty="0">
                <a:solidFill>
                  <a:prstClr val="white"/>
                </a:solidFill>
              </a:rPr>
              <a:t> for </a:t>
            </a:r>
            <a:r>
              <a:rPr lang="fr-BE" sz="1400" dirty="0" err="1">
                <a:solidFill>
                  <a:prstClr val="white"/>
                </a:solidFill>
              </a:rPr>
              <a:t>MIMs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Rounded Rectangular Callout 5">
            <a:extLst>
              <a:ext uri="{FF2B5EF4-FFF2-40B4-BE49-F238E27FC236}">
                <a16:creationId xmlns:a16="http://schemas.microsoft.com/office/drawing/2014/main" id="{96DBF01A-EEFE-09C7-178C-6AE7A99192F8}"/>
              </a:ext>
            </a:extLst>
          </p:cNvPr>
          <p:cNvSpPr/>
          <p:nvPr/>
        </p:nvSpPr>
        <p:spPr>
          <a:xfrm>
            <a:off x="6550772" y="5580371"/>
            <a:ext cx="3350874" cy="550463"/>
          </a:xfrm>
          <a:prstGeom prst="wedgeRoundRectCallout">
            <a:avLst>
              <a:gd name="adj1" fmla="val -64340"/>
              <a:gd name="adj2" fmla="val -216244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prstClr val="white"/>
                </a:solidFill>
              </a:rPr>
              <a:t>Strategic and </a:t>
            </a:r>
            <a:r>
              <a:rPr lang="fr-BE" sz="1400" dirty="0" err="1">
                <a:solidFill>
                  <a:prstClr val="white"/>
                </a:solidFill>
              </a:rPr>
              <a:t>competitive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advanced</a:t>
            </a:r>
            <a:r>
              <a:rPr lang="fr-BE" sz="1400" dirty="0">
                <a:solidFill>
                  <a:prstClr val="white"/>
                </a:solidFill>
              </a:rPr>
              <a:t> </a:t>
            </a:r>
            <a:r>
              <a:rPr lang="fr-BE" sz="1400" dirty="0" err="1">
                <a:solidFill>
                  <a:prstClr val="white"/>
                </a:solidFill>
              </a:rPr>
              <a:t>materials</a:t>
            </a:r>
            <a:r>
              <a:rPr lang="fr-BE" sz="1400" dirty="0">
                <a:solidFill>
                  <a:prstClr val="white"/>
                </a:solidFill>
              </a:rPr>
              <a:t> solutions </a:t>
            </a:r>
            <a:r>
              <a:rPr lang="fr-BE" sz="1400" dirty="0" err="1">
                <a:solidFill>
                  <a:prstClr val="white"/>
                </a:solidFill>
              </a:rPr>
              <a:t>acceleration</a:t>
            </a:r>
            <a:r>
              <a:rPr lang="fr-BE" sz="1400" dirty="0">
                <a:solidFill>
                  <a:prstClr val="white"/>
                </a:solidFill>
              </a:rPr>
              <a:t> to </a:t>
            </a:r>
            <a:r>
              <a:rPr lang="fr-BE" sz="1400" dirty="0" err="1">
                <a:solidFill>
                  <a:prstClr val="white"/>
                </a:solidFill>
              </a:rPr>
              <a:t>market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7045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662484"/>
              </p:ext>
            </p:extLst>
          </p:nvPr>
        </p:nvGraphicFramePr>
        <p:xfrm>
          <a:off x="3018693" y="872766"/>
          <a:ext cx="8881997" cy="580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PROPOSED ACTIONS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 up tools encompassing </a:t>
                      </a:r>
                      <a:r>
                        <a:rPr lang="en-US" sz="1600" b="1" i="0" u="none" strike="noStrike" dirty="0">
                          <a:solidFill>
                            <a:srgbClr val="009DB1"/>
                          </a:solidFill>
                          <a:effectLst/>
                          <a:latin typeface="Calibri" panose="020F0502020204030204" pitchFamily="34" charset="0"/>
                        </a:rPr>
                        <a:t>design, manufacturing, circularity and testing principles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</a:t>
                      </a:r>
                      <a:r>
                        <a:rPr lang="en-US" sz="1600" b="1" i="0" u="none" strike="noStrike" kern="1200" dirty="0">
                          <a:solidFill>
                            <a:srgbClr val="009DB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fast and scalable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materials development (replicable from one IM to another)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 and substitute </a:t>
                      </a:r>
                      <a:r>
                        <a:rPr lang="en-US" sz="1600" b="1" i="0" u="none" strike="noStrike" kern="1200" dirty="0">
                          <a:solidFill>
                            <a:srgbClr val="009DB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critical raw materials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Create and promote </a:t>
                      </a:r>
                      <a:r>
                        <a:rPr lang="en-US" sz="1600" b="1" i="0" u="none" strike="noStrike" kern="1200" dirty="0">
                          <a:solidFill>
                            <a:srgbClr val="009DB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sustainable material sourcing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and implement recycling technologies, business models and markets for closing the advanced materials circular value chain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Facilitate Innovation uptake (consistent funding  instruments pipeline,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cross-fertilisation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results dissemination 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upscaling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facilities ...)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Facilitate/ensure access for industry (incl. SMEs, Mid-Caps and start-ups) to product innovation services integrating performant, cost-competitive and sustainable advanced materials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Foster the presence of the entire value chain in innovation/development programs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fontAlgn="ctr">
                        <a:buFont typeface="+mj-lt"/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Promote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upskilling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re-skilling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a common Data Space ensuring a true ‘materials centric’ partnership across the materials stakeholders / ecosystems with materials data &amp; information at the core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Enable, ensure and guarantee product &amp; service digitalization along VCs based on materials transparency, traceability,…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the deployment of the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SSbD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framework;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Contribute to a common understanding regarding health, safety and sustainability issues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Demonstrate the </a:t>
                      </a:r>
                      <a:r>
                        <a:rPr lang="en-US" sz="1600" b="1" i="0" u="none" strike="noStrike" kern="1200" dirty="0">
                          <a:solidFill>
                            <a:srgbClr val="009DB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key enabling role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advanced materials in achieving the </a:t>
                      </a:r>
                      <a:r>
                        <a:rPr lang="en-US" sz="1600" b="1" i="0" u="none" strike="noStrike" kern="1200" dirty="0">
                          <a:solidFill>
                            <a:srgbClr val="009DB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twin green and digital transition, EU resilience and strategic open autonomy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2452636" y="69708"/>
            <a:ext cx="8114944" cy="845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PROPOSED ACTIONS</a:t>
            </a:r>
          </a:p>
          <a:p>
            <a:r>
              <a:rPr lang="de-DE" sz="2400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WG4 – INNOVATION MARKETS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66441" y="1226304"/>
            <a:ext cx="8989542" cy="520476"/>
          </a:xfrm>
          <a:prstGeom prst="roundRect">
            <a:avLst/>
          </a:prstGeom>
          <a:solidFill>
            <a:srgbClr val="FFFF00">
              <a:alpha val="33000"/>
            </a:srgbClr>
          </a:solidFill>
          <a:ln w="19050">
            <a:solidFill>
              <a:srgbClr val="009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6441" y="2169444"/>
            <a:ext cx="8989542" cy="275351"/>
          </a:xfrm>
          <a:prstGeom prst="roundRect">
            <a:avLst/>
          </a:prstGeom>
          <a:solidFill>
            <a:srgbClr val="FFFF00">
              <a:alpha val="33000"/>
            </a:srgbClr>
          </a:solidFill>
          <a:ln w="19050">
            <a:solidFill>
              <a:srgbClr val="009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64921" y="1816752"/>
            <a:ext cx="8989542" cy="275351"/>
          </a:xfrm>
          <a:prstGeom prst="roundRect">
            <a:avLst/>
          </a:prstGeom>
          <a:solidFill>
            <a:srgbClr val="FFFF00">
              <a:alpha val="33000"/>
            </a:srgbClr>
          </a:solidFill>
          <a:ln w="19050">
            <a:solidFill>
              <a:srgbClr val="009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66441" y="6223720"/>
            <a:ext cx="8989542" cy="446141"/>
          </a:xfrm>
          <a:prstGeom prst="roundRect">
            <a:avLst/>
          </a:prstGeom>
          <a:solidFill>
            <a:srgbClr val="FFFF00">
              <a:alpha val="33000"/>
            </a:srgbClr>
          </a:solidFill>
          <a:ln w="19050">
            <a:solidFill>
              <a:srgbClr val="009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908" y="1771345"/>
            <a:ext cx="108342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23A6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 err="1">
                <a:solidFill>
                  <a:prstClr val="black"/>
                </a:solidFill>
              </a:rPr>
              <a:t>Create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common</a:t>
            </a:r>
            <a:r>
              <a:rPr lang="fr-BE" sz="2000" dirty="0">
                <a:solidFill>
                  <a:prstClr val="black"/>
                </a:solidFill>
              </a:rPr>
              <a:t> data </a:t>
            </a:r>
            <a:r>
              <a:rPr lang="fr-BE" sz="2000" dirty="0" err="1">
                <a:solidFill>
                  <a:prstClr val="black"/>
                </a:solidFill>
              </a:rPr>
              <a:t>space</a:t>
            </a:r>
            <a:r>
              <a:rPr lang="fr-BE" sz="2000" dirty="0">
                <a:solidFill>
                  <a:prstClr val="black"/>
                </a:solidFill>
              </a:rPr>
              <a:t> for FAIR data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 err="1">
                <a:solidFill>
                  <a:prstClr val="black"/>
                </a:solidFill>
              </a:rPr>
              <a:t>Identify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common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enabling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parameters</a:t>
            </a:r>
            <a:r>
              <a:rPr lang="fr-BE" sz="2000" dirty="0">
                <a:solidFill>
                  <a:prstClr val="black"/>
                </a:solidFill>
              </a:rPr>
              <a:t>/design </a:t>
            </a:r>
            <a:r>
              <a:rPr lang="fr-BE" sz="2000" dirty="0" err="1">
                <a:solidFill>
                  <a:prstClr val="black"/>
                </a:solidFill>
              </a:rPr>
              <a:t>principles</a:t>
            </a:r>
            <a:r>
              <a:rPr lang="fr-BE" sz="2000" dirty="0">
                <a:solidFill>
                  <a:prstClr val="black"/>
                </a:solidFill>
              </a:rPr>
              <a:t>/(</a:t>
            </a:r>
            <a:r>
              <a:rPr lang="fr-BE" sz="2000" dirty="0" err="1">
                <a:solidFill>
                  <a:prstClr val="black"/>
                </a:solidFill>
              </a:rPr>
              <a:t>manufacturing</a:t>
            </a:r>
            <a:r>
              <a:rPr lang="fr-BE" sz="2000" dirty="0">
                <a:solidFill>
                  <a:prstClr val="black"/>
                </a:solidFill>
              </a:rPr>
              <a:t>) technologies/</a:t>
            </a:r>
            <a:r>
              <a:rPr lang="fr-BE" sz="2000" dirty="0" err="1">
                <a:solidFill>
                  <a:prstClr val="black"/>
                </a:solidFill>
              </a:rPr>
              <a:t>testing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needs</a:t>
            </a:r>
            <a:r>
              <a:rPr lang="fr-BE" sz="2000" dirty="0">
                <a:solidFill>
                  <a:prstClr val="black"/>
                </a:solidFill>
              </a:rPr>
              <a:t> to </a:t>
            </a:r>
            <a:r>
              <a:rPr lang="fr-BE" sz="2000" dirty="0" err="1">
                <a:solidFill>
                  <a:prstClr val="black"/>
                </a:solidFill>
              </a:rPr>
              <a:t>be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leveraged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between</a:t>
            </a:r>
            <a:r>
              <a:rPr lang="fr-BE" sz="2000" dirty="0">
                <a:solidFill>
                  <a:prstClr val="black"/>
                </a:solidFill>
              </a:rPr>
              <a:t> the </a:t>
            </a:r>
            <a:r>
              <a:rPr lang="fr-BE" sz="2000" dirty="0" err="1">
                <a:solidFill>
                  <a:prstClr val="black"/>
                </a:solidFill>
              </a:rPr>
              <a:t>MIMs</a:t>
            </a: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 err="1">
                <a:solidFill>
                  <a:prstClr val="black"/>
                </a:solidFill>
              </a:rPr>
              <a:t>Develop</a:t>
            </a:r>
            <a:r>
              <a:rPr lang="fr-BE" sz="2000" dirty="0">
                <a:solidFill>
                  <a:prstClr val="black"/>
                </a:solidFill>
              </a:rPr>
              <a:t> &amp; </a:t>
            </a:r>
            <a:r>
              <a:rPr lang="fr-BE" sz="2000" dirty="0" err="1">
                <a:solidFill>
                  <a:prstClr val="black"/>
                </a:solidFill>
              </a:rPr>
              <a:t>implement</a:t>
            </a:r>
            <a:r>
              <a:rPr lang="fr-BE" sz="2000" dirty="0">
                <a:solidFill>
                  <a:prstClr val="black"/>
                </a:solidFill>
              </a:rPr>
              <a:t> base </a:t>
            </a:r>
            <a:r>
              <a:rPr lang="fr-BE" sz="2000" dirty="0" err="1">
                <a:solidFill>
                  <a:prstClr val="black"/>
                </a:solidFill>
              </a:rPr>
              <a:t>tools</a:t>
            </a:r>
            <a:r>
              <a:rPr lang="fr-BE" sz="2000" dirty="0">
                <a:solidFill>
                  <a:prstClr val="black"/>
                </a:solidFill>
              </a:rPr>
              <a:t> and </a:t>
            </a:r>
            <a:r>
              <a:rPr lang="fr-BE" sz="2000" dirty="0" err="1">
                <a:solidFill>
                  <a:prstClr val="black"/>
                </a:solidFill>
              </a:rPr>
              <a:t>methodologies</a:t>
            </a:r>
            <a:r>
              <a:rPr lang="fr-BE" sz="2000" dirty="0">
                <a:solidFill>
                  <a:prstClr val="black"/>
                </a:solidFill>
              </a:rPr>
              <a:t> on </a:t>
            </a:r>
            <a:r>
              <a:rPr lang="fr-BE" sz="2000" dirty="0" err="1">
                <a:solidFill>
                  <a:prstClr val="black"/>
                </a:solidFill>
              </a:rPr>
              <a:t>these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common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principles</a:t>
            </a: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 err="1">
                <a:solidFill>
                  <a:prstClr val="black"/>
                </a:solidFill>
              </a:rPr>
              <a:t>Generate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recommendations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towards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regulations</a:t>
            </a:r>
            <a:r>
              <a:rPr lang="fr-BE" sz="2000" dirty="0">
                <a:solidFill>
                  <a:prstClr val="black"/>
                </a:solidFill>
              </a:rPr>
              <a:t> &amp; </a:t>
            </a:r>
            <a:r>
              <a:rPr lang="fr-BE" sz="2000" dirty="0" err="1">
                <a:solidFill>
                  <a:prstClr val="black"/>
                </a:solidFill>
              </a:rPr>
              <a:t>standardization</a:t>
            </a:r>
            <a:endParaRPr lang="fr-BE" sz="2000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srgbClr val="23A6B7"/>
              </a:solidFill>
            </a:endParaRPr>
          </a:p>
          <a:p>
            <a:endParaRPr lang="en-US" sz="2000" b="1" dirty="0">
              <a:solidFill>
                <a:srgbClr val="23A6B7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BE7768F-EFEC-41E7-9596-42BF1F7E5383}"/>
              </a:ext>
            </a:extLst>
          </p:cNvPr>
          <p:cNvSpPr txBox="1">
            <a:spLocks/>
          </p:cNvSpPr>
          <p:nvPr/>
        </p:nvSpPr>
        <p:spPr>
          <a:xfrm>
            <a:off x="2470052" y="531262"/>
            <a:ext cx="9329790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PROPOSED ACTION</a:t>
            </a:r>
          </a:p>
          <a:p>
            <a:r>
              <a:rPr lang="en-US" sz="1800" i="1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Set up tools encompassing design, manufacturing, circularity and testing principles for fast and scalable advanced materials development (replicable from one IM to another) (WG1-4)</a:t>
            </a:r>
          </a:p>
        </p:txBody>
      </p:sp>
      <p:sp>
        <p:nvSpPr>
          <p:cNvPr id="5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767844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908" y="1771345"/>
            <a:ext cx="108342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23A6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 err="1">
                <a:solidFill>
                  <a:prstClr val="black"/>
                </a:solidFill>
              </a:rPr>
              <a:t>Identify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critical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raw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material</a:t>
            </a:r>
            <a:r>
              <a:rPr lang="fr-BE" sz="2000" dirty="0">
                <a:solidFill>
                  <a:prstClr val="black"/>
                </a:solidFill>
              </a:rPr>
              <a:t> (classes) </a:t>
            </a:r>
            <a:r>
              <a:rPr lang="fr-BE" sz="2000" dirty="0" err="1">
                <a:solidFill>
                  <a:prstClr val="black"/>
                </a:solidFill>
              </a:rPr>
              <a:t>across</a:t>
            </a:r>
            <a:r>
              <a:rPr lang="fr-BE" sz="2000" dirty="0">
                <a:solidFill>
                  <a:prstClr val="black"/>
                </a:solidFill>
              </a:rPr>
              <a:t> 9 </a:t>
            </a:r>
            <a:r>
              <a:rPr lang="fr-BE" sz="2000" dirty="0" err="1">
                <a:solidFill>
                  <a:prstClr val="black"/>
                </a:solidFill>
              </a:rPr>
              <a:t>MIMs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with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strategic</a:t>
            </a:r>
            <a:r>
              <a:rPr lang="fr-BE" sz="2000" dirty="0">
                <a:solidFill>
                  <a:prstClr val="black"/>
                </a:solidFill>
              </a:rPr>
              <a:t> focus</a:t>
            </a:r>
            <a:br>
              <a:rPr lang="fr-BE" sz="2000" dirty="0">
                <a:solidFill>
                  <a:prstClr val="black"/>
                </a:solidFill>
              </a:rPr>
            </a:b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>
                <a:solidFill>
                  <a:prstClr val="black"/>
                </a:solidFill>
              </a:rPr>
              <a:t>Devise </a:t>
            </a:r>
            <a:r>
              <a:rPr lang="fr-BE" sz="2000" dirty="0" err="1">
                <a:solidFill>
                  <a:prstClr val="black"/>
                </a:solidFill>
              </a:rPr>
              <a:t>strategy</a:t>
            </a:r>
            <a:r>
              <a:rPr lang="fr-BE" sz="2000" dirty="0">
                <a:solidFill>
                  <a:prstClr val="black"/>
                </a:solidFill>
              </a:rPr>
              <a:t> for </a:t>
            </a:r>
            <a:r>
              <a:rPr lang="fr-BE" sz="2000" b="1" dirty="0" err="1">
                <a:solidFill>
                  <a:prstClr val="black"/>
                </a:solidFill>
              </a:rPr>
              <a:t>reduction</a:t>
            </a:r>
            <a:r>
              <a:rPr lang="fr-BE" sz="2000" b="1" dirty="0">
                <a:solidFill>
                  <a:prstClr val="black"/>
                </a:solidFill>
              </a:rPr>
              <a:t> of </a:t>
            </a:r>
            <a:r>
              <a:rPr lang="fr-BE" sz="2000" b="1" dirty="0" err="1">
                <a:solidFill>
                  <a:prstClr val="black"/>
                </a:solidFill>
              </a:rPr>
              <a:t>raw</a:t>
            </a:r>
            <a:r>
              <a:rPr lang="fr-BE" sz="2000" b="1" dirty="0">
                <a:solidFill>
                  <a:prstClr val="black"/>
                </a:solidFill>
              </a:rPr>
              <a:t> </a:t>
            </a:r>
            <a:r>
              <a:rPr lang="fr-BE" sz="2000" b="1" dirty="0" err="1">
                <a:solidFill>
                  <a:prstClr val="black"/>
                </a:solidFill>
              </a:rPr>
              <a:t>material</a:t>
            </a:r>
            <a:r>
              <a:rPr lang="fr-BE" sz="2000" b="1" dirty="0">
                <a:solidFill>
                  <a:prstClr val="black"/>
                </a:solidFill>
              </a:rPr>
              <a:t> </a:t>
            </a:r>
            <a:r>
              <a:rPr lang="fr-BE" sz="2000" b="1" dirty="0" err="1">
                <a:solidFill>
                  <a:prstClr val="black"/>
                </a:solidFill>
              </a:rPr>
              <a:t>needs</a:t>
            </a:r>
            <a:r>
              <a:rPr lang="fr-BE" sz="2000" b="1" dirty="0">
                <a:solidFill>
                  <a:prstClr val="black"/>
                </a:solidFill>
              </a:rPr>
              <a:t> </a:t>
            </a:r>
            <a:r>
              <a:rPr lang="fr-BE" sz="2000" dirty="0">
                <a:solidFill>
                  <a:prstClr val="black"/>
                </a:solidFill>
              </a:rPr>
              <a:t>(</a:t>
            </a:r>
            <a:r>
              <a:rPr lang="fr-BE" sz="2000" dirty="0" err="1">
                <a:solidFill>
                  <a:prstClr val="black"/>
                </a:solidFill>
              </a:rPr>
              <a:t>efficiency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increases</a:t>
            </a:r>
            <a:r>
              <a:rPr lang="fr-BE" sz="2000" dirty="0">
                <a:solidFill>
                  <a:prstClr val="black"/>
                </a:solidFill>
              </a:rPr>
              <a:t>, </a:t>
            </a:r>
            <a:r>
              <a:rPr lang="fr-BE" sz="2000" dirty="0" err="1">
                <a:solidFill>
                  <a:prstClr val="black"/>
                </a:solidFill>
              </a:rPr>
              <a:t>manufacturing</a:t>
            </a:r>
            <a:r>
              <a:rPr lang="fr-BE" sz="2000" dirty="0">
                <a:solidFill>
                  <a:prstClr val="black"/>
                </a:solidFill>
              </a:rPr>
              <a:t> technologies etc…)</a:t>
            </a:r>
            <a:br>
              <a:rPr lang="fr-BE" sz="2000" dirty="0">
                <a:solidFill>
                  <a:prstClr val="black"/>
                </a:solidFill>
              </a:rPr>
            </a:b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 err="1">
                <a:solidFill>
                  <a:prstClr val="black"/>
                </a:solidFill>
              </a:rPr>
              <a:t>Develop</a:t>
            </a:r>
            <a:r>
              <a:rPr lang="fr-BE" sz="2000" dirty="0">
                <a:solidFill>
                  <a:prstClr val="black"/>
                </a:solidFill>
              </a:rPr>
              <a:t> innovation </a:t>
            </a:r>
            <a:r>
              <a:rPr lang="fr-BE" sz="2000" dirty="0" err="1">
                <a:solidFill>
                  <a:prstClr val="black"/>
                </a:solidFill>
              </a:rPr>
              <a:t>strategies</a:t>
            </a:r>
            <a:r>
              <a:rPr lang="fr-BE" sz="2000" dirty="0">
                <a:solidFill>
                  <a:prstClr val="black"/>
                </a:solidFill>
              </a:rPr>
              <a:t> and </a:t>
            </a:r>
            <a:r>
              <a:rPr lang="fr-BE" sz="2000" b="1" dirty="0">
                <a:solidFill>
                  <a:prstClr val="black"/>
                </a:solidFill>
              </a:rPr>
              <a:t>substitution</a:t>
            </a:r>
            <a:r>
              <a:rPr lang="fr-BE" sz="2000" dirty="0">
                <a:solidFill>
                  <a:prstClr val="black"/>
                </a:solidFill>
              </a:rPr>
              <a:t> timelines of </a:t>
            </a:r>
            <a:r>
              <a:rPr lang="fr-BE" sz="2000" b="1" dirty="0" err="1">
                <a:solidFill>
                  <a:prstClr val="black"/>
                </a:solidFill>
              </a:rPr>
              <a:t>critical</a:t>
            </a:r>
            <a:r>
              <a:rPr lang="fr-BE" sz="2000" b="1" dirty="0">
                <a:solidFill>
                  <a:prstClr val="black"/>
                </a:solidFill>
              </a:rPr>
              <a:t> </a:t>
            </a:r>
            <a:r>
              <a:rPr lang="fr-BE" sz="2000" b="1" dirty="0" err="1">
                <a:solidFill>
                  <a:prstClr val="black"/>
                </a:solidFill>
              </a:rPr>
              <a:t>raw</a:t>
            </a:r>
            <a:r>
              <a:rPr lang="fr-BE" sz="2000" b="1" dirty="0">
                <a:solidFill>
                  <a:prstClr val="black"/>
                </a:solidFill>
              </a:rPr>
              <a:t> </a:t>
            </a:r>
            <a:r>
              <a:rPr lang="fr-BE" sz="2000" b="1" dirty="0" err="1">
                <a:solidFill>
                  <a:prstClr val="black"/>
                </a:solidFill>
              </a:rPr>
              <a:t>materials</a:t>
            </a:r>
            <a:br>
              <a:rPr lang="fr-BE" sz="2000" b="1" dirty="0">
                <a:solidFill>
                  <a:prstClr val="black"/>
                </a:solidFill>
              </a:rPr>
            </a:br>
            <a:endParaRPr lang="fr-BE" sz="20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>
                <a:solidFill>
                  <a:prstClr val="black"/>
                </a:solidFill>
              </a:rPr>
              <a:t>Explore </a:t>
            </a:r>
            <a:r>
              <a:rPr lang="fr-BE" sz="2000" dirty="0" err="1">
                <a:solidFill>
                  <a:prstClr val="black"/>
                </a:solidFill>
              </a:rPr>
              <a:t>potential</a:t>
            </a:r>
            <a:r>
              <a:rPr lang="fr-BE" sz="2000" dirty="0">
                <a:solidFill>
                  <a:prstClr val="black"/>
                </a:solidFill>
              </a:rPr>
              <a:t> scope of international </a:t>
            </a:r>
            <a:r>
              <a:rPr lang="fr-BE" sz="2000" dirty="0" err="1">
                <a:solidFill>
                  <a:prstClr val="black"/>
                </a:solidFill>
              </a:rPr>
              <a:t>cooperation</a:t>
            </a:r>
            <a:r>
              <a:rPr lang="fr-BE" sz="2000" dirty="0">
                <a:solidFill>
                  <a:prstClr val="black"/>
                </a:solidFill>
              </a:rPr>
              <a:t> on </a:t>
            </a:r>
            <a:r>
              <a:rPr lang="fr-BE" sz="2000" dirty="0" err="1">
                <a:solidFill>
                  <a:prstClr val="black"/>
                </a:solidFill>
              </a:rPr>
              <a:t>critical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raw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materials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reduction</a:t>
            </a:r>
            <a:r>
              <a:rPr lang="fr-BE" sz="2000" dirty="0">
                <a:solidFill>
                  <a:prstClr val="black"/>
                </a:solidFill>
              </a:rPr>
              <a:t>/substitution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23A6B7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23A6B7"/>
              </a:solidFill>
            </a:endParaRPr>
          </a:p>
          <a:p>
            <a:endParaRPr lang="en-US" sz="2000" b="1" dirty="0">
              <a:solidFill>
                <a:srgbClr val="23A6B7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BE7768F-EFEC-41E7-9596-42BF1F7E5383}"/>
              </a:ext>
            </a:extLst>
          </p:cNvPr>
          <p:cNvSpPr txBox="1">
            <a:spLocks/>
          </p:cNvSpPr>
          <p:nvPr/>
        </p:nvSpPr>
        <p:spPr>
          <a:xfrm>
            <a:off x="2470052" y="531262"/>
            <a:ext cx="9329790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PROPOSED ACTION</a:t>
            </a:r>
          </a:p>
          <a:p>
            <a:r>
              <a:rPr lang="en-US" sz="1800" i="1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Reduce and substitute critical raw materials (WG4)</a:t>
            </a:r>
          </a:p>
        </p:txBody>
      </p:sp>
      <p:sp>
        <p:nvSpPr>
          <p:cNvPr id="5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007972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908" y="1771345"/>
            <a:ext cx="111410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>
                <a:solidFill>
                  <a:prstClr val="black"/>
                </a:solidFill>
              </a:rPr>
              <a:t>Analyse 9 MIM value </a:t>
            </a:r>
            <a:r>
              <a:rPr lang="fr-BE" sz="2000" dirty="0" err="1">
                <a:solidFill>
                  <a:prstClr val="black"/>
                </a:solidFill>
              </a:rPr>
              <a:t>chains</a:t>
            </a:r>
            <a:r>
              <a:rPr lang="fr-BE" sz="2000" dirty="0">
                <a:solidFill>
                  <a:prstClr val="black"/>
                </a:solidFill>
              </a:rPr>
              <a:t> as to </a:t>
            </a:r>
            <a:r>
              <a:rPr lang="fr-BE" sz="2000" dirty="0" err="1">
                <a:solidFill>
                  <a:prstClr val="black"/>
                </a:solidFill>
              </a:rPr>
              <a:t>common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raw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material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needs</a:t>
            </a:r>
            <a:r>
              <a:rPr lang="fr-BE" sz="2000" dirty="0">
                <a:solidFill>
                  <a:prstClr val="black"/>
                </a:solidFill>
              </a:rPr>
              <a:t> (</a:t>
            </a:r>
            <a:r>
              <a:rPr lang="fr-BE" sz="2000" dirty="0" err="1">
                <a:solidFill>
                  <a:prstClr val="black"/>
                </a:solidFill>
              </a:rPr>
              <a:t>also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taking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into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consideration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needed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quality</a:t>
            </a:r>
            <a:r>
              <a:rPr lang="fr-BE" sz="2000" dirty="0">
                <a:solidFill>
                  <a:prstClr val="black"/>
                </a:solidFill>
              </a:rPr>
              <a:t> of </a:t>
            </a:r>
            <a:r>
              <a:rPr lang="fr-BE" sz="2000" dirty="0" err="1">
                <a:solidFill>
                  <a:prstClr val="black"/>
                </a:solidFill>
              </a:rPr>
              <a:t>raw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material</a:t>
            </a:r>
            <a:r>
              <a:rPr lang="fr-BE" sz="2000" dirty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 err="1">
                <a:solidFill>
                  <a:prstClr val="black"/>
                </a:solidFill>
              </a:rPr>
              <a:t>Identify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existing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possibilities</a:t>
            </a:r>
            <a:r>
              <a:rPr lang="fr-BE" sz="2000" dirty="0">
                <a:solidFill>
                  <a:prstClr val="black"/>
                </a:solidFill>
              </a:rPr>
              <a:t> and gaps for </a:t>
            </a:r>
            <a:r>
              <a:rPr lang="fr-BE" sz="2000" dirty="0" err="1">
                <a:solidFill>
                  <a:prstClr val="black"/>
                </a:solidFill>
              </a:rPr>
              <a:t>sustainable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material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sourcing</a:t>
            </a: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>
                <a:solidFill>
                  <a:prstClr val="black"/>
                </a:solidFill>
              </a:rPr>
              <a:t>Devise </a:t>
            </a:r>
            <a:r>
              <a:rPr lang="fr-BE" sz="2000" dirty="0" err="1">
                <a:solidFill>
                  <a:prstClr val="black"/>
                </a:solidFill>
              </a:rPr>
              <a:t>strategy</a:t>
            </a:r>
            <a:r>
              <a:rPr lang="fr-BE" sz="2000" dirty="0">
                <a:solidFill>
                  <a:prstClr val="black"/>
                </a:solidFill>
              </a:rPr>
              <a:t> to </a:t>
            </a:r>
            <a:r>
              <a:rPr lang="fr-BE" sz="2000" dirty="0" err="1">
                <a:solidFill>
                  <a:prstClr val="black"/>
                </a:solidFill>
              </a:rPr>
              <a:t>implement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sustainable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material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sourcing</a:t>
            </a:r>
            <a:r>
              <a:rPr lang="fr-BE" sz="2000" dirty="0">
                <a:solidFill>
                  <a:prstClr val="black"/>
                </a:solidFill>
              </a:rPr>
              <a:t> for the </a:t>
            </a:r>
            <a:r>
              <a:rPr lang="fr-BE" sz="2000" dirty="0" err="1">
                <a:solidFill>
                  <a:prstClr val="black"/>
                </a:solidFill>
              </a:rPr>
              <a:t>existing</a:t>
            </a:r>
            <a:r>
              <a:rPr lang="fr-BE" sz="2000" dirty="0">
                <a:solidFill>
                  <a:prstClr val="black"/>
                </a:solidFill>
              </a:rPr>
              <a:t> options and </a:t>
            </a:r>
            <a:r>
              <a:rPr lang="fr-BE" sz="2000" dirty="0" err="1">
                <a:solidFill>
                  <a:prstClr val="black"/>
                </a:solidFill>
              </a:rPr>
              <a:t>identified</a:t>
            </a:r>
            <a:r>
              <a:rPr lang="fr-BE" sz="2000" dirty="0">
                <a:solidFill>
                  <a:prstClr val="black"/>
                </a:solidFill>
              </a:rPr>
              <a:t> gaps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 err="1">
                <a:solidFill>
                  <a:prstClr val="black"/>
                </a:solidFill>
              </a:rPr>
              <a:t>Develop</a:t>
            </a:r>
            <a:r>
              <a:rPr lang="fr-BE" sz="2000" dirty="0">
                <a:solidFill>
                  <a:prstClr val="black"/>
                </a:solidFill>
              </a:rPr>
              <a:t> timelines for </a:t>
            </a:r>
            <a:r>
              <a:rPr lang="fr-BE" sz="2000" dirty="0" err="1">
                <a:solidFill>
                  <a:prstClr val="black"/>
                </a:solidFill>
              </a:rPr>
              <a:t>implementation</a:t>
            </a:r>
            <a:r>
              <a:rPr lang="fr-BE" sz="2000" dirty="0">
                <a:solidFill>
                  <a:prstClr val="black"/>
                </a:solidFill>
              </a:rPr>
              <a:t> of </a:t>
            </a:r>
            <a:r>
              <a:rPr lang="fr-BE" sz="2000" dirty="0" err="1">
                <a:solidFill>
                  <a:prstClr val="black"/>
                </a:solidFill>
              </a:rPr>
              <a:t>sustainable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material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sourcing</a:t>
            </a:r>
            <a:r>
              <a:rPr lang="fr-BE" sz="2000" dirty="0">
                <a:solidFill>
                  <a:prstClr val="black"/>
                </a:solidFill>
              </a:rPr>
              <a:t> for the </a:t>
            </a:r>
            <a:r>
              <a:rPr lang="fr-BE" sz="2000" dirty="0" err="1">
                <a:solidFill>
                  <a:prstClr val="black"/>
                </a:solidFill>
              </a:rPr>
              <a:t>existing</a:t>
            </a:r>
            <a:r>
              <a:rPr lang="fr-BE" sz="2000" dirty="0">
                <a:solidFill>
                  <a:prstClr val="black"/>
                </a:solidFill>
              </a:rPr>
              <a:t> options and </a:t>
            </a:r>
            <a:r>
              <a:rPr lang="fr-BE" sz="2000" dirty="0" err="1">
                <a:solidFill>
                  <a:prstClr val="black"/>
                </a:solidFill>
              </a:rPr>
              <a:t>identified</a:t>
            </a:r>
            <a:r>
              <a:rPr lang="fr-BE" sz="2000" dirty="0">
                <a:solidFill>
                  <a:prstClr val="black"/>
                </a:solidFill>
              </a:rPr>
              <a:t> gaps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>
                <a:solidFill>
                  <a:prstClr val="black"/>
                </a:solidFill>
              </a:rPr>
              <a:t>Explore </a:t>
            </a:r>
            <a:r>
              <a:rPr lang="fr-BE" sz="2000" dirty="0" err="1">
                <a:solidFill>
                  <a:prstClr val="black"/>
                </a:solidFill>
              </a:rPr>
              <a:t>potential</a:t>
            </a:r>
            <a:r>
              <a:rPr lang="fr-BE" sz="2000" dirty="0">
                <a:solidFill>
                  <a:prstClr val="black"/>
                </a:solidFill>
              </a:rPr>
              <a:t> scope of international </a:t>
            </a:r>
            <a:r>
              <a:rPr lang="fr-BE" sz="2000" dirty="0" err="1">
                <a:solidFill>
                  <a:prstClr val="black"/>
                </a:solidFill>
              </a:rPr>
              <a:t>cooperation</a:t>
            </a:r>
            <a:r>
              <a:rPr lang="fr-BE" sz="2000" dirty="0">
                <a:solidFill>
                  <a:prstClr val="black"/>
                </a:solidFill>
              </a:rPr>
              <a:t> on </a:t>
            </a:r>
            <a:r>
              <a:rPr lang="fr-BE" sz="2000" dirty="0" err="1">
                <a:solidFill>
                  <a:prstClr val="black"/>
                </a:solidFill>
              </a:rPr>
              <a:t>sustainable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material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sourcing</a:t>
            </a:r>
            <a:endParaRPr lang="de-DE" sz="2000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srgbClr val="23A6B7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BE7768F-EFEC-41E7-9596-42BF1F7E5383}"/>
              </a:ext>
            </a:extLst>
          </p:cNvPr>
          <p:cNvSpPr txBox="1">
            <a:spLocks/>
          </p:cNvSpPr>
          <p:nvPr/>
        </p:nvSpPr>
        <p:spPr>
          <a:xfrm>
            <a:off x="2470052" y="531262"/>
            <a:ext cx="9329790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PROPOSED ACTION</a:t>
            </a:r>
          </a:p>
          <a:p>
            <a:r>
              <a:rPr lang="en-US" sz="1800" i="1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Create and promote sustainable material sourcing (WG1+4)</a:t>
            </a:r>
          </a:p>
        </p:txBody>
      </p:sp>
      <p:sp>
        <p:nvSpPr>
          <p:cNvPr id="2" name="Rectangle 1"/>
          <p:cNvSpPr/>
          <p:nvPr/>
        </p:nvSpPr>
        <p:spPr>
          <a:xfrm>
            <a:off x="554576" y="5556997"/>
            <a:ext cx="10635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i="1" dirty="0">
                <a:solidFill>
                  <a:srgbClr val="00A1B5"/>
                </a:solidFill>
              </a:rPr>
              <a:t>Action </a:t>
            </a:r>
            <a:r>
              <a:rPr lang="fr-BE" i="1" dirty="0" err="1">
                <a:solidFill>
                  <a:srgbClr val="00A1B5"/>
                </a:solidFill>
              </a:rPr>
              <a:t>strongly</a:t>
            </a:r>
            <a:r>
              <a:rPr lang="fr-BE" i="1" dirty="0">
                <a:solidFill>
                  <a:srgbClr val="00A1B5"/>
                </a:solidFill>
              </a:rPr>
              <a:t> </a:t>
            </a:r>
            <a:r>
              <a:rPr lang="fr-BE" i="1" dirty="0" err="1">
                <a:solidFill>
                  <a:srgbClr val="00A1B5"/>
                </a:solidFill>
              </a:rPr>
              <a:t>connected</a:t>
            </a:r>
            <a:r>
              <a:rPr lang="fr-BE" i="1" dirty="0">
                <a:solidFill>
                  <a:srgbClr val="00A1B5"/>
                </a:solidFill>
              </a:rPr>
              <a:t> to the </a:t>
            </a:r>
            <a:r>
              <a:rPr lang="fr-BE" i="1" dirty="0" err="1">
                <a:solidFill>
                  <a:srgbClr val="00A1B5"/>
                </a:solidFill>
              </a:rPr>
              <a:t>need</a:t>
            </a:r>
            <a:r>
              <a:rPr lang="fr-BE" i="1" dirty="0">
                <a:solidFill>
                  <a:srgbClr val="00A1B5"/>
                </a:solidFill>
              </a:rPr>
              <a:t> for identification of </a:t>
            </a:r>
            <a:r>
              <a:rPr lang="fr-BE" i="1" dirty="0" err="1">
                <a:solidFill>
                  <a:srgbClr val="00A1B5"/>
                </a:solidFill>
              </a:rPr>
              <a:t>enabling</a:t>
            </a:r>
            <a:r>
              <a:rPr lang="fr-BE" i="1" dirty="0">
                <a:solidFill>
                  <a:srgbClr val="00A1B5"/>
                </a:solidFill>
              </a:rPr>
              <a:t> technologies for </a:t>
            </a:r>
            <a:r>
              <a:rPr lang="fr-BE" i="1" dirty="0" err="1">
                <a:solidFill>
                  <a:srgbClr val="00A1B5"/>
                </a:solidFill>
              </a:rPr>
              <a:t>achievement</a:t>
            </a:r>
            <a:r>
              <a:rPr lang="fr-BE" i="1" dirty="0">
                <a:solidFill>
                  <a:srgbClr val="00A1B5"/>
                </a:solidFill>
              </a:rPr>
              <a:t> of </a:t>
            </a:r>
            <a:r>
              <a:rPr lang="fr-BE" i="1" dirty="0" err="1">
                <a:solidFill>
                  <a:srgbClr val="00A1B5"/>
                </a:solidFill>
              </a:rPr>
              <a:t>circularity</a:t>
            </a:r>
            <a:endParaRPr lang="fr-BE" i="1" dirty="0">
              <a:solidFill>
                <a:srgbClr val="00A1B5"/>
              </a:solidFill>
            </a:endParaRPr>
          </a:p>
        </p:txBody>
      </p:sp>
      <p:sp>
        <p:nvSpPr>
          <p:cNvPr id="7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24824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908" y="1771345"/>
            <a:ext cx="108342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23A6B7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 err="1">
                <a:solidFill>
                  <a:prstClr val="black"/>
                </a:solidFill>
              </a:rPr>
              <a:t>Analysis</a:t>
            </a:r>
            <a:r>
              <a:rPr lang="fr-BE" sz="2000" dirty="0">
                <a:solidFill>
                  <a:prstClr val="black"/>
                </a:solidFill>
              </a:rPr>
              <a:t> for </a:t>
            </a:r>
            <a:r>
              <a:rPr lang="fr-BE" sz="2000" dirty="0" err="1">
                <a:solidFill>
                  <a:prstClr val="black"/>
                </a:solidFill>
              </a:rPr>
              <a:t>common</a:t>
            </a:r>
            <a:r>
              <a:rPr lang="fr-BE" sz="2000" dirty="0">
                <a:solidFill>
                  <a:prstClr val="black"/>
                </a:solidFill>
              </a:rPr>
              <a:t> gaps/</a:t>
            </a:r>
            <a:r>
              <a:rPr lang="fr-BE" sz="2000" dirty="0" err="1">
                <a:solidFill>
                  <a:prstClr val="black"/>
                </a:solidFill>
              </a:rPr>
              <a:t>needs</a:t>
            </a:r>
            <a:r>
              <a:rPr lang="fr-BE" sz="2000" dirty="0">
                <a:solidFill>
                  <a:prstClr val="black"/>
                </a:solidFill>
              </a:rPr>
              <a:t>/</a:t>
            </a:r>
            <a:r>
              <a:rPr lang="fr-BE" sz="2000" dirty="0" err="1">
                <a:solidFill>
                  <a:prstClr val="black"/>
                </a:solidFill>
              </a:rPr>
              <a:t>enablers</a:t>
            </a:r>
            <a:r>
              <a:rPr lang="fr-BE" sz="2000" dirty="0">
                <a:solidFill>
                  <a:prstClr val="black"/>
                </a:solidFill>
              </a:rPr>
              <a:t> for 9 </a:t>
            </a:r>
            <a:r>
              <a:rPr lang="fr-BE" sz="2000" dirty="0" err="1">
                <a:solidFill>
                  <a:prstClr val="black"/>
                </a:solidFill>
              </a:rPr>
              <a:t>MIMs</a:t>
            </a:r>
            <a:r>
              <a:rPr lang="fr-BE" sz="2000" dirty="0">
                <a:solidFill>
                  <a:prstClr val="black"/>
                </a:solidFill>
              </a:rPr>
              <a:t> (e.g. </a:t>
            </a:r>
            <a:r>
              <a:rPr lang="fr-BE" sz="2000" dirty="0" err="1">
                <a:solidFill>
                  <a:prstClr val="black"/>
                </a:solidFill>
              </a:rPr>
              <a:t>need</a:t>
            </a:r>
            <a:r>
              <a:rPr lang="fr-BE" sz="2000" dirty="0">
                <a:solidFill>
                  <a:prstClr val="black"/>
                </a:solidFill>
              </a:rPr>
              <a:t> for </a:t>
            </a:r>
            <a:r>
              <a:rPr lang="fr-BE" sz="2000" dirty="0" err="1">
                <a:solidFill>
                  <a:prstClr val="black"/>
                </a:solidFill>
              </a:rPr>
              <a:t>circularity</a:t>
            </a:r>
            <a:r>
              <a:rPr lang="fr-BE" sz="2000" dirty="0">
                <a:solidFill>
                  <a:prstClr val="black"/>
                </a:solidFill>
              </a:rPr>
              <a:t>, </a:t>
            </a:r>
            <a:r>
              <a:rPr lang="fr-BE" sz="2000" dirty="0" err="1">
                <a:solidFill>
                  <a:prstClr val="black"/>
                </a:solidFill>
              </a:rPr>
              <a:t>energy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storage</a:t>
            </a:r>
            <a:r>
              <a:rPr lang="fr-BE" sz="2000" dirty="0">
                <a:solidFill>
                  <a:prstClr val="black"/>
                </a:solidFill>
              </a:rPr>
              <a:t>…)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 err="1">
                <a:solidFill>
                  <a:prstClr val="black"/>
                </a:solidFill>
              </a:rPr>
              <a:t>Identify</a:t>
            </a:r>
            <a:r>
              <a:rPr lang="fr-BE" sz="2000" dirty="0">
                <a:solidFill>
                  <a:prstClr val="black"/>
                </a:solidFill>
              </a:rPr>
              <a:t> case </a:t>
            </a:r>
            <a:r>
              <a:rPr lang="fr-BE" sz="2000" dirty="0" err="1">
                <a:solidFill>
                  <a:prstClr val="black"/>
                </a:solidFill>
              </a:rPr>
              <a:t>studies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based</a:t>
            </a:r>
            <a:r>
              <a:rPr lang="fr-BE" sz="2000" dirty="0">
                <a:solidFill>
                  <a:prstClr val="black"/>
                </a:solidFill>
              </a:rPr>
              <a:t> on </a:t>
            </a:r>
            <a:r>
              <a:rPr lang="fr-BE" sz="2000" dirty="0" err="1">
                <a:solidFill>
                  <a:prstClr val="black"/>
                </a:solidFill>
              </a:rPr>
              <a:t>advanced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materials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that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address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these</a:t>
            </a:r>
            <a:r>
              <a:rPr lang="fr-BE" sz="2000" dirty="0">
                <a:solidFill>
                  <a:prstClr val="black"/>
                </a:solidFill>
              </a:rPr>
              <a:t> gaps/</a:t>
            </a:r>
            <a:r>
              <a:rPr lang="fr-BE" sz="2000" dirty="0" err="1">
                <a:solidFill>
                  <a:prstClr val="black"/>
                </a:solidFill>
              </a:rPr>
              <a:t>needs</a:t>
            </a:r>
            <a:r>
              <a:rPr lang="fr-BE" sz="2000" dirty="0">
                <a:solidFill>
                  <a:prstClr val="black"/>
                </a:solidFill>
              </a:rPr>
              <a:t>/</a:t>
            </a:r>
            <a:r>
              <a:rPr lang="fr-BE" sz="2000" dirty="0" err="1">
                <a:solidFill>
                  <a:prstClr val="black"/>
                </a:solidFill>
              </a:rPr>
              <a:t>enablers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serving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strategic</a:t>
            </a:r>
            <a:r>
              <a:rPr lang="fr-BE" sz="2000" dirty="0">
                <a:solidFill>
                  <a:prstClr val="black"/>
                </a:solidFill>
              </a:rPr>
              <a:t> innovation </a:t>
            </a:r>
            <a:r>
              <a:rPr lang="fr-BE" sz="2000" dirty="0" err="1">
                <a:solidFill>
                  <a:prstClr val="black"/>
                </a:solidFill>
              </a:rPr>
              <a:t>markets</a:t>
            </a: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BE" sz="2000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sz="2000" dirty="0" err="1">
                <a:solidFill>
                  <a:prstClr val="black"/>
                </a:solidFill>
              </a:rPr>
              <a:t>Evaluate</a:t>
            </a:r>
            <a:r>
              <a:rPr lang="fr-BE" sz="2000" dirty="0">
                <a:solidFill>
                  <a:prstClr val="black"/>
                </a:solidFill>
              </a:rPr>
              <a:t> case </a:t>
            </a:r>
            <a:r>
              <a:rPr lang="fr-BE" sz="2000" dirty="0" err="1">
                <a:solidFill>
                  <a:prstClr val="black"/>
                </a:solidFill>
              </a:rPr>
              <a:t>studies</a:t>
            </a:r>
            <a:r>
              <a:rPr lang="fr-BE" sz="2000" dirty="0">
                <a:solidFill>
                  <a:prstClr val="black"/>
                </a:solidFill>
              </a:rPr>
              <a:t> in the dimension of </a:t>
            </a:r>
            <a:r>
              <a:rPr lang="fr-BE" sz="2000" dirty="0" err="1">
                <a:solidFill>
                  <a:prstClr val="black"/>
                </a:solidFill>
              </a:rPr>
              <a:t>sustainability</a:t>
            </a:r>
            <a:r>
              <a:rPr lang="fr-BE" sz="2000" dirty="0">
                <a:solidFill>
                  <a:prstClr val="black"/>
                </a:solidFill>
              </a:rPr>
              <a:t>, </a:t>
            </a:r>
            <a:r>
              <a:rPr lang="fr-BE" sz="2000" dirty="0" err="1">
                <a:solidFill>
                  <a:prstClr val="black"/>
                </a:solidFill>
              </a:rPr>
              <a:t>digitalization</a:t>
            </a:r>
            <a:r>
              <a:rPr lang="fr-BE" sz="2000" dirty="0">
                <a:solidFill>
                  <a:prstClr val="black"/>
                </a:solidFill>
              </a:rPr>
              <a:t>, EU </a:t>
            </a:r>
            <a:r>
              <a:rPr lang="fr-BE" sz="2000" dirty="0" err="1">
                <a:solidFill>
                  <a:prstClr val="black"/>
                </a:solidFill>
              </a:rPr>
              <a:t>resilience</a:t>
            </a:r>
            <a:r>
              <a:rPr lang="fr-BE" sz="2000" dirty="0">
                <a:solidFill>
                  <a:prstClr val="black"/>
                </a:solidFill>
              </a:rPr>
              <a:t> (e.g. </a:t>
            </a:r>
            <a:r>
              <a:rPr lang="fr-BE" sz="2000" dirty="0" err="1">
                <a:solidFill>
                  <a:prstClr val="black"/>
                </a:solidFill>
              </a:rPr>
              <a:t>raw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material</a:t>
            </a:r>
            <a:r>
              <a:rPr lang="fr-BE" sz="2000" dirty="0">
                <a:solidFill>
                  <a:prstClr val="black"/>
                </a:solidFill>
              </a:rPr>
              <a:t> usage) and </a:t>
            </a:r>
            <a:r>
              <a:rPr lang="fr-BE" sz="2000" dirty="0" err="1">
                <a:solidFill>
                  <a:prstClr val="black"/>
                </a:solidFill>
              </a:rPr>
              <a:t>strategic</a:t>
            </a:r>
            <a:r>
              <a:rPr lang="fr-BE" sz="2000" dirty="0">
                <a:solidFill>
                  <a:prstClr val="black"/>
                </a:solidFill>
              </a:rPr>
              <a:t> open </a:t>
            </a:r>
            <a:r>
              <a:rPr lang="fr-BE" sz="2000" dirty="0" err="1">
                <a:solidFill>
                  <a:prstClr val="black"/>
                </a:solidFill>
              </a:rPr>
              <a:t>autonomy</a:t>
            </a:r>
            <a:r>
              <a:rPr lang="fr-BE" sz="2000" dirty="0">
                <a:solidFill>
                  <a:prstClr val="black"/>
                </a:solidFill>
              </a:rPr>
              <a:t> (e.g. translation of high R&amp;I expertise in EU </a:t>
            </a:r>
            <a:r>
              <a:rPr lang="fr-BE" sz="2000" dirty="0" err="1">
                <a:solidFill>
                  <a:prstClr val="black"/>
                </a:solidFill>
              </a:rPr>
              <a:t>into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superior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advanced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materials</a:t>
            </a:r>
            <a:r>
              <a:rPr lang="fr-BE" sz="2000" dirty="0">
                <a:solidFill>
                  <a:prstClr val="black"/>
                </a:solidFill>
              </a:rPr>
              <a:t> </a:t>
            </a:r>
            <a:r>
              <a:rPr lang="fr-BE" sz="2000" dirty="0" err="1">
                <a:solidFill>
                  <a:prstClr val="black"/>
                </a:solidFill>
              </a:rPr>
              <a:t>products</a:t>
            </a:r>
            <a:r>
              <a:rPr lang="fr-BE" sz="2000" dirty="0">
                <a:solidFill>
                  <a:prstClr val="black"/>
                </a:solidFill>
              </a:rPr>
              <a:t>) </a:t>
            </a:r>
          </a:p>
          <a:p>
            <a:endParaRPr lang="fr-BE" sz="2000" dirty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23A6B7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23A6B7"/>
              </a:solidFill>
            </a:endParaRPr>
          </a:p>
          <a:p>
            <a:endParaRPr lang="en-US" sz="2000" b="1" dirty="0">
              <a:solidFill>
                <a:srgbClr val="23A6B7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1BE7768F-EFEC-41E7-9596-42BF1F7E5383}"/>
              </a:ext>
            </a:extLst>
          </p:cNvPr>
          <p:cNvSpPr txBox="1">
            <a:spLocks/>
          </p:cNvSpPr>
          <p:nvPr/>
        </p:nvSpPr>
        <p:spPr>
          <a:xfrm>
            <a:off x="2470052" y="531262"/>
            <a:ext cx="9329790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PROPOSED ACTION</a:t>
            </a:r>
          </a:p>
          <a:p>
            <a:r>
              <a:rPr lang="en-US" sz="1800" i="1" dirty="0">
                <a:solidFill>
                  <a:srgbClr val="009DB1"/>
                </a:solidFill>
                <a:latin typeface="Franklin Gothic Medium" panose="020B0603020102020204" pitchFamily="34" charset="0"/>
              </a:rPr>
              <a:t>Demonstrate the key enabling role of advanced materials in achieving the twin green and digital transition, EU resilience and strategic open autonomy (WG3, 4, 5)</a:t>
            </a:r>
          </a:p>
        </p:txBody>
      </p:sp>
      <p:sp>
        <p:nvSpPr>
          <p:cNvPr id="5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AMI2030 – 11 </a:t>
            </a:r>
            <a:r>
              <a:rPr lang="es-ES" sz="1400" dirty="0" err="1">
                <a:solidFill>
                  <a:prstClr val="white">
                    <a:lumMod val="95000"/>
                  </a:prstClr>
                </a:solidFill>
              </a:rPr>
              <a:t>Janaury</a:t>
            </a:r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90834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3238856" y="76768"/>
            <a:ext cx="8114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latin typeface="Franklin Gothic Medium" panose="020B0603020102020204" pitchFamily="34" charset="0"/>
              </a:rPr>
              <a:t>The Advanced </a:t>
            </a:r>
            <a:r>
              <a:rPr lang="fr-BE" sz="3200" dirty="0" err="1">
                <a:latin typeface="Franklin Gothic Medium" panose="020B0603020102020204" pitchFamily="34" charset="0"/>
              </a:rPr>
              <a:t>Materials</a:t>
            </a:r>
            <a:r>
              <a:rPr lang="fr-BE" sz="3200" dirty="0">
                <a:latin typeface="Franklin Gothic Medium" panose="020B0603020102020204" pitchFamily="34" charset="0"/>
              </a:rPr>
              <a:t> 2030 Initiative </a:t>
            </a:r>
            <a:br>
              <a:rPr lang="fr-BE" sz="3600" dirty="0"/>
            </a:br>
            <a:r>
              <a:rPr lang="fr-BE" sz="3600" i="1" dirty="0">
                <a:solidFill>
                  <a:srgbClr val="4EB4C1"/>
                </a:solidFill>
              </a:rPr>
              <a:t>The </a:t>
            </a:r>
            <a:r>
              <a:rPr lang="fr-BE" sz="3600" i="1" dirty="0" err="1">
                <a:solidFill>
                  <a:srgbClr val="4EB4C1"/>
                </a:solidFill>
              </a:rPr>
              <a:t>draft</a:t>
            </a:r>
            <a:r>
              <a:rPr lang="fr-BE" sz="3600" i="1" dirty="0">
                <a:solidFill>
                  <a:srgbClr val="4EB4C1"/>
                </a:solidFill>
              </a:rPr>
              <a:t> </a:t>
            </a:r>
            <a:r>
              <a:rPr lang="fr-BE" sz="3600" i="1" dirty="0" err="1">
                <a:solidFill>
                  <a:srgbClr val="4EB4C1"/>
                </a:solidFill>
              </a:rPr>
              <a:t>roadmap</a:t>
            </a:r>
            <a:r>
              <a:rPr lang="fr-BE" sz="3600" i="1" dirty="0">
                <a:solidFill>
                  <a:srgbClr val="4EB4C1"/>
                </a:solidFill>
              </a:rPr>
              <a:t> in a </a:t>
            </a:r>
            <a:r>
              <a:rPr lang="fr-BE" sz="3600" i="1" dirty="0" err="1">
                <a:solidFill>
                  <a:srgbClr val="4EB4C1"/>
                </a:solidFill>
              </a:rPr>
              <a:t>nutshell</a:t>
            </a:r>
            <a:endParaRPr lang="en-US" sz="3600" i="1" dirty="0">
              <a:solidFill>
                <a:srgbClr val="009EB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B0FD6F-AAD3-A505-90F4-61DD04DD9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79"/>
          <a:stretch/>
        </p:blipFill>
        <p:spPr>
          <a:xfrm>
            <a:off x="-59477" y="2086692"/>
            <a:ext cx="1838018" cy="1639493"/>
          </a:xfrm>
          <a:prstGeom prst="rect">
            <a:avLst/>
          </a:prstGeom>
          <a:effectLst>
            <a:softEdge rad="88173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EEAE0DF-8170-2CD1-D91A-9D39ED1B8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726"/>
          <a:stretch/>
        </p:blipFill>
        <p:spPr>
          <a:xfrm>
            <a:off x="1813497" y="2091455"/>
            <a:ext cx="1838017" cy="1583219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F973BF-D945-ACEC-2A2C-553873B453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740"/>
          <a:stretch/>
        </p:blipFill>
        <p:spPr>
          <a:xfrm>
            <a:off x="862059" y="4181212"/>
            <a:ext cx="1864846" cy="1647619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8CC447-70D5-7574-C765-87E69C24EF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881"/>
          <a:stretch/>
        </p:blipFill>
        <p:spPr>
          <a:xfrm>
            <a:off x="7388460" y="2043528"/>
            <a:ext cx="1841719" cy="158322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C604E11-7FD6-8CAD-DD2F-BAFA5757D5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25" r="2291" b="24497"/>
          <a:stretch/>
        </p:blipFill>
        <p:spPr>
          <a:xfrm>
            <a:off x="5520226" y="2070631"/>
            <a:ext cx="1838016" cy="1532367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8E11E9-A24E-AF2C-8C48-CC0439ACBF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8980"/>
          <a:stretch/>
        </p:blipFill>
        <p:spPr>
          <a:xfrm>
            <a:off x="2798523" y="4176883"/>
            <a:ext cx="1828761" cy="165162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A33A1FE-1CA4-B583-F779-6553D7A10E6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8667"/>
          <a:stretch/>
        </p:blipFill>
        <p:spPr>
          <a:xfrm>
            <a:off x="4626455" y="4125764"/>
            <a:ext cx="1864847" cy="1690717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871C639-93E9-CD77-DE7A-9FCF03CC78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8463"/>
          <a:stretch/>
        </p:blipFill>
        <p:spPr>
          <a:xfrm>
            <a:off x="6597879" y="4148675"/>
            <a:ext cx="1741923" cy="1583221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02F249C-3D2D-CA07-842B-BC3576FC9356}"/>
              </a:ext>
            </a:extLst>
          </p:cNvPr>
          <p:cNvSpPr txBox="1"/>
          <p:nvPr/>
        </p:nvSpPr>
        <p:spPr>
          <a:xfrm>
            <a:off x="859532" y="1498911"/>
            <a:ext cx="10346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1" dirty="0">
                <a:solidFill>
                  <a:srgbClr val="009EB2"/>
                </a:solidFill>
              </a:rPr>
              <a:t>A SPILL-OVER APPROACH FOR THE BENEFIT OF THE MATERIALS INNOVATION MARKETS</a:t>
            </a:r>
            <a:endParaRPr lang="es-ES" sz="1600" b="1" i="1" dirty="0">
              <a:solidFill>
                <a:srgbClr val="009EB2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A911184-2AF2-3E50-971C-F3603C62C2F9}"/>
              </a:ext>
            </a:extLst>
          </p:cNvPr>
          <p:cNvSpPr txBox="1"/>
          <p:nvPr/>
        </p:nvSpPr>
        <p:spPr>
          <a:xfrm>
            <a:off x="4093224" y="3465539"/>
            <a:ext cx="1676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9BAF"/>
                </a:solidFill>
              </a:rPr>
              <a:t>NEW ENERGIES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8004D40-BE2B-A16E-603A-0B322A7FBEF7}"/>
              </a:ext>
            </a:extLst>
          </p:cNvPr>
          <p:cNvSpPr txBox="1"/>
          <p:nvPr/>
        </p:nvSpPr>
        <p:spPr>
          <a:xfrm>
            <a:off x="2140127" y="3466013"/>
            <a:ext cx="19987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9BAF"/>
                </a:solidFill>
              </a:rPr>
              <a:t>CONSTRUCTION</a:t>
            </a:r>
            <a:endParaRPr lang="es-ES" sz="1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840F923-E7A1-F1AB-BB38-4575670A014F}"/>
              </a:ext>
            </a:extLst>
          </p:cNvPr>
          <p:cNvSpPr txBox="1"/>
          <p:nvPr/>
        </p:nvSpPr>
        <p:spPr>
          <a:xfrm>
            <a:off x="353426" y="3466013"/>
            <a:ext cx="1676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9BAF"/>
                </a:solidFill>
              </a:rPr>
              <a:t>HEALTHCARE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F32F391-A65D-203B-C2BF-C30A86F56A1D}"/>
              </a:ext>
            </a:extLst>
          </p:cNvPr>
          <p:cNvSpPr txBox="1"/>
          <p:nvPr/>
        </p:nvSpPr>
        <p:spPr>
          <a:xfrm>
            <a:off x="7656244" y="3464791"/>
            <a:ext cx="19598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9BAF"/>
                </a:solidFill>
              </a:rPr>
              <a:t>HOME &amp; </a:t>
            </a:r>
            <a:br>
              <a:rPr lang="es-ES" sz="1600" b="1" dirty="0">
                <a:solidFill>
                  <a:srgbClr val="009BAF"/>
                </a:solidFill>
              </a:rPr>
            </a:br>
            <a:r>
              <a:rPr lang="es-ES" sz="1600" b="1" dirty="0">
                <a:solidFill>
                  <a:srgbClr val="009BAF"/>
                </a:solidFill>
              </a:rPr>
              <a:t>PERSONAL CARE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904E5F9-2D26-F389-55C5-EEA46B02EBF1}"/>
              </a:ext>
            </a:extLst>
          </p:cNvPr>
          <p:cNvSpPr txBox="1"/>
          <p:nvPr/>
        </p:nvSpPr>
        <p:spPr>
          <a:xfrm>
            <a:off x="5937006" y="3464791"/>
            <a:ext cx="144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9BAF"/>
                </a:solidFill>
              </a:rPr>
              <a:t>TRANSPORT</a:t>
            </a:r>
            <a:endParaRPr lang="es-ES" sz="1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E6E60E8-E628-DD92-B017-2978D89E5249}"/>
              </a:ext>
            </a:extLst>
          </p:cNvPr>
          <p:cNvSpPr txBox="1"/>
          <p:nvPr/>
        </p:nvSpPr>
        <p:spPr>
          <a:xfrm>
            <a:off x="1256109" y="5644166"/>
            <a:ext cx="1676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9BAF"/>
                </a:solidFill>
              </a:rPr>
              <a:t>PACKAGING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574CCA-4AAE-73AE-22F0-605279C1012B}"/>
              </a:ext>
            </a:extLst>
          </p:cNvPr>
          <p:cNvSpPr txBox="1"/>
          <p:nvPr/>
        </p:nvSpPr>
        <p:spPr>
          <a:xfrm>
            <a:off x="3173666" y="5616036"/>
            <a:ext cx="1676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9BAF"/>
                </a:solidFill>
              </a:rPr>
              <a:t>AGRICULTURE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E49F5DC-212B-0A1A-07F2-3D11E36FCF31}"/>
              </a:ext>
            </a:extLst>
          </p:cNvPr>
          <p:cNvSpPr txBox="1"/>
          <p:nvPr/>
        </p:nvSpPr>
        <p:spPr>
          <a:xfrm>
            <a:off x="7085495" y="5593413"/>
            <a:ext cx="16769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9BAF"/>
                </a:solidFill>
              </a:rPr>
              <a:t>ELECTRONICS APPLICANCES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14E4D6-7B21-959B-B02C-62EC6AB543A6}"/>
              </a:ext>
            </a:extLst>
          </p:cNvPr>
          <p:cNvSpPr txBox="1"/>
          <p:nvPr/>
        </p:nvSpPr>
        <p:spPr>
          <a:xfrm>
            <a:off x="5371018" y="5613143"/>
            <a:ext cx="1676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9BAF"/>
                </a:solidFill>
              </a:rPr>
              <a:t>TEXTILES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A54CCEF1-2C64-08BE-F6A0-7009705D301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605" r="3503" b="25620"/>
          <a:stretch/>
        </p:blipFill>
        <p:spPr>
          <a:xfrm>
            <a:off x="3678115" y="2086490"/>
            <a:ext cx="1838018" cy="1481517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4752C6B0-1CEB-9C21-16C4-752BFD8053F2}"/>
              </a:ext>
            </a:extLst>
          </p:cNvPr>
          <p:cNvSpPr txBox="1"/>
          <p:nvPr/>
        </p:nvSpPr>
        <p:spPr>
          <a:xfrm>
            <a:off x="9534726" y="1950938"/>
            <a:ext cx="2456760" cy="47705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8B8C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9BAF"/>
                </a:solidFill>
                <a:effectLst/>
                <a:latin typeface="Helvetica Neue" panose="02000503000000020004" pitchFamily="2" charset="0"/>
              </a:rPr>
              <a:t>THE SPILL-OVER APPROACH</a:t>
            </a:r>
          </a:p>
          <a:p>
            <a:endParaRPr lang="es-ES" sz="1600" dirty="0">
              <a:effectLst/>
              <a:latin typeface="Helvetica Neue" panose="02000503000000020004" pitchFamily="2" charset="0"/>
            </a:endParaRPr>
          </a:p>
          <a:p>
            <a:r>
              <a:rPr lang="es-ES" sz="1600" dirty="0" err="1">
                <a:effectLst/>
                <a:latin typeface="Helvetica Neue" panose="02000503000000020004" pitchFamily="2" charset="0"/>
              </a:rPr>
              <a:t>Focus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1600" dirty="0" err="1">
                <a:effectLst/>
                <a:latin typeface="Helvetica Neue" panose="02000503000000020004" pitchFamily="2" charset="0"/>
              </a:rPr>
              <a:t>on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1600" dirty="0" err="1">
                <a:effectLst/>
                <a:latin typeface="Helvetica Neue" panose="02000503000000020004" pitchFamily="2" charset="0"/>
              </a:rPr>
              <a:t>activities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1600" dirty="0" err="1">
                <a:effectLst/>
                <a:latin typeface="Helvetica Neue" panose="02000503000000020004" pitchFamily="2" charset="0"/>
              </a:rPr>
              <a:t>addressing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1600" dirty="0" err="1">
                <a:effectLst/>
                <a:latin typeface="Helvetica Neue" panose="02000503000000020004" pitchFamily="2" charset="0"/>
              </a:rPr>
              <a:t>needs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 &amp; </a:t>
            </a:r>
            <a:r>
              <a:rPr lang="es-ES" sz="1600" dirty="0" err="1">
                <a:effectLst/>
                <a:latin typeface="Helvetica Neue" panose="02000503000000020004" pitchFamily="2" charset="0"/>
              </a:rPr>
              <a:t>challenges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1600" b="1" dirty="0" err="1">
                <a:effectLst/>
                <a:latin typeface="Helvetica Neue" panose="02000503000000020004" pitchFamily="2" charset="0"/>
              </a:rPr>
              <a:t>common</a:t>
            </a:r>
            <a:r>
              <a:rPr lang="es-ES" sz="1600" b="1" dirty="0">
                <a:effectLst/>
                <a:latin typeface="Helvetica Neue" panose="02000503000000020004" pitchFamily="2" charset="0"/>
              </a:rPr>
              <a:t> to as </a:t>
            </a:r>
            <a:r>
              <a:rPr lang="es-ES" sz="1600" b="1" dirty="0" err="1">
                <a:effectLst/>
                <a:latin typeface="Helvetica Neue" panose="02000503000000020004" pitchFamily="2" charset="0"/>
              </a:rPr>
              <a:t>many</a:t>
            </a:r>
            <a:r>
              <a:rPr lang="es-ES" sz="1600" b="1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1600" b="1" dirty="0" err="1">
                <a:effectLst/>
                <a:latin typeface="Helvetica Neue" panose="02000503000000020004" pitchFamily="2" charset="0"/>
              </a:rPr>
              <a:t>innovation</a:t>
            </a:r>
            <a:r>
              <a:rPr lang="es-ES" sz="1600" b="1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1600" b="1" dirty="0" err="1">
                <a:effectLst/>
                <a:latin typeface="Helvetica Neue" panose="02000503000000020004" pitchFamily="2" charset="0"/>
              </a:rPr>
              <a:t>markets</a:t>
            </a:r>
            <a:r>
              <a:rPr lang="es-ES" sz="1600" b="1" dirty="0">
                <a:effectLst/>
                <a:latin typeface="Helvetica Neue" panose="02000503000000020004" pitchFamily="2" charset="0"/>
              </a:rPr>
              <a:t> as </a:t>
            </a:r>
            <a:r>
              <a:rPr lang="es-ES" sz="1600" b="1" dirty="0" err="1">
                <a:effectLst/>
                <a:latin typeface="Helvetica Neue" panose="02000503000000020004" pitchFamily="2" charset="0"/>
              </a:rPr>
              <a:t>possible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; </a:t>
            </a:r>
          </a:p>
          <a:p>
            <a:endParaRPr lang="es-ES" sz="1600" dirty="0">
              <a:effectLst/>
              <a:latin typeface="Helvetica Neue" panose="02000503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i="1" u="sng" dirty="0">
                <a:effectLst/>
                <a:latin typeface="Helvetica Neue" panose="02000503000000020004" pitchFamily="2" charset="0"/>
              </a:rPr>
              <a:t>In a </a:t>
            </a:r>
            <a:r>
              <a:rPr lang="es-ES" sz="1600" i="1" u="sng" dirty="0" err="1">
                <a:effectLst/>
                <a:latin typeface="Helvetica Neue" panose="02000503000000020004" pitchFamily="2" charset="0"/>
              </a:rPr>
              <a:t>first</a:t>
            </a:r>
            <a:r>
              <a:rPr lang="es-ES" sz="1600" i="1" u="sng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1600" i="1" u="sng" dirty="0" err="1">
                <a:effectLst/>
                <a:latin typeface="Helvetica Neue" panose="02000503000000020004" pitchFamily="2" charset="0"/>
              </a:rPr>
              <a:t>step</a:t>
            </a:r>
            <a:r>
              <a:rPr lang="es-ES" sz="1600" i="1" dirty="0">
                <a:effectLst/>
                <a:latin typeface="Helvetica Neue" panose="02000503000000020004" pitchFamily="2" charset="0"/>
              </a:rPr>
              <a:t>:</a:t>
            </a:r>
            <a:br>
              <a:rPr lang="es-ES" sz="1600" i="1" dirty="0">
                <a:effectLst/>
                <a:latin typeface="Helvetica Neue" panose="02000503000000020004" pitchFamily="2" charset="0"/>
              </a:rPr>
            </a:br>
            <a:r>
              <a:rPr lang="es-ES" sz="1600" dirty="0" err="1">
                <a:effectLst/>
                <a:latin typeface="Helvetica Neue" panose="02000503000000020004" pitchFamily="2" charset="0"/>
              </a:rPr>
              <a:t>identify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 1 </a:t>
            </a:r>
            <a:r>
              <a:rPr lang="es-ES" sz="1600" dirty="0" err="1">
                <a:effectLst/>
                <a:latin typeface="Helvetica Neue" panose="02000503000000020004" pitchFamily="2" charset="0"/>
              </a:rPr>
              <a:t>or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 2 </a:t>
            </a:r>
            <a:r>
              <a:rPr lang="es-ES" sz="1600" dirty="0" err="1">
                <a:effectLst/>
                <a:latin typeface="Helvetica Neue" panose="02000503000000020004" pitchFamily="2" charset="0"/>
              </a:rPr>
              <a:t>high-priority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1600" dirty="0" err="1">
                <a:effectLst/>
                <a:latin typeface="Helvetica Neue" panose="02000503000000020004" pitchFamily="2" charset="0"/>
              </a:rPr>
              <a:t>innovation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1600" dirty="0" err="1">
                <a:effectLst/>
                <a:latin typeface="Helvetica Neue" panose="02000503000000020004" pitchFamily="2" charset="0"/>
              </a:rPr>
              <a:t>market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(s) as use case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dirty="0">
              <a:effectLst/>
              <a:latin typeface="Helvetica Neue" panose="02000503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i="1" u="sng" dirty="0">
                <a:effectLst/>
                <a:latin typeface="Helvetica Neue" panose="02000503000000020004" pitchFamily="2" charset="0"/>
              </a:rPr>
              <a:t>In a </a:t>
            </a:r>
            <a:r>
              <a:rPr lang="es-ES" sz="1600" i="1" u="sng" dirty="0" err="1">
                <a:effectLst/>
                <a:latin typeface="Helvetica Neue" panose="02000503000000020004" pitchFamily="2" charset="0"/>
              </a:rPr>
              <a:t>second</a:t>
            </a:r>
            <a:r>
              <a:rPr lang="es-ES" sz="1600" i="1" u="sng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1600" i="1" u="sng" dirty="0" err="1">
                <a:effectLst/>
                <a:latin typeface="Helvetica Neue" panose="02000503000000020004" pitchFamily="2" charset="0"/>
              </a:rPr>
              <a:t>step</a:t>
            </a:r>
            <a:r>
              <a:rPr lang="es-ES" sz="1600" i="1" dirty="0">
                <a:effectLst/>
                <a:latin typeface="Helvetica Neue" panose="02000503000000020004" pitchFamily="2" charset="0"/>
              </a:rPr>
              <a:t>:</a:t>
            </a:r>
            <a:br>
              <a:rPr lang="es-ES" sz="1600" i="1" dirty="0">
                <a:effectLst/>
                <a:latin typeface="Helvetica Neue" panose="02000503000000020004" pitchFamily="2" charset="0"/>
              </a:rPr>
            </a:br>
            <a:r>
              <a:rPr lang="es-ES" sz="1600" dirty="0" err="1">
                <a:effectLst/>
                <a:latin typeface="Helvetica Neue" panose="02000503000000020004" pitchFamily="2" charset="0"/>
              </a:rPr>
              <a:t>replicate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 to </a:t>
            </a:r>
            <a:r>
              <a:rPr lang="es-ES" sz="1600" dirty="0" err="1">
                <a:effectLst/>
                <a:latin typeface="Helvetica Neue" panose="02000503000000020004" pitchFamily="2" charset="0"/>
              </a:rPr>
              <a:t>the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1600" dirty="0" err="1">
                <a:effectLst/>
                <a:latin typeface="Helvetica Neue" panose="02000503000000020004" pitchFamily="2" charset="0"/>
              </a:rPr>
              <a:t>other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1600" dirty="0" err="1">
                <a:effectLst/>
                <a:latin typeface="Helvetica Neue" panose="02000503000000020004" pitchFamily="2" charset="0"/>
              </a:rPr>
              <a:t>relevant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1600" dirty="0" err="1">
                <a:effectLst/>
                <a:latin typeface="Helvetica Neue" panose="02000503000000020004" pitchFamily="2" charset="0"/>
              </a:rPr>
              <a:t>innovation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 </a:t>
            </a:r>
            <a:r>
              <a:rPr lang="es-ES" sz="1600" dirty="0" err="1">
                <a:effectLst/>
                <a:latin typeface="Helvetica Neue" panose="02000503000000020004" pitchFamily="2" charset="0"/>
              </a:rPr>
              <a:t>markets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 (</a:t>
            </a:r>
            <a:r>
              <a:rPr lang="es-ES" sz="1600" dirty="0" err="1">
                <a:effectLst/>
                <a:latin typeface="Helvetica Neue" panose="02000503000000020004" pitchFamily="2" charset="0"/>
              </a:rPr>
              <a:t>spill-over</a:t>
            </a:r>
            <a:r>
              <a:rPr lang="es-ES" sz="1600" dirty="0">
                <a:effectLst/>
                <a:latin typeface="Helvetica Neue" panose="02000503000000020004" pitchFamily="2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31A4-6E15-4226-AB2B-4AB5D194FB7F}" type="slidenum">
              <a:rPr lang="es-ES" smtClean="0">
                <a:solidFill>
                  <a:prstClr val="white">
                    <a:lumMod val="95000"/>
                  </a:prstClr>
                </a:solidFill>
              </a:rPr>
              <a:pPr/>
              <a:t>5</a:t>
            </a:fld>
            <a:endParaRPr lang="es-E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7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710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320533-4254-4BC6-93A7-2029FAF84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Possibility to send comments on the slides to AMI (with copy to DG RTD under functional mailbox) – preferably for AMI 2030 until 25/01</a:t>
            </a:r>
          </a:p>
          <a:p>
            <a:pPr lvl="1"/>
            <a:r>
              <a:rPr lang="en-IE" dirty="0"/>
              <a:t>Commission: </a:t>
            </a:r>
            <a:r>
              <a:rPr lang="en-IE" dirty="0">
                <a:hlinkClick r:id="rId4"/>
              </a:rPr>
              <a:t>RTD-E3-EXPGRP-ADVANCED-MATERIALS@ec.europa.eu</a:t>
            </a:r>
            <a:r>
              <a:rPr lang="en-IE" dirty="0"/>
              <a:t> </a:t>
            </a:r>
          </a:p>
          <a:p>
            <a:pPr lvl="1"/>
            <a:r>
              <a:rPr lang="en-IE" dirty="0"/>
              <a:t>AMI2030: </a:t>
            </a:r>
            <a:r>
              <a:rPr lang="en-IE" dirty="0">
                <a:hlinkClick r:id="rId5"/>
              </a:rPr>
              <a:t>info@ami2030.eu</a:t>
            </a:r>
            <a:endParaRPr lang="en-IE" dirty="0"/>
          </a:p>
          <a:p>
            <a:r>
              <a:rPr lang="en-IE" dirty="0"/>
              <a:t>Presentations and recording from this workshop will be available on:</a:t>
            </a:r>
          </a:p>
          <a:p>
            <a:pPr lvl="1">
              <a:spcAft>
                <a:spcPts val="600"/>
              </a:spcAft>
            </a:pPr>
            <a:r>
              <a:rPr lang="en-IE" dirty="0"/>
              <a:t>Commission website: </a:t>
            </a:r>
            <a:r>
              <a:rPr lang="en-IE" dirty="0">
                <a:hlinkClick r:id="rId6"/>
              </a:rPr>
              <a:t>Advanced materials and chemicals</a:t>
            </a:r>
            <a:endParaRPr lang="en-IE" dirty="0"/>
          </a:p>
          <a:p>
            <a:pPr lvl="1"/>
            <a:r>
              <a:rPr lang="en-IE" dirty="0"/>
              <a:t>AMI website: </a:t>
            </a:r>
            <a:r>
              <a:rPr lang="en-IE" dirty="0">
                <a:hlinkClick r:id="rId7"/>
              </a:rPr>
              <a:t>https://www.ami2030.eu/</a:t>
            </a:r>
            <a:r>
              <a:rPr lang="en-IE" dirty="0"/>
              <a:t> </a:t>
            </a:r>
          </a:p>
          <a:p>
            <a:pPr marL="457200" lvl="1" indent="0">
              <a:buNone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3A2F5E-C47A-4747-99E1-0B5BCFE0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48" y="368114"/>
            <a:ext cx="10515600" cy="782357"/>
          </a:xfrm>
        </p:spPr>
        <p:txBody>
          <a:bodyPr/>
          <a:lstStyle/>
          <a:p>
            <a:r>
              <a:rPr lang="en-IE" dirty="0"/>
              <a:t>Your feedback</a:t>
            </a:r>
          </a:p>
        </p:txBody>
      </p:sp>
    </p:spTree>
    <p:extLst>
      <p:ext uri="{BB962C8B-B14F-4D97-AF65-F5344CB8AC3E}">
        <p14:creationId xmlns:p14="http://schemas.microsoft.com/office/powerpoint/2010/main" val="3515089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schematic of the MGI paradigm">
            <a:extLst>
              <a:ext uri="{FF2B5EF4-FFF2-40B4-BE49-F238E27FC236}">
                <a16:creationId xmlns:a16="http://schemas.microsoft.com/office/drawing/2014/main" id="{E233A77B-F8C0-4AB2-B0A2-C78F6C62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53" y="1128298"/>
            <a:ext cx="4601403" cy="460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320533-4254-4BC6-93A7-2029FAF84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4" y="1488048"/>
            <a:ext cx="6296550" cy="3881904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 US: </a:t>
            </a:r>
            <a:r>
              <a:rPr lang="en-US" sz="2000" u="sng" dirty="0"/>
              <a:t>Materials Genome Initiative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www.mgi.gov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The 2021 strategic plan identifies three goals to expand the impact of the initiative over the coming five years: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Unify the Materials Innovation Infrastructure (MII), a framework of integrated advanced modeling, computational and experimental tools, </a:t>
            </a:r>
            <a:br>
              <a:rPr lang="en-US" dirty="0"/>
            </a:br>
            <a:r>
              <a:rPr lang="en-US" dirty="0"/>
              <a:t>and quantitative data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Harness the power of materials data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Educate, train, and connect the materials research and development workforce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  <a:p>
            <a:endParaRPr lang="en-US" sz="2000" dirty="0"/>
          </a:p>
          <a:p>
            <a:pPr lvl="1"/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3A2F5E-C47A-4747-99E1-0B5BCFE0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225685"/>
            <a:ext cx="10715625" cy="1145915"/>
          </a:xfrm>
        </p:spPr>
        <p:txBody>
          <a:bodyPr/>
          <a:lstStyle/>
          <a:p>
            <a:r>
              <a:rPr lang="en-IE" dirty="0"/>
              <a:t>Do not forget the international dimension: Example I</a:t>
            </a:r>
          </a:p>
        </p:txBody>
      </p:sp>
    </p:spTree>
    <p:extLst>
      <p:ext uri="{BB962C8B-B14F-4D97-AF65-F5344CB8AC3E}">
        <p14:creationId xmlns:p14="http://schemas.microsoft.com/office/powerpoint/2010/main" val="1629132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320533-4254-4BC6-93A7-2029FAF84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4" y="1488047"/>
            <a:ext cx="11458576" cy="4616420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 Japan</a:t>
            </a:r>
            <a:r>
              <a:rPr lang="en-US" sz="2000" dirty="0"/>
              <a:t>: </a:t>
            </a:r>
            <a:r>
              <a:rPr lang="en-US" sz="2000" u="sng" dirty="0"/>
              <a:t>Materials Integration by Network Technology</a:t>
            </a:r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https://www.nims.go.jp/MaDIS/en/MInt.html</a:t>
            </a:r>
            <a:r>
              <a:rPr lang="en-US" sz="2000" dirty="0"/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Initiative of National Institute of Materials Sciences (NIMS)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The goal is to accelerate the development of materials </a:t>
            </a:r>
            <a:br>
              <a:rPr lang="en-US" sz="2000" dirty="0"/>
            </a:br>
            <a:r>
              <a:rPr lang="en-US" sz="2000" dirty="0"/>
              <a:t>by connecting the four elements of materials engineering: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process,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structure,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properties,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and performance,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using computers and information science methods, including AI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b="0" i="0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NIMS in collaboration with industry developed an AI technique capable of increasing </a:t>
            </a:r>
            <a:br>
              <a:rPr lang="en-US" sz="2000" b="0" i="0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</a:br>
            <a:r>
              <a:rPr lang="en-US" sz="2000" b="0" i="0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the accuracy of machine learning-based predictions of material properties </a:t>
            </a:r>
            <a:endParaRPr lang="en-US" sz="2000" dirty="0"/>
          </a:p>
          <a:p>
            <a:pPr marL="4572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hlinkClick r:id="rId5"/>
              </a:rPr>
              <a:t>https://www.nims.go.jp/eng/news/press/2021/10/202110250.html</a:t>
            </a:r>
            <a:r>
              <a:rPr lang="en-US" sz="1800" dirty="0"/>
              <a:t> 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 lvl="1">
              <a:spcAft>
                <a:spcPts val="600"/>
              </a:spcAft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3A2F5E-C47A-4747-99E1-0B5BCFE0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21" y="225685"/>
            <a:ext cx="11040304" cy="1060190"/>
          </a:xfrm>
        </p:spPr>
        <p:txBody>
          <a:bodyPr/>
          <a:lstStyle/>
          <a:p>
            <a:r>
              <a:rPr lang="en-IE" dirty="0"/>
              <a:t>Do not forget the International dimension </a:t>
            </a:r>
            <a:br>
              <a:rPr lang="en-IE" dirty="0"/>
            </a:br>
            <a:r>
              <a:rPr lang="en-IE" dirty="0"/>
              <a:t>Example II: Japan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89E94B-1139-4599-82AE-BC1DB8E12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133" y="1908314"/>
            <a:ext cx="3118173" cy="331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78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88565" y="1341074"/>
            <a:ext cx="10609273" cy="503406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Physical facilities for development, testing, upscaling of nanotechnology and advanced materials in industrial environments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Horizon 2020 and Horizon Europe: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€ 319M granted to 29 projects in </a:t>
            </a:r>
            <a:r>
              <a:rPr lang="en-GB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10 different fields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fontAlgn="t">
              <a:spcBef>
                <a:spcPts val="0"/>
              </a:spcBef>
              <a:spcAft>
                <a:spcPts val="600"/>
              </a:spcAft>
            </a:pPr>
            <a:r>
              <a:rPr lang="en-GB" sz="1800" b="0" i="0" u="none" strike="noStrike" kern="120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Characterization</a:t>
            </a:r>
          </a:p>
          <a:p>
            <a:pPr marL="457200" lvl="1" fontAlgn="t">
              <a:spcBef>
                <a:spcPts val="0"/>
              </a:spcBef>
              <a:spcAft>
                <a:spcPts val="600"/>
              </a:spcAft>
            </a:pPr>
            <a:r>
              <a:rPr lang="en-GB" sz="1800" b="0" i="0" u="none" strike="noStrike" kern="120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Lightweight, nano-enabled multifunctional composite materials and components</a:t>
            </a:r>
            <a:endParaRPr lang="en-IE" sz="18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fontAlgn="t">
              <a:spcBef>
                <a:spcPts val="0"/>
              </a:spcBef>
              <a:spcAft>
                <a:spcPts val="600"/>
              </a:spcAft>
            </a:pPr>
            <a:r>
              <a:rPr lang="en-GB" sz="1800" b="0" i="0" u="none" strike="noStrike" kern="120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Materials for building envelopes</a:t>
            </a:r>
            <a:endParaRPr lang="en-IE" sz="18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fontAlgn="t">
              <a:spcBef>
                <a:spcPts val="0"/>
              </a:spcBef>
              <a:spcAft>
                <a:spcPts val="600"/>
              </a:spcAft>
            </a:pPr>
            <a:r>
              <a:rPr lang="en-GB" sz="1800" b="0" i="0" u="none" strike="noStrike" kern="120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Nano-enabled bio-based materials</a:t>
            </a:r>
            <a:endParaRPr lang="en-IE" sz="18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fontAlgn="t">
              <a:spcBef>
                <a:spcPts val="0"/>
              </a:spcBef>
              <a:spcAft>
                <a:spcPts val="600"/>
              </a:spcAft>
            </a:pPr>
            <a:r>
              <a:rPr lang="en-GB" sz="1800" b="0" i="0" u="none" strike="noStrike" kern="120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Nano-enabled surfaces and membranes</a:t>
            </a:r>
            <a:endParaRPr lang="en-IE" sz="18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fontAlgn="t">
              <a:spcBef>
                <a:spcPts val="0"/>
              </a:spcBef>
              <a:spcAft>
                <a:spcPts val="600"/>
              </a:spcAft>
            </a:pPr>
            <a:r>
              <a:rPr lang="en-GB" sz="1800" b="0" i="0" u="none" strike="noStrike" kern="120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Nano-pharmaceuticals production</a:t>
            </a:r>
            <a:endParaRPr lang="en-IE" sz="18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fontAlgn="t">
              <a:spcBef>
                <a:spcPts val="0"/>
              </a:spcBef>
              <a:spcAft>
                <a:spcPts val="600"/>
              </a:spcAft>
            </a:pPr>
            <a:r>
              <a:rPr lang="en-GB" sz="1800" b="0" i="0" u="none" strike="noStrike" kern="120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Safety testing of</a:t>
            </a:r>
            <a:r>
              <a:rPr lang="en-GB" sz="1800" b="0" i="0" u="none" strike="noStrike" kern="1200" baseline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medical technologies for health</a:t>
            </a:r>
          </a:p>
          <a:p>
            <a:pPr marL="457200" lvl="1" fontAlgn="t"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innovation platform for materials modelling</a:t>
            </a:r>
            <a:endParaRPr lang="en-IE" sz="18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fontAlgn="t">
              <a:spcBef>
                <a:spcPts val="0"/>
              </a:spcBef>
              <a:spcAft>
                <a:spcPts val="600"/>
              </a:spcAft>
            </a:pPr>
            <a:r>
              <a:rPr lang="en-GB" sz="1800" b="0" i="0" u="none" strike="noStrike" kern="120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Climate neutral and circular innovative materials technologies</a:t>
            </a:r>
          </a:p>
          <a:p>
            <a:pPr marL="457200" lvl="1" fontAlgn="t"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Hydrogen production technologies</a:t>
            </a:r>
            <a:endParaRPr lang="en-GB" sz="1800" b="0" i="0" u="none" strike="noStrike" dirty="0">
              <a:solidFill>
                <a:srgbClr val="4D4D4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fontAlgn="t">
              <a:spcAft>
                <a:spcPts val="0"/>
              </a:spcAft>
            </a:pP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Ongoing analysis of the first OITBs on lessons learnt</a:t>
            </a:r>
          </a:p>
          <a:p>
            <a:pPr marL="457200" lvl="1" fontAlgn="t">
              <a:spcBef>
                <a:spcPts val="0"/>
              </a:spcBef>
              <a:spcAft>
                <a:spcPts val="0"/>
              </a:spcAft>
            </a:pPr>
            <a:endParaRPr lang="en-IE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Further</a:t>
            </a:r>
            <a:r>
              <a:rPr lang="nl-BE" dirty="0"/>
              <a:t> background : </a:t>
            </a:r>
            <a:br>
              <a:rPr lang="nl-BE" dirty="0"/>
            </a:br>
            <a:r>
              <a:rPr lang="nl-BE" dirty="0"/>
              <a:t>Open </a:t>
            </a:r>
            <a:r>
              <a:rPr lang="nl-BE" dirty="0" err="1"/>
              <a:t>Innovation</a:t>
            </a:r>
            <a:r>
              <a:rPr lang="nl-BE" dirty="0"/>
              <a:t> Test </a:t>
            </a:r>
            <a:r>
              <a:rPr lang="nl-BE" dirty="0" err="1"/>
              <a:t>Beds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256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Recap: HORIZON-CL4-2023-RESILIENCE-01-39: Coordination and knowledge sharing across materials development communities (CSA)</a:t>
            </a:r>
            <a:endParaRPr lang="en-GB" sz="24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710E570-2272-4CF5-A759-B448189308B2}"/>
              </a:ext>
            </a:extLst>
          </p:cNvPr>
          <p:cNvSpPr txBox="1">
            <a:spLocks/>
          </p:cNvSpPr>
          <p:nvPr/>
        </p:nvSpPr>
        <p:spPr>
          <a:xfrm>
            <a:off x="688291" y="1492771"/>
            <a:ext cx="11080461" cy="4941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b="1" dirty="0">
                <a:solidFill>
                  <a:srgbClr val="0044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Indicative budget of the call: </a:t>
            </a:r>
            <a:r>
              <a:rPr lang="en-US" b="1" dirty="0">
                <a:solidFill>
                  <a:srgbClr val="9316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million EUR</a:t>
            </a:r>
            <a:br>
              <a:rPr lang="en-IE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BE" b="1" dirty="0">
                <a:solidFill>
                  <a:srgbClr val="0044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EU contribution per </a:t>
            </a:r>
            <a:r>
              <a:rPr lang="fr-BE" b="1" dirty="0" err="1">
                <a:solidFill>
                  <a:srgbClr val="0044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fr-BE" b="1" dirty="0">
                <a:solidFill>
                  <a:srgbClr val="0044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BE" b="1" dirty="0">
                <a:solidFill>
                  <a:srgbClr val="9316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million EUR </a:t>
            </a:r>
            <a:br>
              <a:rPr lang="en-IE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44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Type of Action: </a:t>
            </a:r>
            <a:r>
              <a:rPr lang="en-US" b="1" dirty="0">
                <a:solidFill>
                  <a:srgbClr val="9316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Coordination and support action (CSA)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action contributes to the aim for an accelerated materials development supporting the goals of the twin transition.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action considers precisely that aspect of the data generated, and the knowledge required to achieve the target of a faster and outcome-driven materials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E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action is meant to contribute to the systemic approach called for in the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Manifesto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to ensure that data and knowledge from a wide range of methods employed in materials R&amp;I is well integrated and available along value chains </a:t>
            </a:r>
            <a:endParaRPr lang="en-I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to ensure that data and knowledge obtained in one field of materials development (targeted towards a particular market) can also be used/re-used on other value chains/innovation markets.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 to ensure that this data and knowledge system works better for the end users.</a:t>
            </a:r>
            <a:endParaRPr lang="en-IE" sz="2900" dirty="0"/>
          </a:p>
        </p:txBody>
      </p:sp>
    </p:spTree>
    <p:extLst>
      <p:ext uri="{BB962C8B-B14F-4D97-AF65-F5344CB8AC3E}">
        <p14:creationId xmlns:p14="http://schemas.microsoft.com/office/powerpoint/2010/main" val="1058563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 rot="16200000">
            <a:off x="5742858" y="408858"/>
            <a:ext cx="6849064" cy="6049220"/>
          </a:xfrm>
          <a:prstGeom prst="triangle">
            <a:avLst/>
          </a:prstGeom>
          <a:gradFill flip="none" rotWithShape="0">
            <a:gsLst>
              <a:gs pos="52000">
                <a:schemeClr val="bg1">
                  <a:lumMod val="65000"/>
                  <a:alpha val="16000"/>
                </a:schemeClr>
              </a:gs>
              <a:gs pos="0">
                <a:srgbClr val="48B8C6"/>
              </a:gs>
              <a:gs pos="87000">
                <a:schemeClr val="bg2"/>
              </a:gs>
            </a:gsLst>
            <a:lin ang="10800000" scaled="0"/>
            <a:tileRect/>
          </a:gra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vert" wrap="square" lIns="0" tIns="360000" rIns="0" bIns="36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685434">
              <a:spcAft>
                <a:spcPts val="600"/>
              </a:spcAft>
              <a:buClr>
                <a:srgbClr val="FFE600"/>
              </a:buClr>
              <a:buSzPct val="80000"/>
            </a:pPr>
            <a:r>
              <a:rPr lang="de-DE" sz="2800" kern="0" dirty="0" err="1">
                <a:solidFill>
                  <a:srgbClr val="009EB2"/>
                </a:solidFill>
              </a:rPr>
              <a:t>Integrating</a:t>
            </a:r>
            <a:r>
              <a:rPr lang="de-DE" sz="2800" kern="0" dirty="0">
                <a:solidFill>
                  <a:srgbClr val="009EB2"/>
                </a:solidFill>
              </a:rPr>
              <a:t> </a:t>
            </a:r>
            <a:r>
              <a:rPr lang="de-DE" sz="2800" kern="0" dirty="0" err="1">
                <a:solidFill>
                  <a:srgbClr val="009EB2"/>
                </a:solidFill>
              </a:rPr>
              <a:t>materials</a:t>
            </a:r>
            <a:r>
              <a:rPr lang="de-DE" sz="2800" kern="0" dirty="0">
                <a:solidFill>
                  <a:srgbClr val="009EB2"/>
                </a:solidFill>
              </a:rPr>
              <a:t> development, production and processing creates</a:t>
            </a:r>
            <a:br>
              <a:rPr lang="de-DE" sz="2800" kern="0" dirty="0">
                <a:solidFill>
                  <a:srgbClr val="009EB2"/>
                </a:solidFill>
              </a:rPr>
            </a:br>
            <a:r>
              <a:rPr lang="de-DE" sz="2800" b="1" kern="0" dirty="0">
                <a:solidFill>
                  <a:srgbClr val="009EB2"/>
                </a:solidFill>
              </a:rPr>
              <a:t>new opportunities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-279511" y="257439"/>
            <a:ext cx="6849063" cy="6334186"/>
          </a:xfrm>
          <a:prstGeom prst="triangle">
            <a:avLst/>
          </a:prstGeom>
          <a:gradFill flip="none" rotWithShape="0">
            <a:gsLst>
              <a:gs pos="3000">
                <a:schemeClr val="bg1">
                  <a:lumMod val="95000"/>
                </a:schemeClr>
              </a:gs>
              <a:gs pos="69000">
                <a:srgbClr val="53B8C6">
                  <a:alpha val="67000"/>
                </a:srgbClr>
              </a:gs>
              <a:gs pos="22000">
                <a:schemeClr val="bg1">
                  <a:lumMod val="75000"/>
                  <a:alpha val="79000"/>
                </a:schemeClr>
              </a:gs>
            </a:gsLst>
            <a:lin ang="10800000" scaled="0"/>
            <a:tileRect/>
          </a:gradFill>
          <a:ln w="12700" cap="sq" cmpd="sng" algn="ctr">
            <a:noFill/>
            <a:prstDash val="solid"/>
            <a:miter lim="800000"/>
            <a:tailEnd type="none"/>
          </a:ln>
          <a:effectLst/>
        </p:spPr>
        <p:txBody>
          <a:bodyPr rot="0" spcFirstLastPara="0" vertOverflow="overflow" horzOverflow="overflow" vert="vert270" wrap="square" lIns="0" tIns="360000" rIns="0" bIns="36000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 defTabSz="695325">
              <a:spcAft>
                <a:spcPts val="600"/>
              </a:spcAft>
              <a:buClr>
                <a:srgbClr val="FFE600"/>
              </a:buClr>
              <a:buSzPct val="80000"/>
            </a:pPr>
            <a:r>
              <a:rPr lang="de-DE" sz="3200" kern="0" dirty="0" err="1">
                <a:solidFill>
                  <a:srgbClr val="009EB2"/>
                </a:solidFill>
              </a:rPr>
              <a:t>Combining</a:t>
            </a:r>
            <a:r>
              <a:rPr lang="de-DE" sz="3200" kern="0" dirty="0">
                <a:solidFill>
                  <a:srgbClr val="009EB2"/>
                </a:solidFill>
              </a:rPr>
              <a:t> digital </a:t>
            </a:r>
            <a:r>
              <a:rPr lang="de-DE" sz="3200" kern="0" dirty="0" err="1">
                <a:solidFill>
                  <a:srgbClr val="009EB2"/>
                </a:solidFill>
              </a:rPr>
              <a:t>technologies</a:t>
            </a:r>
            <a:r>
              <a:rPr lang="de-DE" sz="3200" kern="0" dirty="0">
                <a:solidFill>
                  <a:srgbClr val="009EB2"/>
                </a:solidFill>
              </a:rPr>
              <a:t>  </a:t>
            </a:r>
            <a:r>
              <a:rPr lang="de-DE" sz="3200" b="1" kern="0" dirty="0" err="1">
                <a:solidFill>
                  <a:srgbClr val="009EB2"/>
                </a:solidFill>
              </a:rPr>
              <a:t>revolutionises</a:t>
            </a:r>
            <a:br>
              <a:rPr lang="de-DE" sz="3200" kern="0" dirty="0">
                <a:solidFill>
                  <a:srgbClr val="009EB2"/>
                </a:solidFill>
              </a:rPr>
            </a:br>
            <a:r>
              <a:rPr lang="de-DE" sz="3200" kern="0" dirty="0" err="1">
                <a:solidFill>
                  <a:srgbClr val="009EB2"/>
                </a:solidFill>
              </a:rPr>
              <a:t>research</a:t>
            </a:r>
            <a:r>
              <a:rPr lang="de-DE" sz="3200" kern="0" dirty="0">
                <a:solidFill>
                  <a:srgbClr val="009EB2"/>
                </a:solidFill>
              </a:rPr>
              <a:t> &amp;</a:t>
            </a:r>
            <a:br>
              <a:rPr lang="de-DE" sz="3200" kern="0" dirty="0">
                <a:solidFill>
                  <a:srgbClr val="009EB2"/>
                </a:solidFill>
              </a:rPr>
            </a:br>
            <a:r>
              <a:rPr lang="de-DE" sz="3200" kern="0" dirty="0" err="1">
                <a:solidFill>
                  <a:srgbClr val="009EB2"/>
                </a:solidFill>
              </a:rPr>
              <a:t>development</a:t>
            </a:r>
            <a:r>
              <a:rPr lang="de-DE" sz="3200" kern="0" dirty="0">
                <a:solidFill>
                  <a:srgbClr val="009EB2"/>
                </a:solidFill>
              </a:rPr>
              <a:t> </a:t>
            </a:r>
            <a:r>
              <a:rPr lang="de-DE" sz="3200" kern="0" dirty="0" err="1">
                <a:solidFill>
                  <a:srgbClr val="009EB2"/>
                </a:solidFill>
              </a:rPr>
              <a:t>methodologies</a:t>
            </a:r>
            <a:endParaRPr lang="de-DE" sz="3200" kern="0" dirty="0">
              <a:solidFill>
                <a:srgbClr val="009EB2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685658" y="-117956"/>
            <a:ext cx="8114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200" dirty="0">
                <a:latin typeface="Franklin Gothic Medium" panose="020B0603020102020204" pitchFamily="34" charset="0"/>
              </a:rPr>
              <a:t>The Advanced </a:t>
            </a:r>
            <a:r>
              <a:rPr lang="fr-BE" sz="3200" dirty="0" err="1">
                <a:latin typeface="Franklin Gothic Medium" panose="020B0603020102020204" pitchFamily="34" charset="0"/>
              </a:rPr>
              <a:t>Materials</a:t>
            </a:r>
            <a:r>
              <a:rPr lang="fr-BE" sz="3200" dirty="0">
                <a:latin typeface="Franklin Gothic Medium" panose="020B0603020102020204" pitchFamily="34" charset="0"/>
              </a:rPr>
              <a:t> 2030 Initiative </a:t>
            </a:r>
            <a:br>
              <a:rPr lang="fr-BE" sz="3600" dirty="0"/>
            </a:br>
            <a:r>
              <a:rPr lang="fr-BE" sz="3200" i="1" dirty="0" err="1">
                <a:solidFill>
                  <a:srgbClr val="4EB4C1"/>
                </a:solidFill>
              </a:rPr>
              <a:t>Some</a:t>
            </a:r>
            <a:r>
              <a:rPr lang="fr-BE" sz="3200" i="1" dirty="0">
                <a:solidFill>
                  <a:srgbClr val="4EB4C1"/>
                </a:solidFill>
              </a:rPr>
              <a:t> </a:t>
            </a:r>
            <a:r>
              <a:rPr lang="fr-BE" sz="3200" i="1" dirty="0" err="1">
                <a:solidFill>
                  <a:srgbClr val="4EB4C1"/>
                </a:solidFill>
              </a:rPr>
              <a:t>expected</a:t>
            </a:r>
            <a:r>
              <a:rPr lang="fr-BE" sz="3200" i="1" dirty="0">
                <a:solidFill>
                  <a:srgbClr val="4EB4C1"/>
                </a:solidFill>
              </a:rPr>
              <a:t> </a:t>
            </a:r>
            <a:r>
              <a:rPr lang="fr-BE" sz="3200" i="1" dirty="0" err="1">
                <a:solidFill>
                  <a:srgbClr val="4EB4C1"/>
                </a:solidFill>
              </a:rPr>
              <a:t>benefits</a:t>
            </a:r>
            <a:endParaRPr lang="en-US" sz="3600" i="1" dirty="0">
              <a:solidFill>
                <a:srgbClr val="009EB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CC9616-45B6-221D-69B5-F0E8AE93F23A}"/>
              </a:ext>
            </a:extLst>
          </p:cNvPr>
          <p:cNvSpPr txBox="1"/>
          <p:nvPr/>
        </p:nvSpPr>
        <p:spPr>
          <a:xfrm>
            <a:off x="3840893" y="1465572"/>
            <a:ext cx="5115482" cy="4278094"/>
          </a:xfrm>
          <a:prstGeom prst="rect">
            <a:avLst/>
          </a:prstGeom>
          <a:noFill/>
          <a:ln>
            <a:solidFill>
              <a:srgbClr val="009EB2">
                <a:alpha val="23000"/>
              </a:srgbClr>
            </a:solidFill>
          </a:ln>
          <a:effectLst>
            <a:glow rad="101600">
              <a:srgbClr val="009EB2">
                <a:alpha val="20000"/>
              </a:srgbClr>
            </a:glow>
          </a:effectLst>
        </p:spPr>
        <p:txBody>
          <a:bodyPr wrap="square">
            <a:spAutoFit/>
          </a:bodyPr>
          <a:lstStyle/>
          <a:p>
            <a:pPr marL="361950" indent="-361950">
              <a:tabLst>
                <a:tab pos="361950" algn="l"/>
              </a:tabLst>
            </a:pPr>
            <a:r>
              <a:rPr lang="es-ES" sz="3200" dirty="0">
                <a:solidFill>
                  <a:srgbClr val="009BAF"/>
                </a:solidFill>
                <a:effectLst/>
                <a:latin typeface="Franklin Gothic Medium" panose="020B0603020102020204" pitchFamily="34" charset="0"/>
              </a:rPr>
              <a:t>1</a:t>
            </a:r>
            <a:r>
              <a:rPr lang="es-ES" sz="32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b="1" dirty="0" err="1">
                <a:effectLst/>
                <a:latin typeface="Franklin Gothic Medium" panose="020B0603020102020204" pitchFamily="34" charset="0"/>
              </a:rPr>
              <a:t>Accelerating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advanced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materials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development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for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Europe’s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innovation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markets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</a:p>
          <a:p>
            <a:pPr marL="361950" indent="-361950">
              <a:tabLst>
                <a:tab pos="361950" algn="l"/>
              </a:tabLst>
            </a:pPr>
            <a:r>
              <a:rPr lang="es-ES" sz="3200" dirty="0">
                <a:solidFill>
                  <a:srgbClr val="009BAF"/>
                </a:solidFill>
                <a:effectLst/>
                <a:latin typeface="Franklin Gothic Medium" panose="020B0603020102020204" pitchFamily="34" charset="0"/>
              </a:rPr>
              <a:t>2</a:t>
            </a:r>
            <a:r>
              <a:rPr lang="es-ES" sz="32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Low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resource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utilisation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,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energy-efficiency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and </a:t>
            </a:r>
            <a:r>
              <a:rPr lang="es-ES" sz="1600" b="1" dirty="0" err="1">
                <a:effectLst/>
                <a:latin typeface="Franklin Gothic Medium" panose="020B0603020102020204" pitchFamily="34" charset="0"/>
              </a:rPr>
              <a:t>decarbonisation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of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materials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processing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</a:p>
          <a:p>
            <a:pPr marL="361950" indent="-361950">
              <a:tabLst>
                <a:tab pos="361950" algn="l"/>
              </a:tabLst>
            </a:pPr>
            <a:r>
              <a:rPr lang="es-ES" sz="3200" dirty="0">
                <a:solidFill>
                  <a:srgbClr val="009BAF"/>
                </a:solidFill>
                <a:effectLst/>
                <a:latin typeface="Franklin Gothic Medium" panose="020B0603020102020204" pitchFamily="34" charset="0"/>
              </a:rPr>
              <a:t>3</a:t>
            </a:r>
            <a:r>
              <a:rPr lang="es-ES" sz="32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Industry-ready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processes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and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technologies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for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establishing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b="1" dirty="0">
                <a:effectLst/>
                <a:latin typeface="Franklin Gothic Medium" panose="020B0603020102020204" pitchFamily="34" charset="0"/>
              </a:rPr>
              <a:t>circular </a:t>
            </a:r>
            <a:r>
              <a:rPr lang="es-ES" sz="1600" b="1" dirty="0" err="1">
                <a:effectLst/>
                <a:latin typeface="Franklin Gothic Medium" panose="020B0603020102020204" pitchFamily="34" charset="0"/>
              </a:rPr>
              <a:t>value</a:t>
            </a:r>
            <a:r>
              <a:rPr lang="es-ES" sz="1600" b="1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b="1" dirty="0" err="1">
                <a:effectLst/>
                <a:latin typeface="Franklin Gothic Medium" panose="020B0603020102020204" pitchFamily="34" charset="0"/>
              </a:rPr>
              <a:t>chains</a:t>
            </a:r>
            <a:r>
              <a:rPr lang="es-ES" sz="1600" b="1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in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Europe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</a:p>
          <a:p>
            <a:pPr marL="361950" indent="-361950">
              <a:tabLst>
                <a:tab pos="361950" algn="l"/>
              </a:tabLst>
            </a:pPr>
            <a:r>
              <a:rPr lang="es-ES" sz="3200" dirty="0">
                <a:solidFill>
                  <a:srgbClr val="009BAF"/>
                </a:solidFill>
                <a:effectLst/>
                <a:latin typeface="Franklin Gothic Medium" panose="020B0603020102020204" pitchFamily="34" charset="0"/>
              </a:rPr>
              <a:t>4</a:t>
            </a:r>
            <a:r>
              <a:rPr lang="es-ES" sz="32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Alternative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advanced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materials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b="1" dirty="0" err="1">
                <a:effectLst/>
                <a:latin typeface="Franklin Gothic Medium" panose="020B0603020102020204" pitchFamily="34" charset="0"/>
              </a:rPr>
              <a:t>processing</a:t>
            </a:r>
            <a:r>
              <a:rPr lang="es-ES" sz="1600" b="1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b="1" dirty="0" err="1">
                <a:effectLst/>
                <a:latin typeface="Franklin Gothic Medium" panose="020B0603020102020204" pitchFamily="34" charset="0"/>
              </a:rPr>
              <a:t>solutions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</a:p>
          <a:p>
            <a:pPr marL="361950" indent="-361950">
              <a:tabLst>
                <a:tab pos="361950" algn="l"/>
              </a:tabLst>
            </a:pPr>
            <a:r>
              <a:rPr lang="es-ES" sz="3200" dirty="0">
                <a:solidFill>
                  <a:srgbClr val="009BAF"/>
                </a:solidFill>
                <a:effectLst/>
                <a:latin typeface="Franklin Gothic Medium" panose="020B0603020102020204" pitchFamily="34" charset="0"/>
              </a:rPr>
              <a:t>5</a:t>
            </a:r>
            <a:r>
              <a:rPr lang="es-ES" sz="32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Increased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b="1" dirty="0" err="1">
                <a:effectLst/>
                <a:latin typeface="Franklin Gothic Medium" panose="020B0603020102020204" pitchFamily="34" charset="0"/>
              </a:rPr>
              <a:t>product</a:t>
            </a:r>
            <a:r>
              <a:rPr lang="es-ES" sz="1600" b="1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b="1" dirty="0" err="1">
                <a:effectLst/>
                <a:latin typeface="Franklin Gothic Medium" panose="020B0603020102020204" pitchFamily="34" charset="0"/>
              </a:rPr>
              <a:t>customisation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,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warranty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, and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labelling</a:t>
            </a:r>
            <a:endParaRPr lang="es-ES" sz="3200" dirty="0">
              <a:effectLst/>
              <a:latin typeface="Franklin Gothic Medium" panose="020B0603020102020204" pitchFamily="34" charset="0"/>
            </a:endParaRPr>
          </a:p>
          <a:p>
            <a:pPr marL="361950" indent="-361950">
              <a:tabLst>
                <a:tab pos="361950" algn="l"/>
              </a:tabLst>
            </a:pPr>
            <a:r>
              <a:rPr lang="es-ES" sz="3200" dirty="0">
                <a:solidFill>
                  <a:srgbClr val="009BAF"/>
                </a:solidFill>
                <a:effectLst/>
                <a:latin typeface="Franklin Gothic Medium" panose="020B0603020102020204" pitchFamily="34" charset="0"/>
              </a:rPr>
              <a:t>6</a:t>
            </a:r>
            <a:r>
              <a:rPr lang="es-ES" sz="32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Support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dirty="0" err="1">
                <a:effectLst/>
                <a:latin typeface="Franklin Gothic Medium" panose="020B0603020102020204" pitchFamily="34" charset="0"/>
              </a:rPr>
              <a:t>product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b="1" dirty="0" err="1">
                <a:effectLst/>
                <a:latin typeface="Franklin Gothic Medium" panose="020B0603020102020204" pitchFamily="34" charset="0"/>
              </a:rPr>
              <a:t>traceability</a:t>
            </a:r>
            <a:r>
              <a:rPr lang="es-ES" sz="1600" dirty="0">
                <a:effectLst/>
                <a:latin typeface="Franklin Gothic Medium" panose="020B0603020102020204" pitchFamily="34" charset="0"/>
              </a:rPr>
              <a:t> and </a:t>
            </a:r>
            <a:r>
              <a:rPr lang="es-ES" sz="1600" b="1" dirty="0" err="1">
                <a:effectLst/>
                <a:latin typeface="Franklin Gothic Medium" panose="020B0603020102020204" pitchFamily="34" charset="0"/>
              </a:rPr>
              <a:t>lifecycle</a:t>
            </a:r>
            <a:r>
              <a:rPr lang="es-ES" sz="1600" b="1" dirty="0">
                <a:effectLst/>
                <a:latin typeface="Franklin Gothic Medium" panose="020B0603020102020204" pitchFamily="34" charset="0"/>
              </a:rPr>
              <a:t> </a:t>
            </a:r>
            <a:r>
              <a:rPr lang="es-ES" sz="1600" b="1" dirty="0" err="1">
                <a:effectLst/>
                <a:latin typeface="Franklin Gothic Medium" panose="020B0603020102020204" pitchFamily="34" charset="0"/>
              </a:rPr>
              <a:t>management</a:t>
            </a:r>
            <a:r>
              <a:rPr lang="es-ES" sz="1600" b="1" dirty="0">
                <a:effectLst/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6</a:t>
            </a:r>
          </a:p>
        </p:txBody>
      </p:sp>
      <p:sp>
        <p:nvSpPr>
          <p:cNvPr id="8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9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2452636" y="69707"/>
            <a:ext cx="8114944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Franklin Gothic Medium" panose="020B0603020102020204" pitchFamily="34" charset="0"/>
              </a:rPr>
              <a:t>European Strategic Agenda </a:t>
            </a:r>
            <a:r>
              <a:rPr lang="de-DE" sz="2800" dirty="0" err="1">
                <a:latin typeface="Franklin Gothic Medium" panose="020B0603020102020204" pitchFamily="34" charset="0"/>
              </a:rPr>
              <a:t>for</a:t>
            </a:r>
            <a:r>
              <a:rPr lang="de-DE" sz="2800" dirty="0">
                <a:latin typeface="Franklin Gothic Medium" panose="020B0603020102020204" pitchFamily="34" charset="0"/>
              </a:rPr>
              <a:t> </a:t>
            </a:r>
            <a:r>
              <a:rPr lang="de-DE" sz="2800" dirty="0" err="1">
                <a:latin typeface="Franklin Gothic Medium" panose="020B0603020102020204" pitchFamily="34" charset="0"/>
              </a:rPr>
              <a:t>Advanced</a:t>
            </a:r>
            <a:r>
              <a:rPr lang="de-DE" sz="2800" dirty="0">
                <a:latin typeface="Franklin Gothic Medium" panose="020B0603020102020204" pitchFamily="34" charset="0"/>
              </a:rPr>
              <a:t> Materials</a:t>
            </a:r>
          </a:p>
          <a:p>
            <a:r>
              <a:rPr lang="de-DE" sz="2400" dirty="0">
                <a:solidFill>
                  <a:srgbClr val="53B8C6"/>
                </a:solidFill>
                <a:latin typeface="Franklin Gothic Medium" panose="020B0603020102020204" pitchFamily="34" charset="0"/>
              </a:rPr>
              <a:t>Areas </a:t>
            </a:r>
            <a:r>
              <a:rPr lang="de-DE" sz="2400" dirty="0" err="1">
                <a:solidFill>
                  <a:srgbClr val="53B8C6"/>
                </a:solidFill>
                <a:latin typeface="Franklin Gothic Medium" panose="020B0603020102020204" pitchFamily="34" charset="0"/>
              </a:rPr>
              <a:t>of</a:t>
            </a:r>
            <a:r>
              <a:rPr lang="de-DE" sz="2400" dirty="0">
                <a:solidFill>
                  <a:srgbClr val="53B8C6"/>
                </a:solidFill>
                <a:latin typeface="Franklin Gothic Medium" panose="020B0603020102020204" pitchFamily="34" charset="0"/>
              </a:rPr>
              <a:t> Intervention </a:t>
            </a:r>
            <a:r>
              <a:rPr lang="de-DE" sz="2400" dirty="0" err="1">
                <a:solidFill>
                  <a:srgbClr val="53B8C6"/>
                </a:solidFill>
                <a:latin typeface="Franklin Gothic Medium" panose="020B0603020102020204" pitchFamily="34" charset="0"/>
              </a:rPr>
              <a:t>structured</a:t>
            </a:r>
            <a:r>
              <a:rPr lang="de-DE" sz="2400" dirty="0">
                <a:solidFill>
                  <a:srgbClr val="53B8C6"/>
                </a:solidFill>
                <a:latin typeface="Franklin Gothic Medium" panose="020B0603020102020204" pitchFamily="34" charset="0"/>
              </a:rPr>
              <a:t> </a:t>
            </a:r>
            <a:r>
              <a:rPr lang="de-DE" sz="2400" dirty="0" err="1">
                <a:solidFill>
                  <a:srgbClr val="53B8C6"/>
                </a:solidFill>
                <a:latin typeface="Franklin Gothic Medium" panose="020B0603020102020204" pitchFamily="34" charset="0"/>
              </a:rPr>
              <a:t>around</a:t>
            </a:r>
            <a:r>
              <a:rPr lang="de-DE" sz="2400" dirty="0">
                <a:solidFill>
                  <a:srgbClr val="53B8C6"/>
                </a:solidFill>
                <a:latin typeface="Franklin Gothic Medium" panose="020B0603020102020204" pitchFamily="34" charset="0"/>
              </a:rPr>
              <a:t> 3 </a:t>
            </a:r>
            <a:r>
              <a:rPr lang="de-DE" sz="2400" dirty="0" err="1">
                <a:solidFill>
                  <a:srgbClr val="53B8C6"/>
                </a:solidFill>
                <a:latin typeface="Franklin Gothic Medium" panose="020B0603020102020204" pitchFamily="34" charset="0"/>
              </a:rPr>
              <a:t>key</a:t>
            </a:r>
            <a:r>
              <a:rPr lang="de-DE" sz="2400" dirty="0">
                <a:solidFill>
                  <a:srgbClr val="53B8C6"/>
                </a:solidFill>
                <a:latin typeface="Franklin Gothic Medium" panose="020B0603020102020204" pitchFamily="34" charset="0"/>
              </a:rPr>
              <a:t> </a:t>
            </a:r>
            <a:r>
              <a:rPr lang="de-DE" sz="2400" dirty="0" err="1">
                <a:solidFill>
                  <a:srgbClr val="53B8C6"/>
                </a:solidFill>
                <a:latin typeface="Franklin Gothic Medium" panose="020B0603020102020204" pitchFamily="34" charset="0"/>
              </a:rPr>
              <a:t>dimensions</a:t>
            </a:r>
            <a:r>
              <a:rPr lang="de-DE" sz="2400" dirty="0">
                <a:solidFill>
                  <a:srgbClr val="53B8C6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485" y="2995261"/>
            <a:ext cx="3417931" cy="3139321"/>
          </a:xfrm>
          <a:prstGeom prst="rect">
            <a:avLst/>
          </a:prstGeom>
          <a:ln>
            <a:solidFill>
              <a:srgbClr val="52BDB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/>
              </a:rPr>
              <a:t>Innovative results will emerge from R&amp;I activities addressing challenges at the crossroad of </a:t>
            </a:r>
            <a:r>
              <a:rPr lang="en-US" b="1" dirty="0">
                <a:solidFill>
                  <a:srgbClr val="029FB3"/>
                </a:solidFill>
                <a:latin typeface="Open Sans"/>
              </a:rPr>
              <a:t>one or more segment(s) of the circular value chain</a:t>
            </a:r>
            <a:r>
              <a:rPr lang="en-US" dirty="0">
                <a:solidFill>
                  <a:srgbClr val="029FB3"/>
                </a:solidFill>
                <a:latin typeface="Open Sans"/>
              </a:rPr>
              <a:t>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with </a:t>
            </a:r>
            <a:r>
              <a:rPr lang="en-US" b="1" dirty="0">
                <a:solidFill>
                  <a:srgbClr val="B255A2"/>
                </a:solidFill>
                <a:latin typeface="Open Sans"/>
              </a:rPr>
              <a:t>one or more of the cross-sectional enablers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The challenges arising from </a:t>
            </a:r>
            <a:r>
              <a:rPr lang="en-US" b="1" dirty="0">
                <a:solidFill>
                  <a:srgbClr val="F4B183"/>
                </a:solidFill>
                <a:latin typeface="Open Sans"/>
              </a:rPr>
              <a:t>the innovation markets</a:t>
            </a:r>
            <a:r>
              <a:rPr lang="en-US" dirty="0">
                <a:solidFill>
                  <a:srgbClr val="F4B183"/>
                </a:solidFill>
                <a:latin typeface="Open Sans"/>
              </a:rPr>
              <a:t>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are clustered into common needs.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797" y="1339487"/>
            <a:ext cx="8524613" cy="4795095"/>
          </a:xfrm>
          <a:prstGeom prst="rect">
            <a:avLst/>
          </a:prstGeom>
          <a:ln>
            <a:solidFill>
              <a:srgbClr val="52B7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01674" y="6356350"/>
            <a:ext cx="843013" cy="365125"/>
          </a:xfrm>
        </p:spPr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6498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46" y="1539823"/>
            <a:ext cx="5869576" cy="511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000" b="1" dirty="0">
                <a:solidFill>
                  <a:srgbClr val="4EB4C1"/>
                </a:solidFill>
              </a:rPr>
              <a:t>R&amp;I </a:t>
            </a:r>
            <a:r>
              <a:rPr lang="fr-BE" sz="2000" b="1" dirty="0" err="1">
                <a:solidFill>
                  <a:srgbClr val="4EB4C1"/>
                </a:solidFill>
              </a:rPr>
              <a:t>Activities</a:t>
            </a:r>
            <a:endParaRPr lang="en-US" sz="2000" b="1" dirty="0">
              <a:solidFill>
                <a:srgbClr val="4EB4C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sz="1400" dirty="0"/>
              <a:t>8</a:t>
            </a:r>
          </a:p>
        </p:txBody>
      </p:sp>
      <p:sp>
        <p:nvSpPr>
          <p:cNvPr id="9" name="Rectangle 8"/>
          <p:cNvSpPr/>
          <p:nvPr/>
        </p:nvSpPr>
        <p:spPr>
          <a:xfrm>
            <a:off x="6968072" y="1457347"/>
            <a:ext cx="513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4EB4C1"/>
                </a:solidFill>
              </a:rPr>
              <a:t>Activities aiming at </a:t>
            </a:r>
            <a:br>
              <a:rPr lang="en-US" sz="2000" b="1" dirty="0">
                <a:solidFill>
                  <a:srgbClr val="4EB4C1"/>
                </a:solidFill>
              </a:rPr>
            </a:br>
            <a:r>
              <a:rPr lang="en-US" sz="2000" b="1" dirty="0">
                <a:solidFill>
                  <a:srgbClr val="4EB4C1"/>
                </a:solidFill>
              </a:rPr>
              <a:t>market, regulatory and societal uptake</a:t>
            </a:r>
          </a:p>
          <a:p>
            <a:endParaRPr lang="fr-FR" sz="1200" dirty="0"/>
          </a:p>
          <a:p>
            <a:pPr marL="804863" indent="-342900">
              <a:buFont typeface="+mj-lt"/>
              <a:buAutoNum type="arabicPeriod"/>
            </a:pPr>
            <a:r>
              <a:rPr lang="en-US" sz="1200" dirty="0"/>
              <a:t>ACTIVITIES SUPPORTING A </a:t>
            </a:r>
            <a:r>
              <a:rPr lang="en-US" sz="1200" b="1" dirty="0">
                <a:solidFill>
                  <a:srgbClr val="4EB4C1"/>
                </a:solidFill>
              </a:rPr>
              <a:t>SUSTAINABLE FRAMEWORK FOR MATERIALS KNOWLEDGE &amp; DATA</a:t>
            </a:r>
            <a:br>
              <a:rPr lang="en-US" sz="1200" dirty="0"/>
            </a:br>
            <a:endParaRPr lang="en-US" sz="1200" dirty="0"/>
          </a:p>
          <a:p>
            <a:pPr marL="804863" indent="-342900">
              <a:buFont typeface="+mj-lt"/>
              <a:buAutoNum type="arabicPeriod"/>
            </a:pPr>
            <a:r>
              <a:rPr lang="en-US" sz="1200" dirty="0"/>
              <a:t>SCIENTIFIC INPUT FOR INFORMED </a:t>
            </a:r>
            <a:r>
              <a:rPr lang="en-US" sz="1200" b="1" dirty="0">
                <a:solidFill>
                  <a:srgbClr val="4EB4C1"/>
                </a:solidFill>
              </a:rPr>
              <a:t>REGULATIONS</a:t>
            </a:r>
            <a:r>
              <a:rPr lang="en-US" sz="1200" dirty="0">
                <a:solidFill>
                  <a:srgbClr val="4EB4C1"/>
                </a:solidFill>
              </a:rPr>
              <a:t> </a:t>
            </a:r>
            <a:r>
              <a:rPr lang="en-US" sz="1200" dirty="0"/>
              <a:t>AND RELATED </a:t>
            </a:r>
            <a:r>
              <a:rPr lang="en-US" sz="1200" b="1" dirty="0">
                <a:solidFill>
                  <a:srgbClr val="4EB4C1"/>
                </a:solidFill>
              </a:rPr>
              <a:t>POLICIES</a:t>
            </a:r>
            <a:br>
              <a:rPr lang="en-US" sz="1200" b="1" dirty="0">
                <a:solidFill>
                  <a:srgbClr val="4EB4C1"/>
                </a:solidFill>
              </a:rPr>
            </a:br>
            <a:endParaRPr lang="en-US" sz="1200" b="1" dirty="0">
              <a:solidFill>
                <a:srgbClr val="4EB4C1"/>
              </a:solidFill>
            </a:endParaRPr>
          </a:p>
          <a:p>
            <a:pPr marL="804863" indent="-342900">
              <a:buFont typeface="+mj-lt"/>
              <a:buAutoNum type="arabicPeriod"/>
            </a:pPr>
            <a:r>
              <a:rPr lang="en-US" sz="1200" dirty="0"/>
              <a:t>ACTIVITIES SUPPORTING </a:t>
            </a:r>
            <a:r>
              <a:rPr lang="en-US" sz="1200" b="1" dirty="0">
                <a:solidFill>
                  <a:srgbClr val="4EB4C1"/>
                </a:solidFill>
              </a:rPr>
              <a:t>CERTIFICATION</a:t>
            </a:r>
            <a:r>
              <a:rPr lang="en-US" sz="1200" dirty="0"/>
              <a:t> AND </a:t>
            </a:r>
            <a:r>
              <a:rPr lang="en-US" sz="1200" b="1" dirty="0">
                <a:solidFill>
                  <a:srgbClr val="4EB4C1"/>
                </a:solidFill>
              </a:rPr>
              <a:t>STANDARDISATION</a:t>
            </a:r>
            <a:r>
              <a:rPr lang="en-US" sz="1200" dirty="0"/>
              <a:t> BODIES</a:t>
            </a:r>
            <a:br>
              <a:rPr lang="en-US" sz="1200" dirty="0"/>
            </a:br>
            <a:r>
              <a:rPr lang="en-US" sz="1200" dirty="0"/>
              <a:t>(especially on safety and sustainability aspects)</a:t>
            </a:r>
            <a:br>
              <a:rPr lang="en-US" sz="1200" dirty="0"/>
            </a:br>
            <a:endParaRPr lang="en-US" sz="1200" dirty="0"/>
          </a:p>
          <a:p>
            <a:pPr marL="804863" indent="-342900">
              <a:buFont typeface="+mj-lt"/>
              <a:buAutoNum type="arabicPeriod"/>
            </a:pPr>
            <a:r>
              <a:rPr lang="en-US" sz="1200" dirty="0"/>
              <a:t>ACTIVITIES CONTRIBUTING TO THE </a:t>
            </a:r>
            <a:r>
              <a:rPr lang="en-US" sz="1200" b="1" dirty="0">
                <a:solidFill>
                  <a:srgbClr val="4EB4C1"/>
                </a:solidFill>
              </a:rPr>
              <a:t>EDUCATION AND TRAINING </a:t>
            </a:r>
            <a:r>
              <a:rPr lang="en-US" sz="1200" dirty="0"/>
              <a:t>OF FUTURE SKILLED WORKFORCES</a:t>
            </a:r>
          </a:p>
          <a:p>
            <a:pPr marL="804863" indent="-342900">
              <a:buFont typeface="+mj-lt"/>
              <a:buAutoNum type="arabicPeriod"/>
            </a:pPr>
            <a:endParaRPr lang="en-US" sz="1200" dirty="0"/>
          </a:p>
          <a:p>
            <a:pPr marL="804863" indent="-342900">
              <a:buFont typeface="+mj-lt"/>
              <a:buAutoNum type="arabicPeriod"/>
            </a:pPr>
            <a:r>
              <a:rPr lang="en-US" sz="1200" dirty="0"/>
              <a:t>ACTIVITIES CONTRIBUTING TO </a:t>
            </a:r>
            <a:r>
              <a:rPr lang="en-US" sz="1200" b="1" dirty="0">
                <a:solidFill>
                  <a:srgbClr val="4EB4C1"/>
                </a:solidFill>
              </a:rPr>
              <a:t>ENTREPRENEURSHIP</a:t>
            </a:r>
          </a:p>
          <a:p>
            <a:pPr marL="804863" indent="-342900">
              <a:buFont typeface="+mj-lt"/>
              <a:buAutoNum type="arabicPeriod"/>
            </a:pPr>
            <a:endParaRPr lang="en-US" sz="1200" dirty="0"/>
          </a:p>
          <a:p>
            <a:pPr marL="804863" indent="-342900">
              <a:buFont typeface="+mj-lt"/>
              <a:buAutoNum type="arabicPeriod"/>
            </a:pPr>
            <a:r>
              <a:rPr lang="en-US" sz="1200" dirty="0"/>
              <a:t>ACTIVITIES CONTRIBUTING TO THE </a:t>
            </a:r>
            <a:r>
              <a:rPr lang="en-US" sz="1200" b="1" dirty="0">
                <a:solidFill>
                  <a:srgbClr val="4EB4C1"/>
                </a:solidFill>
              </a:rPr>
              <a:t>PUBLIC AWARENESS and CITIZEN INVOLVEMENT</a:t>
            </a:r>
            <a:br>
              <a:rPr lang="fr-FR" sz="1200" dirty="0"/>
            </a:br>
            <a:endParaRPr lang="fr-FR" sz="1200" dirty="0"/>
          </a:p>
          <a:p>
            <a:pPr marL="804863" indent="-342900">
              <a:buFont typeface="+mj-lt"/>
              <a:buAutoNum type="arabicPeriod"/>
            </a:pPr>
            <a:r>
              <a:rPr lang="fr-FR" sz="1200" dirty="0"/>
              <a:t>…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1DCEC5F-BD0A-4637-AAB0-4D5717E8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266" y="28644"/>
            <a:ext cx="811494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800" dirty="0" err="1">
                <a:latin typeface="Franklin Gothic Medium" panose="020B0603020102020204" pitchFamily="34" charset="0"/>
              </a:rPr>
              <a:t>Targeted</a:t>
            </a:r>
            <a:r>
              <a:rPr lang="fr-FR" sz="2800" dirty="0">
                <a:latin typeface="Franklin Gothic Medium" panose="020B0603020102020204" pitchFamily="34" charset="0"/>
              </a:rPr>
              <a:t> </a:t>
            </a:r>
            <a:r>
              <a:rPr lang="fr-FR" sz="2800" dirty="0" err="1">
                <a:latin typeface="Franklin Gothic Medium" panose="020B0603020102020204" pitchFamily="34" charset="0"/>
              </a:rPr>
              <a:t>activities</a:t>
            </a:r>
            <a:endParaRPr lang="de-DE" sz="2800" dirty="0">
              <a:latin typeface="Franklin Gothic Medium" panose="020B06030201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998216" y="1600200"/>
            <a:ext cx="0" cy="4135241"/>
          </a:xfrm>
          <a:prstGeom prst="line">
            <a:avLst/>
          </a:prstGeom>
          <a:ln w="28575">
            <a:solidFill>
              <a:srgbClr val="20B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2">
            <a:extLst>
              <a:ext uri="{FF2B5EF4-FFF2-40B4-BE49-F238E27FC236}">
                <a16:creationId xmlns:a16="http://schemas.microsoft.com/office/drawing/2014/main" id="{078336EC-6A91-1F36-7093-2225B32EA75E}"/>
              </a:ext>
            </a:extLst>
          </p:cNvPr>
          <p:cNvSpPr/>
          <p:nvPr/>
        </p:nvSpPr>
        <p:spPr>
          <a:xfrm>
            <a:off x="354811" y="2265811"/>
            <a:ext cx="6221838" cy="3380023"/>
          </a:xfrm>
          <a:prstGeom prst="rect">
            <a:avLst/>
          </a:prstGeom>
          <a:solidFill>
            <a:srgbClr val="4EB4C1">
              <a:alpha val="12000"/>
            </a:srgbClr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BAA3E80-3912-AD61-667F-DD626BDF38C2}"/>
              </a:ext>
            </a:extLst>
          </p:cNvPr>
          <p:cNvSpPr/>
          <p:nvPr/>
        </p:nvSpPr>
        <p:spPr>
          <a:xfrm>
            <a:off x="1365036" y="2133398"/>
            <a:ext cx="5347127" cy="3512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9BAF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TRL 1 – basic principles observed </a:t>
            </a:r>
          </a:p>
          <a:p>
            <a:pPr marL="285750" indent="-285750">
              <a:lnSpc>
                <a:spcPct val="150000"/>
              </a:lnSpc>
              <a:buClr>
                <a:srgbClr val="009BAF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TRL 2 – technology concept formulated </a:t>
            </a:r>
          </a:p>
          <a:p>
            <a:pPr marL="285750" indent="-285750">
              <a:lnSpc>
                <a:spcPct val="150000"/>
              </a:lnSpc>
              <a:buClr>
                <a:srgbClr val="009BAF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TRL 3 – experimental proof of concept </a:t>
            </a:r>
          </a:p>
          <a:p>
            <a:pPr marL="285750" indent="-285750">
              <a:lnSpc>
                <a:spcPct val="150000"/>
              </a:lnSpc>
              <a:buClr>
                <a:srgbClr val="009BAF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TRL 4 – technology validated in lab </a:t>
            </a:r>
          </a:p>
          <a:p>
            <a:pPr marL="285750" indent="-285750">
              <a:lnSpc>
                <a:spcPct val="150000"/>
              </a:lnSpc>
              <a:buClr>
                <a:srgbClr val="009BAF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TRL 5 – technology validated in relevant environment</a:t>
            </a:r>
            <a:r>
              <a:rPr lang="en-US" sz="1500" baseline="30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(1)</a:t>
            </a:r>
          </a:p>
          <a:p>
            <a:pPr marL="285750" indent="-285750">
              <a:lnSpc>
                <a:spcPct val="150000"/>
              </a:lnSpc>
              <a:buClr>
                <a:srgbClr val="009BAF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TRL 6 – technology demonstrated in relevant environment</a:t>
            </a:r>
            <a:r>
              <a:rPr lang="en-US" sz="1500" baseline="30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(1)</a:t>
            </a:r>
            <a:endParaRPr lang="en-US" sz="15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9BAF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TRL 7 – system prototype demonstration in operational environment </a:t>
            </a:r>
          </a:p>
          <a:p>
            <a:pPr marL="285750" indent="-285750">
              <a:lnSpc>
                <a:spcPct val="150000"/>
              </a:lnSpc>
              <a:buClr>
                <a:srgbClr val="009BAF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TRL 8 – system complete and qualified </a:t>
            </a:r>
          </a:p>
          <a:p>
            <a:pPr marL="285750" indent="-285750">
              <a:lnSpc>
                <a:spcPct val="150000"/>
              </a:lnSpc>
              <a:buClr>
                <a:srgbClr val="009BAF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TRL 9 – actual system proven in operational environment</a:t>
            </a:r>
            <a:r>
              <a:rPr lang="en-US" sz="1500" baseline="30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(2)</a:t>
            </a:r>
            <a:endParaRPr lang="en-US" sz="15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1733668F-433D-E6A9-7B05-A707424054A6}"/>
              </a:ext>
            </a:extLst>
          </p:cNvPr>
          <p:cNvSpPr/>
          <p:nvPr/>
        </p:nvSpPr>
        <p:spPr>
          <a:xfrm>
            <a:off x="865353" y="2952284"/>
            <a:ext cx="5711296" cy="2352441"/>
          </a:xfrm>
          <a:prstGeom prst="rect">
            <a:avLst/>
          </a:prstGeom>
          <a:solidFill>
            <a:srgbClr val="4EB4C1">
              <a:alpha val="33000"/>
            </a:srgbClr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02D9C653-2339-6ADA-81F9-0B5C70CF4AFF}"/>
              </a:ext>
            </a:extLst>
          </p:cNvPr>
          <p:cNvSpPr txBox="1"/>
          <p:nvPr/>
        </p:nvSpPr>
        <p:spPr>
          <a:xfrm rot="16200000">
            <a:off x="-126202" y="3943839"/>
            <a:ext cx="235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/>
              <a:t>AMI2030 </a:t>
            </a:r>
            <a:r>
              <a:rPr lang="fr-BE" i="1" dirty="0" err="1"/>
              <a:t>Core</a:t>
            </a:r>
            <a:endParaRPr lang="en-US" i="1" dirty="0"/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222F5781-C860-7E81-7DA1-46F92E48B193}"/>
              </a:ext>
            </a:extLst>
          </p:cNvPr>
          <p:cNvSpPr txBox="1"/>
          <p:nvPr/>
        </p:nvSpPr>
        <p:spPr>
          <a:xfrm rot="16200000">
            <a:off x="-1192011" y="3771157"/>
            <a:ext cx="338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>
                <a:solidFill>
                  <a:srgbClr val="4EB4C1"/>
                </a:solidFill>
              </a:rPr>
              <a:t>AMI2030 </a:t>
            </a:r>
            <a:r>
              <a:rPr lang="fr-BE" i="1" dirty="0" err="1">
                <a:solidFill>
                  <a:srgbClr val="4EB4C1"/>
                </a:solidFill>
              </a:rPr>
              <a:t>extended</a:t>
            </a:r>
            <a:r>
              <a:rPr lang="fr-BE" i="1" dirty="0">
                <a:solidFill>
                  <a:srgbClr val="4EB4C1"/>
                </a:solidFill>
              </a:rPr>
              <a:t> </a:t>
            </a:r>
            <a:r>
              <a:rPr lang="fr-BE" i="1" dirty="0" err="1">
                <a:solidFill>
                  <a:srgbClr val="4EB4C1"/>
                </a:solidFill>
              </a:rPr>
              <a:t>coverage</a:t>
            </a:r>
            <a:endParaRPr lang="en-US" i="1" dirty="0">
              <a:solidFill>
                <a:srgbClr val="4EB4C1"/>
              </a:solidFill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97DE7306-C48F-5249-67EE-B09C4C28C937}"/>
              </a:ext>
            </a:extLst>
          </p:cNvPr>
          <p:cNvSpPr/>
          <p:nvPr/>
        </p:nvSpPr>
        <p:spPr>
          <a:xfrm>
            <a:off x="297962" y="5812285"/>
            <a:ext cx="5860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industrially relevant environment in the case of key enabling technologies</a:t>
            </a:r>
          </a:p>
          <a:p>
            <a:pPr marL="342900" indent="-342900">
              <a:buAutoNum type="arabicParenBoth"/>
            </a:pPr>
            <a:r>
              <a:rPr lang="en-US" sz="12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competitive manufacturing in the case of key enabling technologies</a:t>
            </a:r>
          </a:p>
        </p:txBody>
      </p:sp>
      <p:sp>
        <p:nvSpPr>
          <p:cNvPr id="19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5">
            <a:extLst>
              <a:ext uri="{FF2B5EF4-FFF2-40B4-BE49-F238E27FC236}">
                <a16:creationId xmlns:a16="http://schemas.microsoft.com/office/drawing/2014/main" id="{DC0E1B3F-6D4A-1FD6-74EF-C3484161AB1E}"/>
              </a:ext>
            </a:extLst>
          </p:cNvPr>
          <p:cNvSpPr txBox="1">
            <a:spLocks/>
          </p:cNvSpPr>
          <p:nvPr/>
        </p:nvSpPr>
        <p:spPr>
          <a:xfrm>
            <a:off x="3797591" y="255489"/>
            <a:ext cx="5699493" cy="1012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Franklin Gothic Medium" panose="020B0603020102020204" pitchFamily="34" charset="0"/>
              </a:rPr>
              <a:t>THE CURRENT PROBLEMS &amp; NEEDS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649" y="1984646"/>
            <a:ext cx="52385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Increased complexity in the development of new materials </a:t>
            </a:r>
            <a:r>
              <a:rPr lang="en-US" sz="1600" dirty="0"/>
              <a:t>due to a profound transformation towards a safe and sustainable society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Fragmentation among the different players </a:t>
            </a:r>
            <a:endParaRPr lang="en-US" sz="16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Challenged European leadership on Advanced Materials Innovation</a:t>
            </a:r>
            <a:endParaRPr lang="en-US" sz="16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Challenged European Advanced Materials manufacturing competitiveness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>
                <a:solidFill>
                  <a:srgbClr val="009BAF"/>
                </a:solidFill>
              </a:rPr>
              <a:t>Vulnerable linear value chains </a:t>
            </a:r>
            <a:r>
              <a:rPr lang="en-US" sz="1600" dirty="0"/>
              <a:t>unsuited for the exponential increase in demand driven by the green transition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873261" y="1856344"/>
            <a:ext cx="6096000" cy="41703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BAF"/>
                </a:solidFill>
              </a:rPr>
              <a:t>New solutions </a:t>
            </a:r>
            <a:r>
              <a:rPr lang="en-GB" sz="1500" dirty="0"/>
              <a:t>to reduce costs and risks and to accelerate and shorten Materials development cycles and uptake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EB2"/>
                </a:solidFill>
              </a:rPr>
              <a:t>Stakeholders aligned &amp; integrated on common goals with shared benefits</a:t>
            </a:r>
            <a:br>
              <a:rPr lang="en-GB" sz="1500" b="1" dirty="0">
                <a:solidFill>
                  <a:srgbClr val="009EB2"/>
                </a:solidFill>
              </a:rPr>
            </a:br>
            <a:r>
              <a:rPr lang="en-GB" sz="1500" dirty="0"/>
              <a:t>(Blue sky research – Materials producers – Products manufacturers – Strategic value chains – End users/Citizens – Different policy makers (EU/MS/Regions)),</a:t>
            </a:r>
            <a:endParaRPr lang="en-GB" sz="1500" b="1" dirty="0">
              <a:solidFill>
                <a:srgbClr val="009EB2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BAF"/>
                </a:solidFill>
              </a:rPr>
              <a:t>Ambitious and coordinated investments </a:t>
            </a:r>
            <a:r>
              <a:rPr lang="en-GB" sz="1500" dirty="0"/>
              <a:t>(skills, resources, infrastructures…) to achieve critical mass for the innovation markets serving the twin green and digital transition 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EB2"/>
                </a:solidFill>
              </a:rPr>
              <a:t>EU policy frameworks </a:t>
            </a:r>
            <a:r>
              <a:rPr lang="en-GB" sz="1500" dirty="0"/>
              <a:t>including aligned strategies towards industrial competitiveness and the twin green and digital transition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1500" b="1" dirty="0">
                <a:solidFill>
                  <a:srgbClr val="009EB2"/>
                </a:solidFill>
              </a:rPr>
              <a:t>Increased autonomy on Raw and Advanced Materials </a:t>
            </a:r>
            <a:br>
              <a:rPr lang="en-US" sz="1500" b="1" dirty="0">
                <a:solidFill>
                  <a:srgbClr val="009EB2"/>
                </a:solidFill>
              </a:rPr>
            </a:br>
            <a:r>
              <a:rPr lang="en-US" sz="1500" dirty="0"/>
              <a:t>(Improve resources efficiency, reduce imports, develop substitutes,…)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en-GB" sz="1500" b="1" dirty="0">
                <a:solidFill>
                  <a:srgbClr val="009EB2"/>
                </a:solidFill>
              </a:rPr>
              <a:t>Secured, circular symbiotic value chains </a:t>
            </a:r>
            <a:r>
              <a:rPr lang="en-GB" sz="1500" dirty="0"/>
              <a:t>maximising materials efficiency and materials knowledge sharing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73436" y="1277741"/>
            <a:ext cx="41564" cy="4748975"/>
          </a:xfrm>
          <a:prstGeom prst="line">
            <a:avLst/>
          </a:prstGeom>
          <a:ln>
            <a:solidFill>
              <a:srgbClr val="23A6B7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2650" y="1277741"/>
            <a:ext cx="5238546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PROBLEMS</a:t>
            </a:r>
          </a:p>
          <a:p>
            <a:pPr algn="ctr"/>
            <a:r>
              <a:rPr lang="fr-BE" i="1" dirty="0"/>
              <a:t>The </a:t>
            </a:r>
            <a:r>
              <a:rPr lang="fr-BE" i="1" dirty="0" err="1"/>
              <a:t>faced</a:t>
            </a:r>
            <a:r>
              <a:rPr lang="fr-BE" i="1" dirty="0"/>
              <a:t> challenges, </a:t>
            </a:r>
            <a:r>
              <a:rPr lang="fr-BE" i="1" dirty="0" err="1"/>
              <a:t>failures</a:t>
            </a:r>
            <a:r>
              <a:rPr lang="fr-BE" i="1" dirty="0"/>
              <a:t>, gaps,…</a:t>
            </a:r>
            <a:endParaRPr lang="en-US" i="1" dirty="0"/>
          </a:p>
        </p:txBody>
      </p:sp>
      <p:sp>
        <p:nvSpPr>
          <p:cNvPr id="10" name="Rectangle 9"/>
          <p:cNvSpPr/>
          <p:nvPr/>
        </p:nvSpPr>
        <p:spPr>
          <a:xfrm>
            <a:off x="5873261" y="1277741"/>
            <a:ext cx="6025662" cy="578603"/>
          </a:xfrm>
          <a:prstGeom prst="rect">
            <a:avLst/>
          </a:prstGeom>
          <a:solidFill>
            <a:srgbClr val="009DB1"/>
          </a:solidFill>
          <a:ln>
            <a:solidFill>
              <a:srgbClr val="009D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NEEDS</a:t>
            </a:r>
          </a:p>
          <a:p>
            <a:pPr algn="ctr"/>
            <a:r>
              <a:rPr lang="fr-BE" i="1" dirty="0"/>
              <a:t>R&amp;I, </a:t>
            </a:r>
            <a:r>
              <a:rPr lang="fr-BE" i="1" dirty="0" err="1"/>
              <a:t>Industrial</a:t>
            </a:r>
            <a:r>
              <a:rPr lang="fr-BE" i="1" dirty="0"/>
              <a:t>, </a:t>
            </a:r>
            <a:r>
              <a:rPr lang="fr-BE" i="1" dirty="0" err="1"/>
              <a:t>Regulatory</a:t>
            </a:r>
            <a:r>
              <a:rPr lang="fr-BE" i="1" dirty="0"/>
              <a:t>,…</a:t>
            </a:r>
            <a:endParaRPr lang="en-US" i="1" dirty="0"/>
          </a:p>
        </p:txBody>
      </p:sp>
      <p:sp>
        <p:nvSpPr>
          <p:cNvPr id="12" name="Footer Placeholder 14"/>
          <p:cNvSpPr txBox="1">
            <a:spLocks/>
          </p:cNvSpPr>
          <p:nvPr/>
        </p:nvSpPr>
        <p:spPr>
          <a:xfrm>
            <a:off x="839686" y="6356349"/>
            <a:ext cx="4114800" cy="365125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prstClr val="white">
                    <a:lumMod val="95000"/>
                  </a:prstClr>
                </a:solidFill>
              </a:rPr>
              <a:t>AMI2030 – 11 Janaury 2023</a:t>
            </a:r>
            <a:endParaRPr lang="es-ES" sz="14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01674" y="6356350"/>
            <a:ext cx="843013" cy="365125"/>
          </a:xfrm>
        </p:spPr>
        <p:txBody>
          <a:bodyPr/>
          <a:lstStyle/>
          <a:p>
            <a:r>
              <a:rPr lang="es-ES" sz="1400" dirty="0">
                <a:solidFill>
                  <a:prstClr val="white">
                    <a:lumMod val="95000"/>
                  </a:prst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5118106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I2030-PPT-template" id="{DF5A6B31-A0B6-4FFB-BEE5-36A5F64B075B}" vid="{FC05A130-1CEE-4220-A445-12E8CCF8889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I2030-PPT-template" id="{DF5A6B31-A0B6-4FFB-BEE5-36A5F64B075B}" vid="{96A479D6-00CC-45EC-8925-341103CC8E6F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I2030-PPT-template" id="{DF5A6B31-A0B6-4FFB-BEE5-36A5F64B075B}" vid="{FC05A130-1CEE-4220-A445-12E8CCF88893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I2030-PPT-template" id="{DF5A6B31-A0B6-4FFB-BEE5-36A5F64B075B}" vid="{96A479D6-00CC-45EC-8925-341103CC8E6F}"/>
    </a:ext>
  </a:extLst>
</a:theme>
</file>

<file path=ppt/theme/theme5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I2030-PPT-template" id="{DF5A6B31-A0B6-4FFB-BEE5-36A5F64B075B}" vid="{FC05A130-1CEE-4220-A445-12E8CCF88893}"/>
    </a:ext>
  </a:extLst>
</a:theme>
</file>

<file path=ppt/theme/theme6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I2030-PPT-template" id="{DF5A6B31-A0B6-4FFB-BEE5-36A5F64B075B}" vid="{FC05A130-1CEE-4220-A445-12E8CCF88893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F9B86E5F2AE3478FA60AAD99E62537" ma:contentTypeVersion="2" ma:contentTypeDescription="Create a new document." ma:contentTypeScope="" ma:versionID="30767745a29f241d92e1252483996455">
  <xsd:schema xmlns:xsd="http://www.w3.org/2001/XMLSchema" xmlns:xs="http://www.w3.org/2001/XMLSchema" xmlns:p="http://schemas.microsoft.com/office/2006/metadata/properties" xmlns:ns2="90366466-ea18-48f7-994c-65c7d08d19c9" targetNamespace="http://schemas.microsoft.com/office/2006/metadata/properties" ma:root="true" ma:fieldsID="657c586acb035e1f4b51443e82d6f86c" ns2:_="">
    <xsd:import namespace="90366466-ea18-48f7-994c-65c7d08d1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66466-ea18-48f7-994c-65c7d08d19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5844A7-CBEA-47FE-B674-CCFA89902C3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90366466-ea18-48f7-994c-65c7d08d19c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6F4BFC-5ACB-44CE-82E4-E05F6FA2CF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366466-ea18-48f7-994c-65c7d08d19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744C3-9BBF-4143-85F5-5C289A58A76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a4d578b-912f-457f-a88d-7cd98122d72c}" enabled="0" method="" siteId="{5a4d578b-912f-457f-a88d-7cd98122d72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2503</TotalTime>
  <Words>6379</Words>
  <Application>Microsoft Office PowerPoint</Application>
  <PresentationFormat>Widescreen</PresentationFormat>
  <Paragraphs>675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54</vt:i4>
      </vt:variant>
    </vt:vector>
  </HeadingPairs>
  <TitlesOfParts>
    <vt:vector size="72" baseType="lpstr">
      <vt:lpstr>Arial</vt:lpstr>
      <vt:lpstr>Calibri</vt:lpstr>
      <vt:lpstr>Calibri Light</vt:lpstr>
      <vt:lpstr>EYInterstate Light</vt:lpstr>
      <vt:lpstr>Franklin Gothic Book</vt:lpstr>
      <vt:lpstr>Franklin Gothic Heavy</vt:lpstr>
      <vt:lpstr>Franklin Gothic Medium</vt:lpstr>
      <vt:lpstr>Helvetica Neue</vt:lpstr>
      <vt:lpstr>Open Sans</vt:lpstr>
      <vt:lpstr>Segoe UI</vt:lpstr>
      <vt:lpstr>Times New Roman</vt:lpstr>
      <vt:lpstr>Wingdings</vt:lpstr>
      <vt:lpstr>Diseño personalizado</vt:lpstr>
      <vt:lpstr>Tema de Office</vt:lpstr>
      <vt:lpstr>1_Diseño personalizado</vt:lpstr>
      <vt:lpstr>1_Tema de Office</vt:lpstr>
      <vt:lpstr>2_Diseño personalizado</vt:lpstr>
      <vt:lpstr>3_Diseño personalizado</vt:lpstr>
      <vt:lpstr> Advanced Materials 2030 Initiative   Lars Montelius  AMI2030 Steering Board Co-Chair  </vt:lpstr>
      <vt:lpstr>Overview Timeline</vt:lpstr>
      <vt:lpstr>The Advanced Materials 2030 Initiative  Building on the Materials Manifesto</vt:lpstr>
      <vt:lpstr>PowerPoint Presentation</vt:lpstr>
      <vt:lpstr>PowerPoint Presentation</vt:lpstr>
      <vt:lpstr>PowerPoint Presentation</vt:lpstr>
      <vt:lpstr>PowerPoint Presentation</vt:lpstr>
      <vt:lpstr>Targeted activities</vt:lpstr>
      <vt:lpstr>PowerPoint Presentation</vt:lpstr>
      <vt:lpstr>PowerPoint Presentation</vt:lpstr>
      <vt:lpstr>THE AMI2030 OBJECTIVES</vt:lpstr>
      <vt:lpstr>PowerPoint Presentation</vt:lpstr>
      <vt:lpstr>PowerPoint Presentation</vt:lpstr>
      <vt:lpstr>A new European Partnership appears the most suitable instrument to bring all Advanced Materials stakeholders together</vt:lpstr>
      <vt:lpstr>AMI2030 within the EU R&amp;I landscape</vt:lpstr>
      <vt:lpstr>Building common added-value with each initiative</vt:lpstr>
      <vt:lpstr>PowerPoint Presentation</vt:lpstr>
      <vt:lpstr>PowerPoint Presentation</vt:lpstr>
      <vt:lpstr>PowerPoint Presentation</vt:lpstr>
      <vt:lpstr>Materials digital efforts so far are patchy Materials and Products lack integration Obstacle to circularity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Common Materials Data Space interconnected with Manufacturing and PLM</vt:lpstr>
      <vt:lpstr>PowerPoint Presentation</vt:lpstr>
      <vt:lpstr>Materials Production &amp; Processing  Priorities identified in the MATERIALS 2030 Roadmap</vt:lpstr>
      <vt:lpstr>Materials Production &amp; Processing  Cross-cutting challenges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Policy support Priorities identified in the MATERIALS 2030 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feedback</vt:lpstr>
      <vt:lpstr>Do not forget the international dimension: Example I</vt:lpstr>
      <vt:lpstr>Do not forget the International dimension  Example II: Japan</vt:lpstr>
      <vt:lpstr>Further background :  Open Innovation Test Beds</vt:lpstr>
      <vt:lpstr>Recap: HORIZON-CL4-2023-RESILIENCE-01-39: Coordination and knowledge sharing across materials development communities (CSA)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Jaume Casas</dc:creator>
  <cp:lastModifiedBy>SOKOLOWSKI Norbert (RTD-EXT)</cp:lastModifiedBy>
  <cp:revision>649</cp:revision>
  <cp:lastPrinted>2022-09-22T07:43:37Z</cp:lastPrinted>
  <dcterms:created xsi:type="dcterms:W3CDTF">2022-09-06T09:43:14Z</dcterms:created>
  <dcterms:modified xsi:type="dcterms:W3CDTF">2023-01-16T13:54:37Z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0x0101000EF9B86E5F2AE3478FA60AAD99E62537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2023-01-10T09:53:00Z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e5a5e52e-1c15-4eb7-a601-758a3708bad6</vt:lpwstr>
  </property>
  <property fmtid="{D5CDD505-2E9C-101B-9397-08002B2CF9AE}" pid="9" name="MSIP_Label_6bd9ddd1-4d20-43f6-abfa-fc3c07406f94_ContentBits">
    <vt:lpwstr>0</vt:lpwstr>
  </property>
</Properties>
</file>