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3"/>
  </p:notesMasterIdLst>
  <p:handoutMasterIdLst>
    <p:handoutMasterId r:id="rId114"/>
  </p:handoutMasterIdLst>
  <p:sldIdLst>
    <p:sldId id="415" r:id="rId5"/>
    <p:sldId id="275" r:id="rId6"/>
    <p:sldId id="588" r:id="rId7"/>
    <p:sldId id="611" r:id="rId8"/>
    <p:sldId id="652" r:id="rId9"/>
    <p:sldId id="612" r:id="rId10"/>
    <p:sldId id="575" r:id="rId11"/>
    <p:sldId id="582" r:id="rId12"/>
    <p:sldId id="602" r:id="rId13"/>
    <p:sldId id="603" r:id="rId14"/>
    <p:sldId id="604" r:id="rId15"/>
    <p:sldId id="605" r:id="rId16"/>
    <p:sldId id="606" r:id="rId17"/>
    <p:sldId id="607" r:id="rId18"/>
    <p:sldId id="608" r:id="rId19"/>
    <p:sldId id="609" r:id="rId20"/>
    <p:sldId id="610" r:id="rId21"/>
    <p:sldId id="593" r:id="rId22"/>
    <p:sldId id="653" r:id="rId23"/>
    <p:sldId id="654" r:id="rId24"/>
    <p:sldId id="655" r:id="rId25"/>
    <p:sldId id="656" r:id="rId26"/>
    <p:sldId id="657" r:id="rId27"/>
    <p:sldId id="658" r:id="rId28"/>
    <p:sldId id="659" r:id="rId29"/>
    <p:sldId id="660" r:id="rId30"/>
    <p:sldId id="640" r:id="rId31"/>
    <p:sldId id="641" r:id="rId32"/>
    <p:sldId id="642" r:id="rId33"/>
    <p:sldId id="643" r:id="rId34"/>
    <p:sldId id="644" r:id="rId35"/>
    <p:sldId id="645" r:id="rId36"/>
    <p:sldId id="646" r:id="rId37"/>
    <p:sldId id="647" r:id="rId38"/>
    <p:sldId id="590" r:id="rId39"/>
    <p:sldId id="669" r:id="rId40"/>
    <p:sldId id="670" r:id="rId41"/>
    <p:sldId id="671" r:id="rId42"/>
    <p:sldId id="672" r:id="rId43"/>
    <p:sldId id="673" r:id="rId44"/>
    <p:sldId id="674" r:id="rId45"/>
    <p:sldId id="675" r:id="rId46"/>
    <p:sldId id="676" r:id="rId47"/>
    <p:sldId id="677" r:id="rId48"/>
    <p:sldId id="678" r:id="rId49"/>
    <p:sldId id="679" r:id="rId50"/>
    <p:sldId id="680" r:id="rId51"/>
    <p:sldId id="681" r:id="rId52"/>
    <p:sldId id="682" r:id="rId53"/>
    <p:sldId id="683" r:id="rId54"/>
    <p:sldId id="684" r:id="rId55"/>
    <p:sldId id="594" r:id="rId56"/>
    <p:sldId id="615" r:id="rId57"/>
    <p:sldId id="622" r:id="rId58"/>
    <p:sldId id="600" r:id="rId59"/>
    <p:sldId id="648" r:id="rId60"/>
    <p:sldId id="649" r:id="rId61"/>
    <p:sldId id="650" r:id="rId62"/>
    <p:sldId id="651" r:id="rId63"/>
    <p:sldId id="601" r:id="rId64"/>
    <p:sldId id="623" r:id="rId65"/>
    <p:sldId id="596" r:id="rId66"/>
    <p:sldId id="664" r:id="rId67"/>
    <p:sldId id="665" r:id="rId68"/>
    <p:sldId id="666" r:id="rId69"/>
    <p:sldId id="667" r:id="rId70"/>
    <p:sldId id="668" r:id="rId71"/>
    <p:sldId id="591" r:id="rId72"/>
    <p:sldId id="616" r:id="rId73"/>
    <p:sldId id="639" r:id="rId74"/>
    <p:sldId id="637" r:id="rId75"/>
    <p:sldId id="626" r:id="rId76"/>
    <p:sldId id="356" r:id="rId77"/>
    <p:sldId id="621" r:id="rId78"/>
    <p:sldId id="624" r:id="rId79"/>
    <p:sldId id="595" r:id="rId80"/>
    <p:sldId id="617" r:id="rId81"/>
    <p:sldId id="619" r:id="rId82"/>
    <p:sldId id="692" r:id="rId83"/>
    <p:sldId id="693" r:id="rId84"/>
    <p:sldId id="694" r:id="rId85"/>
    <p:sldId id="695" r:id="rId86"/>
    <p:sldId id="696" r:id="rId87"/>
    <p:sldId id="697" r:id="rId88"/>
    <p:sldId id="698" r:id="rId89"/>
    <p:sldId id="699" r:id="rId90"/>
    <p:sldId id="700" r:id="rId91"/>
    <p:sldId id="701" r:id="rId92"/>
    <p:sldId id="702" r:id="rId93"/>
    <p:sldId id="703" r:id="rId94"/>
    <p:sldId id="704" r:id="rId95"/>
    <p:sldId id="705" r:id="rId96"/>
    <p:sldId id="706" r:id="rId97"/>
    <p:sldId id="707" r:id="rId98"/>
    <p:sldId id="708" r:id="rId99"/>
    <p:sldId id="709" r:id="rId100"/>
    <p:sldId id="257" r:id="rId101"/>
    <p:sldId id="638" r:id="rId102"/>
    <p:sldId id="661" r:id="rId103"/>
    <p:sldId id="662" r:id="rId104"/>
    <p:sldId id="663" r:id="rId105"/>
    <p:sldId id="598" r:id="rId106"/>
    <p:sldId id="625" r:id="rId107"/>
    <p:sldId id="578" r:id="rId108"/>
    <p:sldId id="618" r:id="rId109"/>
    <p:sldId id="584" r:id="rId110"/>
    <p:sldId id="349" r:id="rId111"/>
    <p:sldId id="456"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CEE"/>
    <a:srgbClr val="6600FF"/>
    <a:srgbClr val="CCCCFF"/>
    <a:srgbClr val="9999FF"/>
    <a:srgbClr val="0356B1"/>
    <a:srgbClr val="024EA2"/>
    <a:srgbClr val="024B9C"/>
    <a:srgbClr val="035DC1"/>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186" autoAdjust="0"/>
  </p:normalViewPr>
  <p:slideViewPr>
    <p:cSldViewPr snapToGrid="0">
      <p:cViewPr varScale="1">
        <p:scale>
          <a:sx n="60" d="100"/>
          <a:sy n="60" d="100"/>
        </p:scale>
        <p:origin x="1522" y="58"/>
      </p:cViewPr>
      <p:guideLst>
        <p:guide orient="horz" pos="209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ernijo\Downloads\20221206_SignatoriesDataJL%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ernijo\Downloads\20221206_SignatoriesDataJL%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ernijo\Downloads\20221206_SignatoriesDataJL%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ernijo\Downloads\20221206_SignatoriesDataJL%2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ernijo\Downloads\20221206_SignatoriesDataJL%20(2).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10"/>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5109-46E6-8543-8B5AC71BE2D9}"/>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5109-46E6-8543-8B5AC71BE2D9}"/>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5-5109-46E6-8543-8B5AC71BE2D9}"/>
              </c:ext>
            </c:extLst>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7-5109-46E6-8543-8B5AC71BE2D9}"/>
              </c:ext>
            </c:extLst>
          </c:dPt>
          <c:dPt>
            <c:idx val="4"/>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9-5109-46E6-8543-8B5AC71BE2D9}"/>
              </c:ext>
            </c:extLst>
          </c:dPt>
          <c:dLbls>
            <c:dLbl>
              <c:idx val="0"/>
              <c:layout>
                <c:manualLayout>
                  <c:x val="-0.26640099352966329"/>
                  <c:y val="0.2261511886840327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109-46E6-8543-8B5AC71BE2D9}"/>
                </c:ext>
              </c:extLst>
            </c:dLbl>
            <c:dLbl>
              <c:idx val="1"/>
              <c:layout>
                <c:manualLayout>
                  <c:x val="-0.19779982126280571"/>
                  <c:y val="-0.2201113433402242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8362856007718226"/>
                      <c:h val="0.16337174811203597"/>
                    </c:manualLayout>
                  </c15:layout>
                </c:ext>
                <c:ext xmlns:c16="http://schemas.microsoft.com/office/drawing/2014/chart" uri="{C3380CC4-5D6E-409C-BE32-E72D297353CC}">
                  <c16:uniqueId val="{00000003-5109-46E6-8543-8B5AC71BE2D9}"/>
                </c:ext>
              </c:extLst>
            </c:dLbl>
            <c:dLbl>
              <c:idx val="2"/>
              <c:layout>
                <c:manualLayout>
                  <c:x val="0.19139743105390458"/>
                  <c:y val="-0.2405584802471843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109-46E6-8543-8B5AC71BE2D9}"/>
                </c:ext>
              </c:extLst>
            </c:dLbl>
            <c:dLbl>
              <c:idx val="4"/>
              <c:layout>
                <c:manualLayout>
                  <c:x val="0.17225427489226852"/>
                  <c:y val="0.2445576508606685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109-46E6-8543-8B5AC71BE2D9}"/>
                </c:ext>
              </c:extLst>
            </c:dLbl>
            <c:spPr>
              <a:solidFill>
                <a:sysClr val="window" lastClr="FFFFFF">
                  <a:alpha val="90000"/>
                </a:sysClr>
              </a:solidFill>
              <a:ln>
                <a:solidFill>
                  <a:sysClr val="windowText" lastClr="000000">
                    <a:lumMod val="25000"/>
                    <a:lumOff val="75000"/>
                  </a:sysClr>
                </a:solidFill>
              </a:ln>
              <a:effectLst>
                <a:softEdge rad="50800"/>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'Profile of Signatories'!$A$34:$A$38</c:f>
              <c:strCache>
                <c:ptCount val="5"/>
                <c:pt idx="0">
                  <c:v>&lt; 50k</c:v>
                </c:pt>
                <c:pt idx="1">
                  <c:v>50k - 100k</c:v>
                </c:pt>
                <c:pt idx="2">
                  <c:v>100k - 500k</c:v>
                </c:pt>
                <c:pt idx="3">
                  <c:v>500k - 1m</c:v>
                </c:pt>
                <c:pt idx="4">
                  <c:v>&gt; 1m</c:v>
                </c:pt>
              </c:strCache>
            </c:strRef>
          </c:cat>
          <c:val>
            <c:numRef>
              <c:f>'Profile of Signatories'!$B$34:$B$38</c:f>
              <c:numCache>
                <c:formatCode>General</c:formatCode>
                <c:ptCount val="5"/>
                <c:pt idx="0">
                  <c:v>112</c:v>
                </c:pt>
                <c:pt idx="1">
                  <c:v>55</c:v>
                </c:pt>
                <c:pt idx="2">
                  <c:v>103</c:v>
                </c:pt>
                <c:pt idx="3">
                  <c:v>37</c:v>
                </c:pt>
                <c:pt idx="4">
                  <c:v>66</c:v>
                </c:pt>
              </c:numCache>
            </c:numRef>
          </c:val>
          <c:extLst>
            <c:ext xmlns:c16="http://schemas.microsoft.com/office/drawing/2014/chart" uri="{C3380CC4-5D6E-409C-BE32-E72D297353CC}">
              <c16:uniqueId val="{0000000A-5109-46E6-8543-8B5AC71BE2D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613F-4874-89C0-5E7C85628EC8}"/>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613F-4874-89C0-5E7C85628EC8}"/>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5-613F-4874-89C0-5E7C85628EC8}"/>
              </c:ext>
            </c:extLst>
          </c:dPt>
          <c:dLbls>
            <c:dLbl>
              <c:idx val="0"/>
              <c:layout>
                <c:manualLayout>
                  <c:x val="-0.18714123329543753"/>
                  <c:y val="0.16625241990190479"/>
                </c:manualLayout>
              </c:layout>
              <c:spPr>
                <a:solidFill>
                  <a:prstClr val="white">
                    <a:alpha val="72000"/>
                  </a:prstClr>
                </a:solidFill>
                <a:ln>
                  <a:noFill/>
                </a:ln>
                <a:effectLst>
                  <a:softEdge rad="101600"/>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982715148358227"/>
                      <c:h val="0.27099549688421615"/>
                    </c:manualLayout>
                  </c15:layout>
                </c:ext>
                <c:ext xmlns:c16="http://schemas.microsoft.com/office/drawing/2014/chart" uri="{C3380CC4-5D6E-409C-BE32-E72D297353CC}">
                  <c16:uniqueId val="{00000001-613F-4874-89C0-5E7C85628EC8}"/>
                </c:ext>
              </c:extLst>
            </c:dLbl>
            <c:dLbl>
              <c:idx val="1"/>
              <c:layout>
                <c:manualLayout>
                  <c:x val="-0.18203922146164023"/>
                  <c:y val="-1.384977481651126E-7"/>
                </c:manualLayout>
              </c:layout>
              <c:spPr>
                <a:solidFill>
                  <a:prstClr val="white">
                    <a:alpha val="67000"/>
                  </a:prstClr>
                </a:solidFill>
                <a:ln>
                  <a:noFill/>
                </a:ln>
                <a:effectLst>
                  <a:softEdge rad="165100"/>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9691741206402916"/>
                      <c:h val="0.37599424070964022"/>
                    </c:manualLayout>
                  </c15:layout>
                </c:ext>
                <c:ext xmlns:c16="http://schemas.microsoft.com/office/drawing/2014/chart" uri="{C3380CC4-5D6E-409C-BE32-E72D297353CC}">
                  <c16:uniqueId val="{00000003-613F-4874-89C0-5E7C85628EC8}"/>
                </c:ext>
              </c:extLst>
            </c:dLbl>
            <c:dLbl>
              <c:idx val="2"/>
              <c:layout>
                <c:manualLayout>
                  <c:x val="0.20620450757059575"/>
                  <c:y val="-1.5641935677767817E-2"/>
                </c:manualLayout>
              </c:layout>
              <c:spPr>
                <a:solidFill>
                  <a:prstClr val="white">
                    <a:alpha val="67000"/>
                  </a:prstClr>
                </a:solidFill>
                <a:ln>
                  <a:noFill/>
                </a:ln>
                <a:effectLst>
                  <a:softEdge rad="101600"/>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6735809121974191"/>
                      <c:h val="0.19049284977675549"/>
                    </c:manualLayout>
                  </c15:layout>
                </c:ext>
                <c:ext xmlns:c16="http://schemas.microsoft.com/office/drawing/2014/chart" uri="{C3380CC4-5D6E-409C-BE32-E72D297353CC}">
                  <c16:uniqueId val="{00000005-613F-4874-89C0-5E7C85628EC8}"/>
                </c:ext>
              </c:extLst>
            </c:dLbl>
            <c:spPr>
              <a:noFill/>
              <a:ln>
                <a:no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'Profile of Signatories'!$D$34:$D$36</c:f>
              <c:strCache>
                <c:ptCount val="3"/>
                <c:pt idx="0">
                  <c:v>Predominantly Urban</c:v>
                </c:pt>
                <c:pt idx="1">
                  <c:v>Predominantly Rural</c:v>
                </c:pt>
                <c:pt idx="2">
                  <c:v>Mixed</c:v>
                </c:pt>
              </c:strCache>
            </c:strRef>
          </c:cat>
          <c:val>
            <c:numRef>
              <c:f>'Profile of Signatories'!$E$34:$E$36</c:f>
              <c:numCache>
                <c:formatCode>General</c:formatCode>
                <c:ptCount val="3"/>
                <c:pt idx="0">
                  <c:v>121</c:v>
                </c:pt>
                <c:pt idx="1">
                  <c:v>77</c:v>
                </c:pt>
                <c:pt idx="2">
                  <c:v>175</c:v>
                </c:pt>
              </c:numCache>
            </c:numRef>
          </c:val>
          <c:extLst>
            <c:ext xmlns:c16="http://schemas.microsoft.com/office/drawing/2014/chart" uri="{C3380CC4-5D6E-409C-BE32-E72D297353CC}">
              <c16:uniqueId val="{00000006-613F-4874-89C0-5E7C85628EC8}"/>
            </c:ext>
          </c:extLst>
        </c:ser>
        <c:dLbls>
          <c:dLblPos val="in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2874393097029"/>
          <c:y val="8.5001256491874705E-2"/>
          <c:w val="0.60892421843073596"/>
          <c:h val="0.8399137208912717"/>
        </c:manualLayout>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'Adaptation Posture and Measures'!$A$31:$A$36</c:f>
              <c:strCache>
                <c:ptCount val="6"/>
                <c:pt idx="0">
                  <c:v>Local research institutions</c:v>
                </c:pt>
                <c:pt idx="1">
                  <c:v>Local academia</c:v>
                </c:pt>
                <c:pt idx="2">
                  <c:v>Local businesses</c:v>
                </c:pt>
                <c:pt idx="3">
                  <c:v>Local consultancy</c:v>
                </c:pt>
                <c:pt idx="4">
                  <c:v>Other local authorities</c:v>
                </c:pt>
                <c:pt idx="5">
                  <c:v>None of the above</c:v>
                </c:pt>
              </c:strCache>
            </c:strRef>
          </c:cat>
          <c:val>
            <c:numRef>
              <c:f>'Adaptation Posture and Measures'!$C$31:$C$36</c:f>
              <c:numCache>
                <c:formatCode>0%</c:formatCode>
                <c:ptCount val="6"/>
                <c:pt idx="0">
                  <c:v>0.63806970509383376</c:v>
                </c:pt>
                <c:pt idx="1">
                  <c:v>0.5951742627345844</c:v>
                </c:pt>
                <c:pt idx="2">
                  <c:v>0.48257372654155495</c:v>
                </c:pt>
                <c:pt idx="3">
                  <c:v>0.49865951742627346</c:v>
                </c:pt>
                <c:pt idx="4">
                  <c:v>0.7882037533512064</c:v>
                </c:pt>
                <c:pt idx="5">
                  <c:v>5.6300268096514748E-2</c:v>
                </c:pt>
              </c:numCache>
            </c:numRef>
          </c:val>
          <c:extLst>
            <c:ext xmlns:c16="http://schemas.microsoft.com/office/drawing/2014/chart" uri="{C3380CC4-5D6E-409C-BE32-E72D297353CC}">
              <c16:uniqueId val="{00000000-349A-42E0-A88C-28E16668B2CD}"/>
            </c:ext>
          </c:extLst>
        </c:ser>
        <c:dLbls>
          <c:dLblPos val="outEnd"/>
          <c:showLegendKey val="0"/>
          <c:showVal val="1"/>
          <c:showCatName val="0"/>
          <c:showSerName val="0"/>
          <c:showPercent val="0"/>
          <c:showBubbleSize val="0"/>
        </c:dLbls>
        <c:gapWidth val="100"/>
        <c:axId val="424349032"/>
        <c:axId val="424342472"/>
      </c:barChart>
      <c:catAx>
        <c:axId val="424349032"/>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424342472"/>
        <c:crosses val="autoZero"/>
        <c:auto val="1"/>
        <c:lblAlgn val="ctr"/>
        <c:lblOffset val="100"/>
        <c:noMultiLvlLbl val="0"/>
      </c:catAx>
      <c:valAx>
        <c:axId val="424342472"/>
        <c:scaling>
          <c:orientation val="minMax"/>
          <c:max val="1"/>
        </c:scaling>
        <c:delete val="1"/>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424349032"/>
        <c:crosses val="autoZero"/>
        <c:crossBetween val="between"/>
        <c:majorUnit val="0.25"/>
        <c:minorUnit val="5.000000000000001E-2"/>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'Impacts by Country'!$A$2:$A$10</c:f>
              <c:strCache>
                <c:ptCount val="9"/>
                <c:pt idx="0">
                  <c:v>Wild fire</c:v>
                </c:pt>
                <c:pt idx="1">
                  <c:v>Temperature increase, heat wave</c:v>
                </c:pt>
                <c:pt idx="2">
                  <c:v>Storms, including extreme rainfall, wind storm, coastal storm</c:v>
                </c:pt>
                <c:pt idx="3">
                  <c:v>River flooding</c:v>
                </c:pt>
                <c:pt idx="4">
                  <c:v>Coastal erosion, sea level rise, coastal flooding</c:v>
                </c:pt>
                <c:pt idx="5">
                  <c:v>Drought and water scarcity</c:v>
                </c:pt>
                <c:pt idx="6">
                  <c:v>Changing ecosystems</c:v>
                </c:pt>
                <c:pt idx="7">
                  <c:v>Changing season</c:v>
                </c:pt>
                <c:pt idx="8">
                  <c:v>Other</c:v>
                </c:pt>
              </c:strCache>
            </c:strRef>
          </c:cat>
          <c:val>
            <c:numRef>
              <c:f>'Impacts by Country'!$AC$2:$AC$10</c:f>
              <c:numCache>
                <c:formatCode>General</c:formatCode>
                <c:ptCount val="9"/>
                <c:pt idx="0">
                  <c:v>117</c:v>
                </c:pt>
                <c:pt idx="1">
                  <c:v>309</c:v>
                </c:pt>
                <c:pt idx="2">
                  <c:v>277</c:v>
                </c:pt>
                <c:pt idx="3">
                  <c:v>200</c:v>
                </c:pt>
                <c:pt idx="4">
                  <c:v>121</c:v>
                </c:pt>
                <c:pt idx="5">
                  <c:v>257</c:v>
                </c:pt>
                <c:pt idx="6">
                  <c:v>206</c:v>
                </c:pt>
                <c:pt idx="7">
                  <c:v>147</c:v>
                </c:pt>
                <c:pt idx="8">
                  <c:v>2</c:v>
                </c:pt>
              </c:numCache>
            </c:numRef>
          </c:val>
          <c:extLst>
            <c:ext xmlns:c16="http://schemas.microsoft.com/office/drawing/2014/chart" uri="{C3380CC4-5D6E-409C-BE32-E72D297353CC}">
              <c16:uniqueId val="{00000000-5463-40C7-B797-99D53504BFA1}"/>
            </c:ext>
          </c:extLst>
        </c:ser>
        <c:dLbls>
          <c:showLegendKey val="0"/>
          <c:showVal val="0"/>
          <c:showCatName val="0"/>
          <c:showSerName val="0"/>
          <c:showPercent val="0"/>
          <c:showBubbleSize val="0"/>
        </c:dLbls>
        <c:gapWidth val="182"/>
        <c:axId val="578169768"/>
        <c:axId val="578163208"/>
      </c:barChart>
      <c:catAx>
        <c:axId val="5781697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8163208"/>
        <c:crosses val="autoZero"/>
        <c:auto val="1"/>
        <c:lblAlgn val="ctr"/>
        <c:lblOffset val="100"/>
        <c:noMultiLvlLbl val="0"/>
      </c:catAx>
      <c:valAx>
        <c:axId val="578163208"/>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78169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delete val="1"/>
          </c:dLbls>
          <c:cat>
            <c:strRef>
              <c:f>'Impacts by Country'!$A$20:$A$27</c:f>
              <c:strCache>
                <c:ptCount val="8"/>
                <c:pt idx="0">
                  <c:v>Population migration</c:v>
                </c:pt>
                <c:pt idx="1">
                  <c:v>Higher health costs</c:v>
                </c:pt>
                <c:pt idx="2">
                  <c:v>Higher costs for social services</c:v>
                </c:pt>
                <c:pt idx="3">
                  <c:v>Damage to building and infrastructure</c:v>
                </c:pt>
                <c:pt idx="4">
                  <c:v>Economic costs or losses in tourism</c:v>
                </c:pt>
                <c:pt idx="5">
                  <c:v>Economic costs or losses in industry</c:v>
                </c:pt>
                <c:pt idx="6">
                  <c:v>Economic costs or losses in agriculture</c:v>
                </c:pt>
                <c:pt idx="7">
                  <c:v>Other</c:v>
                </c:pt>
              </c:strCache>
            </c:strRef>
          </c:cat>
          <c:val>
            <c:numRef>
              <c:f>'Impacts by Country'!$AC$20:$AC$27</c:f>
              <c:numCache>
                <c:formatCode>General</c:formatCode>
                <c:ptCount val="8"/>
                <c:pt idx="0">
                  <c:v>45</c:v>
                </c:pt>
                <c:pt idx="1">
                  <c:v>178</c:v>
                </c:pt>
                <c:pt idx="2">
                  <c:v>126</c:v>
                </c:pt>
                <c:pt idx="3">
                  <c:v>282</c:v>
                </c:pt>
                <c:pt idx="4">
                  <c:v>146</c:v>
                </c:pt>
                <c:pt idx="5">
                  <c:v>93</c:v>
                </c:pt>
                <c:pt idx="6">
                  <c:v>267</c:v>
                </c:pt>
                <c:pt idx="7">
                  <c:v>30</c:v>
                </c:pt>
              </c:numCache>
            </c:numRef>
          </c:val>
          <c:extLst>
            <c:ext xmlns:c16="http://schemas.microsoft.com/office/drawing/2014/chart" uri="{C3380CC4-5D6E-409C-BE32-E72D297353CC}">
              <c16:uniqueId val="{00000000-ACBF-48E5-9936-2E5868992971}"/>
            </c:ext>
          </c:extLst>
        </c:ser>
        <c:dLbls>
          <c:dLblPos val="outEnd"/>
          <c:showLegendKey val="0"/>
          <c:showVal val="1"/>
          <c:showCatName val="0"/>
          <c:showSerName val="0"/>
          <c:showPercent val="0"/>
          <c:showBubbleSize val="0"/>
        </c:dLbls>
        <c:gapWidth val="182"/>
        <c:axId val="578169768"/>
        <c:axId val="578163208"/>
      </c:barChart>
      <c:catAx>
        <c:axId val="5781697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8163208"/>
        <c:crosses val="autoZero"/>
        <c:auto val="1"/>
        <c:lblAlgn val="ctr"/>
        <c:lblOffset val="100"/>
        <c:noMultiLvlLbl val="0"/>
      </c:catAx>
      <c:valAx>
        <c:axId val="578163208"/>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7816976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F96F41-CE49-472A-8117-7F129A180B49}"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GB"/>
        </a:p>
      </dgm:t>
    </dgm:pt>
    <dgm:pt modelId="{35B0BDDD-60A4-498A-B2F9-88615B6BFCAA}">
      <dgm:prSet phldrT="[Text]"/>
      <dgm:spPr>
        <a:solidFill>
          <a:srgbClr val="92D050"/>
        </a:solidFill>
        <a:ln>
          <a:solidFill>
            <a:srgbClr val="92D050"/>
          </a:solidFill>
        </a:ln>
      </dgm:spPr>
      <dgm:t>
        <a:bodyPr/>
        <a:lstStyle/>
        <a:p>
          <a:r>
            <a:rPr lang="en-GB" dirty="0">
              <a:solidFill>
                <a:schemeClr val="tx1"/>
              </a:solidFill>
            </a:rPr>
            <a:t>Interregional node</a:t>
          </a:r>
        </a:p>
      </dgm:t>
    </dgm:pt>
    <dgm:pt modelId="{8E9F799B-CBEE-4F17-9BA1-8FD91CED91B1}" type="parTrans" cxnId="{292ADADF-BF9E-4079-911B-58188FB1FC65}">
      <dgm:prSet/>
      <dgm:spPr/>
      <dgm:t>
        <a:bodyPr/>
        <a:lstStyle/>
        <a:p>
          <a:endParaRPr lang="en-GB"/>
        </a:p>
      </dgm:t>
    </dgm:pt>
    <dgm:pt modelId="{FC620384-0319-45AA-B6AC-A283183B97D7}" type="sibTrans" cxnId="{292ADADF-BF9E-4079-911B-58188FB1FC65}">
      <dgm:prSet/>
      <dgm:spPr/>
      <dgm:t>
        <a:bodyPr/>
        <a:lstStyle/>
        <a:p>
          <a:endParaRPr lang="en-GB"/>
        </a:p>
      </dgm:t>
    </dgm:pt>
    <dgm:pt modelId="{52A73E11-53E7-4852-A401-19D09BBC0EB4}">
      <dgm:prSet phldrT="[Text]"/>
      <dgm:spPr/>
      <dgm:t>
        <a:bodyPr/>
        <a:lstStyle/>
        <a:p>
          <a:r>
            <a:rPr lang="en-GB" dirty="0"/>
            <a:t>Virtual Community of Practice gathering (annual)</a:t>
          </a:r>
        </a:p>
      </dgm:t>
    </dgm:pt>
    <dgm:pt modelId="{F7D515AC-06E6-420C-9C6F-9135E46A7B89}" type="parTrans" cxnId="{F873B3DB-A196-4698-BBD9-3515DCB7147E}">
      <dgm:prSet/>
      <dgm:spPr/>
      <dgm:t>
        <a:bodyPr/>
        <a:lstStyle/>
        <a:p>
          <a:endParaRPr lang="en-GB"/>
        </a:p>
      </dgm:t>
    </dgm:pt>
    <dgm:pt modelId="{9F96393A-4E88-465D-9641-4891CB5F6D39}" type="sibTrans" cxnId="{F873B3DB-A196-4698-BBD9-3515DCB7147E}">
      <dgm:prSet/>
      <dgm:spPr/>
      <dgm:t>
        <a:bodyPr/>
        <a:lstStyle/>
        <a:p>
          <a:endParaRPr lang="en-GB"/>
        </a:p>
      </dgm:t>
    </dgm:pt>
    <dgm:pt modelId="{ADAD09D8-4183-4907-89B8-88957C561D4E}">
      <dgm:prSet phldrT="[Text]"/>
      <dgm:spPr/>
      <dgm:t>
        <a:bodyPr/>
        <a:lstStyle/>
        <a:p>
          <a:r>
            <a:rPr lang="en-GB" dirty="0"/>
            <a:t>“Bring and share” online events (every 3 months)</a:t>
          </a:r>
        </a:p>
      </dgm:t>
    </dgm:pt>
    <dgm:pt modelId="{D0F39D54-4E8C-49B9-916F-E9FFBFE06C3F}" type="parTrans" cxnId="{C8FCEBE8-7B85-4DA3-9E0D-D6D20D10DF81}">
      <dgm:prSet/>
      <dgm:spPr/>
      <dgm:t>
        <a:bodyPr/>
        <a:lstStyle/>
        <a:p>
          <a:endParaRPr lang="en-GB"/>
        </a:p>
      </dgm:t>
    </dgm:pt>
    <dgm:pt modelId="{130CD2FC-F32C-43E6-9E5A-F34A852645ED}" type="sibTrans" cxnId="{C8FCEBE8-7B85-4DA3-9E0D-D6D20D10DF81}">
      <dgm:prSet/>
      <dgm:spPr/>
      <dgm:t>
        <a:bodyPr/>
        <a:lstStyle/>
        <a:p>
          <a:endParaRPr lang="en-GB"/>
        </a:p>
      </dgm:t>
    </dgm:pt>
    <dgm:pt modelId="{D49C412F-730C-4B33-9DEA-E5FB674AFFD3}">
      <dgm:prSet phldrT="[Text]"/>
      <dgm:spPr>
        <a:solidFill>
          <a:schemeClr val="accent4">
            <a:lumMod val="60000"/>
            <a:lumOff val="40000"/>
          </a:schemeClr>
        </a:solidFill>
        <a:ln>
          <a:solidFill>
            <a:schemeClr val="accent4">
              <a:lumMod val="60000"/>
              <a:lumOff val="40000"/>
            </a:schemeClr>
          </a:solidFill>
        </a:ln>
      </dgm:spPr>
      <dgm:t>
        <a:bodyPr/>
        <a:lstStyle/>
        <a:p>
          <a:r>
            <a:rPr lang="en-GB" dirty="0">
              <a:solidFill>
                <a:schemeClr val="tx1"/>
              </a:solidFill>
            </a:rPr>
            <a:t>Mission project’s node</a:t>
          </a:r>
        </a:p>
      </dgm:t>
    </dgm:pt>
    <dgm:pt modelId="{7ADC3D6B-9A7E-4B11-837C-86747E7EBF32}" type="parTrans" cxnId="{FC07CA4C-F816-414D-8EB3-6FA4BD3B2156}">
      <dgm:prSet/>
      <dgm:spPr/>
      <dgm:t>
        <a:bodyPr/>
        <a:lstStyle/>
        <a:p>
          <a:endParaRPr lang="en-GB"/>
        </a:p>
      </dgm:t>
    </dgm:pt>
    <dgm:pt modelId="{34755D7C-401E-4308-9468-B9E01C49A9B7}" type="sibTrans" cxnId="{FC07CA4C-F816-414D-8EB3-6FA4BD3B2156}">
      <dgm:prSet/>
      <dgm:spPr/>
      <dgm:t>
        <a:bodyPr/>
        <a:lstStyle/>
        <a:p>
          <a:endParaRPr lang="en-GB"/>
        </a:p>
      </dgm:t>
    </dgm:pt>
    <dgm:pt modelId="{5C2D63EB-A90A-4DF8-9BED-FF3F82D88D04}">
      <dgm:prSet phldrT="[Text]"/>
      <dgm:spPr/>
      <dgm:t>
        <a:bodyPr/>
        <a:lstStyle/>
        <a:p>
          <a:r>
            <a:rPr lang="en-GB" dirty="0"/>
            <a:t>Kick-off seminar new Mission projects (annual)</a:t>
          </a:r>
        </a:p>
      </dgm:t>
    </dgm:pt>
    <dgm:pt modelId="{EE08EB32-E4E8-4517-8019-6FFA8836C270}" type="parTrans" cxnId="{C44908CB-C877-49AC-A2C3-E220F2327E17}">
      <dgm:prSet/>
      <dgm:spPr/>
      <dgm:t>
        <a:bodyPr/>
        <a:lstStyle/>
        <a:p>
          <a:endParaRPr lang="en-GB"/>
        </a:p>
      </dgm:t>
    </dgm:pt>
    <dgm:pt modelId="{626D8F35-DE34-4D95-AEA5-F89773EFA3F1}" type="sibTrans" cxnId="{C44908CB-C877-49AC-A2C3-E220F2327E17}">
      <dgm:prSet/>
      <dgm:spPr/>
      <dgm:t>
        <a:bodyPr/>
        <a:lstStyle/>
        <a:p>
          <a:endParaRPr lang="en-GB"/>
        </a:p>
      </dgm:t>
    </dgm:pt>
    <dgm:pt modelId="{9C18B7C4-5C50-45A4-AAFC-ED6E855F5B92}">
      <dgm:prSet phldrT="[Text]"/>
      <dgm:spPr/>
      <dgm:t>
        <a:bodyPr/>
        <a:lstStyle/>
        <a:p>
          <a:r>
            <a:rPr lang="en-GB" dirty="0"/>
            <a:t>Synergy and matchmaking workshop (3 per year)</a:t>
          </a:r>
        </a:p>
      </dgm:t>
    </dgm:pt>
    <dgm:pt modelId="{1F15CF56-D881-4F25-AC01-4CC199F86014}" type="parTrans" cxnId="{9193CC6F-1E98-4F82-B7FE-A56E96B0432A}">
      <dgm:prSet/>
      <dgm:spPr/>
      <dgm:t>
        <a:bodyPr/>
        <a:lstStyle/>
        <a:p>
          <a:endParaRPr lang="en-GB"/>
        </a:p>
      </dgm:t>
    </dgm:pt>
    <dgm:pt modelId="{74B8C303-5BDD-4017-9A62-1327E57B8D2F}" type="sibTrans" cxnId="{9193CC6F-1E98-4F82-B7FE-A56E96B0432A}">
      <dgm:prSet/>
      <dgm:spPr/>
      <dgm:t>
        <a:bodyPr/>
        <a:lstStyle/>
        <a:p>
          <a:endParaRPr lang="en-GB"/>
        </a:p>
      </dgm:t>
    </dgm:pt>
    <dgm:pt modelId="{B55CD1AE-8AFA-43FB-9449-3484E69307FA}">
      <dgm:prSet/>
      <dgm:spPr>
        <a:solidFill>
          <a:schemeClr val="accent5">
            <a:lumMod val="40000"/>
            <a:lumOff val="60000"/>
          </a:schemeClr>
        </a:solidFill>
        <a:ln>
          <a:solidFill>
            <a:schemeClr val="accent5">
              <a:lumMod val="40000"/>
              <a:lumOff val="60000"/>
            </a:schemeClr>
          </a:solidFill>
        </a:ln>
      </dgm:spPr>
      <dgm:t>
        <a:bodyPr/>
        <a:lstStyle/>
        <a:p>
          <a:r>
            <a:rPr lang="en-GB" dirty="0">
              <a:solidFill>
                <a:schemeClr val="tx1"/>
              </a:solidFill>
            </a:rPr>
            <a:t>EU-level node</a:t>
          </a:r>
        </a:p>
      </dgm:t>
    </dgm:pt>
    <dgm:pt modelId="{8F6E0CAD-FD75-469C-9748-3642CBB9EA9F}" type="parTrans" cxnId="{FF42B7C5-5FF9-468E-A0B9-E6CD4B9D2DCF}">
      <dgm:prSet/>
      <dgm:spPr/>
      <dgm:t>
        <a:bodyPr/>
        <a:lstStyle/>
        <a:p>
          <a:endParaRPr lang="en-GB"/>
        </a:p>
      </dgm:t>
    </dgm:pt>
    <dgm:pt modelId="{58CE0A55-72AA-423E-A32F-59C874AA24F9}" type="sibTrans" cxnId="{FF42B7C5-5FF9-468E-A0B9-E6CD4B9D2DCF}">
      <dgm:prSet/>
      <dgm:spPr/>
      <dgm:t>
        <a:bodyPr/>
        <a:lstStyle/>
        <a:p>
          <a:endParaRPr lang="en-GB"/>
        </a:p>
      </dgm:t>
    </dgm:pt>
    <dgm:pt modelId="{8905EA98-207F-4C5E-9A38-5399B0FE1C8C}">
      <dgm:prSet/>
      <dgm:spPr/>
      <dgm:t>
        <a:bodyPr/>
        <a:lstStyle/>
        <a:p>
          <a:r>
            <a:rPr lang="en-GB" dirty="0"/>
            <a:t>Policy roundtable – exchange between projects and mission (annual)</a:t>
          </a:r>
        </a:p>
      </dgm:t>
    </dgm:pt>
    <dgm:pt modelId="{38079E2D-E8C1-4126-985B-01C8C3B2D622}" type="parTrans" cxnId="{1C58B01C-5430-475A-B846-A4B147C4E20C}">
      <dgm:prSet/>
      <dgm:spPr/>
      <dgm:t>
        <a:bodyPr/>
        <a:lstStyle/>
        <a:p>
          <a:endParaRPr lang="en-GB"/>
        </a:p>
      </dgm:t>
    </dgm:pt>
    <dgm:pt modelId="{F80A04BA-07C1-4CEF-A4E7-7AAB8FFA4E1C}" type="sibTrans" cxnId="{1C58B01C-5430-475A-B846-A4B147C4E20C}">
      <dgm:prSet/>
      <dgm:spPr/>
      <dgm:t>
        <a:bodyPr/>
        <a:lstStyle/>
        <a:p>
          <a:endParaRPr lang="en-GB"/>
        </a:p>
      </dgm:t>
    </dgm:pt>
    <dgm:pt modelId="{12337211-35C1-4529-B943-1FCFDB62031B}">
      <dgm:prSet/>
      <dgm:spPr>
        <a:solidFill>
          <a:schemeClr val="bg2">
            <a:lumMod val="75000"/>
          </a:schemeClr>
        </a:solidFill>
        <a:ln>
          <a:solidFill>
            <a:schemeClr val="bg2">
              <a:lumMod val="75000"/>
            </a:schemeClr>
          </a:solidFill>
        </a:ln>
      </dgm:spPr>
      <dgm:t>
        <a:bodyPr/>
        <a:lstStyle/>
        <a:p>
          <a:r>
            <a:rPr lang="en-GB" dirty="0">
              <a:solidFill>
                <a:schemeClr val="tx1"/>
              </a:solidFill>
            </a:rPr>
            <a:t>Dialogue between nodes</a:t>
          </a:r>
        </a:p>
      </dgm:t>
    </dgm:pt>
    <dgm:pt modelId="{3BD95BC8-0D00-4656-B71B-A41732553DAF}" type="parTrans" cxnId="{3C26855D-C9EF-49E8-9365-519A50C370A8}">
      <dgm:prSet/>
      <dgm:spPr/>
      <dgm:t>
        <a:bodyPr/>
        <a:lstStyle/>
        <a:p>
          <a:endParaRPr lang="en-GB"/>
        </a:p>
      </dgm:t>
    </dgm:pt>
    <dgm:pt modelId="{FE58901D-9767-46BA-9AF8-4748678333F8}" type="sibTrans" cxnId="{3C26855D-C9EF-49E8-9365-519A50C370A8}">
      <dgm:prSet/>
      <dgm:spPr/>
      <dgm:t>
        <a:bodyPr/>
        <a:lstStyle/>
        <a:p>
          <a:endParaRPr lang="en-GB"/>
        </a:p>
      </dgm:t>
    </dgm:pt>
    <dgm:pt modelId="{69AEE4BB-06A9-4BD8-911D-5241DB491CF8}">
      <dgm:prSet/>
      <dgm:spPr/>
      <dgm:t>
        <a:bodyPr/>
        <a:lstStyle/>
        <a:p>
          <a:r>
            <a:rPr lang="en-GB" dirty="0"/>
            <a:t>Twinning ands mentorship programme (20 regions)</a:t>
          </a:r>
        </a:p>
      </dgm:t>
    </dgm:pt>
    <dgm:pt modelId="{6AB580CC-8AA7-483B-B20E-7231762AD914}" type="parTrans" cxnId="{89AA13E8-D5F4-46FE-BD1F-011F15E40D5B}">
      <dgm:prSet/>
      <dgm:spPr/>
      <dgm:t>
        <a:bodyPr/>
        <a:lstStyle/>
        <a:p>
          <a:endParaRPr lang="en-GB"/>
        </a:p>
      </dgm:t>
    </dgm:pt>
    <dgm:pt modelId="{AD158FAB-BD55-4B71-B4EA-CE454BB96BEF}" type="sibTrans" cxnId="{89AA13E8-D5F4-46FE-BD1F-011F15E40D5B}">
      <dgm:prSet/>
      <dgm:spPr/>
      <dgm:t>
        <a:bodyPr/>
        <a:lstStyle/>
        <a:p>
          <a:endParaRPr lang="en-GB"/>
        </a:p>
      </dgm:t>
    </dgm:pt>
    <dgm:pt modelId="{4305EB96-4F7E-4035-A70B-9D3CC735E6BD}">
      <dgm:prSet/>
      <dgm:spPr/>
      <dgm:t>
        <a:bodyPr/>
        <a:lstStyle/>
        <a:p>
          <a:r>
            <a:rPr lang="en-GB" dirty="0"/>
            <a:t>CDE Training (annual)</a:t>
          </a:r>
        </a:p>
      </dgm:t>
    </dgm:pt>
    <dgm:pt modelId="{8B58531D-9510-4B67-9DE3-0155ED08C927}" type="parTrans" cxnId="{34FC30A3-DF49-4383-8913-0C675C884D99}">
      <dgm:prSet/>
      <dgm:spPr/>
      <dgm:t>
        <a:bodyPr/>
        <a:lstStyle/>
        <a:p>
          <a:endParaRPr lang="en-GB"/>
        </a:p>
      </dgm:t>
    </dgm:pt>
    <dgm:pt modelId="{7BDB5E77-A68D-4C62-BDA0-B05C24AF4CDD}" type="sibTrans" cxnId="{34FC30A3-DF49-4383-8913-0C675C884D99}">
      <dgm:prSet/>
      <dgm:spPr/>
      <dgm:t>
        <a:bodyPr/>
        <a:lstStyle/>
        <a:p>
          <a:endParaRPr lang="en-GB"/>
        </a:p>
      </dgm:t>
    </dgm:pt>
    <dgm:pt modelId="{60115EFD-E7D3-48AD-B6D8-AC8A565CC941}">
      <dgm:prSet/>
      <dgm:spPr/>
      <dgm:t>
        <a:bodyPr/>
        <a:lstStyle/>
        <a:p>
          <a:r>
            <a:rPr lang="en-GB" dirty="0"/>
            <a:t>Cross-fertilisation workshop (monthly)</a:t>
          </a:r>
        </a:p>
      </dgm:t>
    </dgm:pt>
    <dgm:pt modelId="{007105C0-9559-4C8E-B865-B87B76A4933B}" type="parTrans" cxnId="{7AAA9A20-9A0F-46B8-8AD3-BC8FAD3491C2}">
      <dgm:prSet/>
      <dgm:spPr/>
      <dgm:t>
        <a:bodyPr/>
        <a:lstStyle/>
        <a:p>
          <a:endParaRPr lang="en-GB"/>
        </a:p>
      </dgm:t>
    </dgm:pt>
    <dgm:pt modelId="{DC1151F6-3CFC-47FF-BC08-95B18A0F3B54}" type="sibTrans" cxnId="{7AAA9A20-9A0F-46B8-8AD3-BC8FAD3491C2}">
      <dgm:prSet/>
      <dgm:spPr/>
      <dgm:t>
        <a:bodyPr/>
        <a:lstStyle/>
        <a:p>
          <a:endParaRPr lang="en-GB"/>
        </a:p>
      </dgm:t>
    </dgm:pt>
    <dgm:pt modelId="{BCA9A3B8-C18D-4A1A-996F-85243FCA5C3C}">
      <dgm:prSet/>
      <dgm:spPr/>
      <dgm:t>
        <a:bodyPr/>
        <a:lstStyle/>
        <a:p>
          <a:r>
            <a:rPr lang="en-GB" dirty="0"/>
            <a:t>Policy update webinar (annual)</a:t>
          </a:r>
        </a:p>
      </dgm:t>
    </dgm:pt>
    <dgm:pt modelId="{0BDFC4AF-F8D1-4C23-AD11-2D51FC8F816C}" type="parTrans" cxnId="{460E1334-F027-4BAB-AFBB-000C8F270C8D}">
      <dgm:prSet/>
      <dgm:spPr/>
      <dgm:t>
        <a:bodyPr/>
        <a:lstStyle/>
        <a:p>
          <a:endParaRPr lang="en-GB"/>
        </a:p>
      </dgm:t>
    </dgm:pt>
    <dgm:pt modelId="{7CF38584-74AC-463C-95EC-E162C24AB6BA}" type="sibTrans" cxnId="{460E1334-F027-4BAB-AFBB-000C8F270C8D}">
      <dgm:prSet/>
      <dgm:spPr/>
      <dgm:t>
        <a:bodyPr/>
        <a:lstStyle/>
        <a:p>
          <a:endParaRPr lang="en-GB"/>
        </a:p>
      </dgm:t>
    </dgm:pt>
    <dgm:pt modelId="{6B270065-D788-4F5B-B79B-012C918B139C}">
      <dgm:prSet/>
      <dgm:spPr/>
      <dgm:t>
        <a:bodyPr/>
        <a:lstStyle/>
        <a:p>
          <a:r>
            <a:rPr lang="en-GB" dirty="0"/>
            <a:t>Matchmaking problem owners and solution providers (5 events in 3 years)</a:t>
          </a:r>
        </a:p>
      </dgm:t>
    </dgm:pt>
    <dgm:pt modelId="{62CE1637-6D18-47ED-8AD0-ED879A099547}" type="parTrans" cxnId="{D3BD14D9-87AA-49F1-BE9C-F71F1BEDBAF9}">
      <dgm:prSet/>
      <dgm:spPr/>
      <dgm:t>
        <a:bodyPr/>
        <a:lstStyle/>
        <a:p>
          <a:endParaRPr lang="en-GB"/>
        </a:p>
      </dgm:t>
    </dgm:pt>
    <dgm:pt modelId="{F73469EB-A586-46E4-B693-4C4A74433934}" type="sibTrans" cxnId="{D3BD14D9-87AA-49F1-BE9C-F71F1BEDBAF9}">
      <dgm:prSet/>
      <dgm:spPr/>
      <dgm:t>
        <a:bodyPr/>
        <a:lstStyle/>
        <a:p>
          <a:endParaRPr lang="en-GB"/>
        </a:p>
      </dgm:t>
    </dgm:pt>
    <dgm:pt modelId="{92469081-3AEC-4E5D-8EAC-E1E83F54E37A}">
      <dgm:prSet/>
      <dgm:spPr/>
      <dgm:t>
        <a:bodyPr/>
        <a:lstStyle/>
        <a:p>
          <a:r>
            <a:rPr lang="en-GB" dirty="0"/>
            <a:t>Legacy workshops (at the end of the 3 years)</a:t>
          </a:r>
        </a:p>
      </dgm:t>
    </dgm:pt>
    <dgm:pt modelId="{4B3A5BFD-B68E-42A2-B8B5-5B0B82F3B3DD}" type="parTrans" cxnId="{325AF17D-FB7E-4CF0-9231-B0B994A873FF}">
      <dgm:prSet/>
      <dgm:spPr/>
      <dgm:t>
        <a:bodyPr/>
        <a:lstStyle/>
        <a:p>
          <a:endParaRPr lang="en-GB"/>
        </a:p>
      </dgm:t>
    </dgm:pt>
    <dgm:pt modelId="{00396A44-A0E4-410E-9F94-59F2154B6FED}" type="sibTrans" cxnId="{325AF17D-FB7E-4CF0-9231-B0B994A873FF}">
      <dgm:prSet/>
      <dgm:spPr/>
      <dgm:t>
        <a:bodyPr/>
        <a:lstStyle/>
        <a:p>
          <a:endParaRPr lang="en-GB"/>
        </a:p>
      </dgm:t>
    </dgm:pt>
    <dgm:pt modelId="{E9202DEF-F325-492D-891D-90EB467196D2}" type="pres">
      <dgm:prSet presAssocID="{C4F96F41-CE49-472A-8117-7F129A180B49}" presName="diagram" presStyleCnt="0">
        <dgm:presLayoutVars>
          <dgm:chPref val="1"/>
          <dgm:dir/>
          <dgm:animOne val="branch"/>
          <dgm:animLvl val="lvl"/>
          <dgm:resizeHandles/>
        </dgm:presLayoutVars>
      </dgm:prSet>
      <dgm:spPr/>
      <dgm:t>
        <a:bodyPr/>
        <a:lstStyle/>
        <a:p>
          <a:endParaRPr lang="en-US"/>
        </a:p>
      </dgm:t>
    </dgm:pt>
    <dgm:pt modelId="{5357E5F8-0B77-4AB2-9CD5-BE8731067CA4}" type="pres">
      <dgm:prSet presAssocID="{35B0BDDD-60A4-498A-B2F9-88615B6BFCAA}" presName="root" presStyleCnt="0"/>
      <dgm:spPr/>
    </dgm:pt>
    <dgm:pt modelId="{3BC56CA9-E394-4E19-B21B-EBBBCD7DB395}" type="pres">
      <dgm:prSet presAssocID="{35B0BDDD-60A4-498A-B2F9-88615B6BFCAA}" presName="rootComposite" presStyleCnt="0"/>
      <dgm:spPr/>
    </dgm:pt>
    <dgm:pt modelId="{CB6F1D91-A164-4758-8357-8A57407F37F0}" type="pres">
      <dgm:prSet presAssocID="{35B0BDDD-60A4-498A-B2F9-88615B6BFCAA}" presName="rootText" presStyleLbl="node1" presStyleIdx="0" presStyleCnt="4"/>
      <dgm:spPr/>
      <dgm:t>
        <a:bodyPr/>
        <a:lstStyle/>
        <a:p>
          <a:endParaRPr lang="en-US"/>
        </a:p>
      </dgm:t>
    </dgm:pt>
    <dgm:pt modelId="{1EE2C84D-16D7-47DE-A5B5-D80DA5E3D829}" type="pres">
      <dgm:prSet presAssocID="{35B0BDDD-60A4-498A-B2F9-88615B6BFCAA}" presName="rootConnector" presStyleLbl="node1" presStyleIdx="0" presStyleCnt="4"/>
      <dgm:spPr/>
      <dgm:t>
        <a:bodyPr/>
        <a:lstStyle/>
        <a:p>
          <a:endParaRPr lang="en-US"/>
        </a:p>
      </dgm:t>
    </dgm:pt>
    <dgm:pt modelId="{A506B81E-FE59-4854-9025-BD7BA85435B4}" type="pres">
      <dgm:prSet presAssocID="{35B0BDDD-60A4-498A-B2F9-88615B6BFCAA}" presName="childShape" presStyleCnt="0"/>
      <dgm:spPr/>
    </dgm:pt>
    <dgm:pt modelId="{F5380703-2EEB-49AB-AB11-C73027641F7E}" type="pres">
      <dgm:prSet presAssocID="{F7D515AC-06E6-420C-9C6F-9135E46A7B89}" presName="Name13" presStyleLbl="parChTrans1D2" presStyleIdx="0" presStyleCnt="11"/>
      <dgm:spPr/>
      <dgm:t>
        <a:bodyPr/>
        <a:lstStyle/>
        <a:p>
          <a:endParaRPr lang="en-US"/>
        </a:p>
      </dgm:t>
    </dgm:pt>
    <dgm:pt modelId="{4385950C-2758-44CA-B067-BCA35B53171E}" type="pres">
      <dgm:prSet presAssocID="{52A73E11-53E7-4852-A401-19D09BBC0EB4}" presName="childText" presStyleLbl="bgAcc1" presStyleIdx="0" presStyleCnt="11">
        <dgm:presLayoutVars>
          <dgm:bulletEnabled val="1"/>
        </dgm:presLayoutVars>
      </dgm:prSet>
      <dgm:spPr/>
      <dgm:t>
        <a:bodyPr/>
        <a:lstStyle/>
        <a:p>
          <a:endParaRPr lang="en-US"/>
        </a:p>
      </dgm:t>
    </dgm:pt>
    <dgm:pt modelId="{87672152-3AB3-4763-9774-DE0EB7935852}" type="pres">
      <dgm:prSet presAssocID="{D0F39D54-4E8C-49B9-916F-E9FFBFE06C3F}" presName="Name13" presStyleLbl="parChTrans1D2" presStyleIdx="1" presStyleCnt="11"/>
      <dgm:spPr/>
      <dgm:t>
        <a:bodyPr/>
        <a:lstStyle/>
        <a:p>
          <a:endParaRPr lang="en-US"/>
        </a:p>
      </dgm:t>
    </dgm:pt>
    <dgm:pt modelId="{A32293B2-FB04-43C2-BD9F-906F643C049D}" type="pres">
      <dgm:prSet presAssocID="{ADAD09D8-4183-4907-89B8-88957C561D4E}" presName="childText" presStyleLbl="bgAcc1" presStyleIdx="1" presStyleCnt="11">
        <dgm:presLayoutVars>
          <dgm:bulletEnabled val="1"/>
        </dgm:presLayoutVars>
      </dgm:prSet>
      <dgm:spPr/>
      <dgm:t>
        <a:bodyPr/>
        <a:lstStyle/>
        <a:p>
          <a:endParaRPr lang="en-US"/>
        </a:p>
      </dgm:t>
    </dgm:pt>
    <dgm:pt modelId="{A3D83049-7280-404B-8A14-01D644321656}" type="pres">
      <dgm:prSet presAssocID="{6AB580CC-8AA7-483B-B20E-7231762AD914}" presName="Name13" presStyleLbl="parChTrans1D2" presStyleIdx="2" presStyleCnt="11"/>
      <dgm:spPr/>
      <dgm:t>
        <a:bodyPr/>
        <a:lstStyle/>
        <a:p>
          <a:endParaRPr lang="en-US"/>
        </a:p>
      </dgm:t>
    </dgm:pt>
    <dgm:pt modelId="{8BE7CB1A-E7C3-4304-A79F-5868DF04DA21}" type="pres">
      <dgm:prSet presAssocID="{69AEE4BB-06A9-4BD8-911D-5241DB491CF8}" presName="childText" presStyleLbl="bgAcc1" presStyleIdx="2" presStyleCnt="11">
        <dgm:presLayoutVars>
          <dgm:bulletEnabled val="1"/>
        </dgm:presLayoutVars>
      </dgm:prSet>
      <dgm:spPr/>
      <dgm:t>
        <a:bodyPr/>
        <a:lstStyle/>
        <a:p>
          <a:endParaRPr lang="en-US"/>
        </a:p>
      </dgm:t>
    </dgm:pt>
    <dgm:pt modelId="{A476FBF4-DCD5-4435-8152-50E3E5DC078D}" type="pres">
      <dgm:prSet presAssocID="{D49C412F-730C-4B33-9DEA-E5FB674AFFD3}" presName="root" presStyleCnt="0"/>
      <dgm:spPr/>
    </dgm:pt>
    <dgm:pt modelId="{1BE92327-54ED-4266-BECC-B0DA467CD5BA}" type="pres">
      <dgm:prSet presAssocID="{D49C412F-730C-4B33-9DEA-E5FB674AFFD3}" presName="rootComposite" presStyleCnt="0"/>
      <dgm:spPr/>
    </dgm:pt>
    <dgm:pt modelId="{EB52FA86-9A13-458D-B555-5B135D5AD46B}" type="pres">
      <dgm:prSet presAssocID="{D49C412F-730C-4B33-9DEA-E5FB674AFFD3}" presName="rootText" presStyleLbl="node1" presStyleIdx="1" presStyleCnt="4"/>
      <dgm:spPr/>
      <dgm:t>
        <a:bodyPr/>
        <a:lstStyle/>
        <a:p>
          <a:endParaRPr lang="en-US"/>
        </a:p>
      </dgm:t>
    </dgm:pt>
    <dgm:pt modelId="{543AFD51-083F-43F1-9290-EC7AC491C0C0}" type="pres">
      <dgm:prSet presAssocID="{D49C412F-730C-4B33-9DEA-E5FB674AFFD3}" presName="rootConnector" presStyleLbl="node1" presStyleIdx="1" presStyleCnt="4"/>
      <dgm:spPr/>
      <dgm:t>
        <a:bodyPr/>
        <a:lstStyle/>
        <a:p>
          <a:endParaRPr lang="en-US"/>
        </a:p>
      </dgm:t>
    </dgm:pt>
    <dgm:pt modelId="{93D172A9-AB29-48D4-BC7D-143772A59184}" type="pres">
      <dgm:prSet presAssocID="{D49C412F-730C-4B33-9DEA-E5FB674AFFD3}" presName="childShape" presStyleCnt="0"/>
      <dgm:spPr/>
    </dgm:pt>
    <dgm:pt modelId="{C098146D-AC0D-45C4-84D0-526C138BD14A}" type="pres">
      <dgm:prSet presAssocID="{EE08EB32-E4E8-4517-8019-6FFA8836C270}" presName="Name13" presStyleLbl="parChTrans1D2" presStyleIdx="3" presStyleCnt="11"/>
      <dgm:spPr/>
      <dgm:t>
        <a:bodyPr/>
        <a:lstStyle/>
        <a:p>
          <a:endParaRPr lang="en-US"/>
        </a:p>
      </dgm:t>
    </dgm:pt>
    <dgm:pt modelId="{C59145AC-963A-4BE3-890B-BBFD29A5F75F}" type="pres">
      <dgm:prSet presAssocID="{5C2D63EB-A90A-4DF8-9BED-FF3F82D88D04}" presName="childText" presStyleLbl="bgAcc1" presStyleIdx="3" presStyleCnt="11">
        <dgm:presLayoutVars>
          <dgm:bulletEnabled val="1"/>
        </dgm:presLayoutVars>
      </dgm:prSet>
      <dgm:spPr/>
      <dgm:t>
        <a:bodyPr/>
        <a:lstStyle/>
        <a:p>
          <a:endParaRPr lang="en-US"/>
        </a:p>
      </dgm:t>
    </dgm:pt>
    <dgm:pt modelId="{5A114C37-5CD1-4695-B7C5-4E0DFE9C1812}" type="pres">
      <dgm:prSet presAssocID="{1F15CF56-D881-4F25-AC01-4CC199F86014}" presName="Name13" presStyleLbl="parChTrans1D2" presStyleIdx="4" presStyleCnt="11"/>
      <dgm:spPr/>
      <dgm:t>
        <a:bodyPr/>
        <a:lstStyle/>
        <a:p>
          <a:endParaRPr lang="en-US"/>
        </a:p>
      </dgm:t>
    </dgm:pt>
    <dgm:pt modelId="{EDAF9EA3-5674-48C0-BC9A-2C7CBCC664A5}" type="pres">
      <dgm:prSet presAssocID="{9C18B7C4-5C50-45A4-AAFC-ED6E855F5B92}" presName="childText" presStyleLbl="bgAcc1" presStyleIdx="4" presStyleCnt="11">
        <dgm:presLayoutVars>
          <dgm:bulletEnabled val="1"/>
        </dgm:presLayoutVars>
      </dgm:prSet>
      <dgm:spPr/>
      <dgm:t>
        <a:bodyPr/>
        <a:lstStyle/>
        <a:p>
          <a:endParaRPr lang="en-US"/>
        </a:p>
      </dgm:t>
    </dgm:pt>
    <dgm:pt modelId="{14ACA889-A312-415A-A8FC-AED2B851F338}" type="pres">
      <dgm:prSet presAssocID="{8B58531D-9510-4B67-9DE3-0155ED08C927}" presName="Name13" presStyleLbl="parChTrans1D2" presStyleIdx="5" presStyleCnt="11"/>
      <dgm:spPr/>
      <dgm:t>
        <a:bodyPr/>
        <a:lstStyle/>
        <a:p>
          <a:endParaRPr lang="en-US"/>
        </a:p>
      </dgm:t>
    </dgm:pt>
    <dgm:pt modelId="{596AA18E-AA30-4268-8E2D-83CCE384EE2C}" type="pres">
      <dgm:prSet presAssocID="{4305EB96-4F7E-4035-A70B-9D3CC735E6BD}" presName="childText" presStyleLbl="bgAcc1" presStyleIdx="5" presStyleCnt="11">
        <dgm:presLayoutVars>
          <dgm:bulletEnabled val="1"/>
        </dgm:presLayoutVars>
      </dgm:prSet>
      <dgm:spPr/>
      <dgm:t>
        <a:bodyPr/>
        <a:lstStyle/>
        <a:p>
          <a:endParaRPr lang="en-US"/>
        </a:p>
      </dgm:t>
    </dgm:pt>
    <dgm:pt modelId="{10F4E6F5-EBEA-486C-8EC2-3B9A8CBBF0A6}" type="pres">
      <dgm:prSet presAssocID="{B55CD1AE-8AFA-43FB-9449-3484E69307FA}" presName="root" presStyleCnt="0"/>
      <dgm:spPr/>
    </dgm:pt>
    <dgm:pt modelId="{1E04A316-473B-4233-B353-5ADEA0E2040C}" type="pres">
      <dgm:prSet presAssocID="{B55CD1AE-8AFA-43FB-9449-3484E69307FA}" presName="rootComposite" presStyleCnt="0"/>
      <dgm:spPr/>
    </dgm:pt>
    <dgm:pt modelId="{28C594C5-17FB-400B-A361-F68B463FA50B}" type="pres">
      <dgm:prSet presAssocID="{B55CD1AE-8AFA-43FB-9449-3484E69307FA}" presName="rootText" presStyleLbl="node1" presStyleIdx="2" presStyleCnt="4"/>
      <dgm:spPr/>
      <dgm:t>
        <a:bodyPr/>
        <a:lstStyle/>
        <a:p>
          <a:endParaRPr lang="en-US"/>
        </a:p>
      </dgm:t>
    </dgm:pt>
    <dgm:pt modelId="{38FF477E-E7DC-4931-A282-A8BC2E516192}" type="pres">
      <dgm:prSet presAssocID="{B55CD1AE-8AFA-43FB-9449-3484E69307FA}" presName="rootConnector" presStyleLbl="node1" presStyleIdx="2" presStyleCnt="4"/>
      <dgm:spPr/>
      <dgm:t>
        <a:bodyPr/>
        <a:lstStyle/>
        <a:p>
          <a:endParaRPr lang="en-US"/>
        </a:p>
      </dgm:t>
    </dgm:pt>
    <dgm:pt modelId="{3E8614FA-D3D8-42A0-A596-06C2A136AA2A}" type="pres">
      <dgm:prSet presAssocID="{B55CD1AE-8AFA-43FB-9449-3484E69307FA}" presName="childShape" presStyleCnt="0"/>
      <dgm:spPr/>
    </dgm:pt>
    <dgm:pt modelId="{CB51743F-B002-4486-B2FD-E0D4CB829032}" type="pres">
      <dgm:prSet presAssocID="{38079E2D-E8C1-4126-985B-01C8C3B2D622}" presName="Name13" presStyleLbl="parChTrans1D2" presStyleIdx="6" presStyleCnt="11"/>
      <dgm:spPr/>
      <dgm:t>
        <a:bodyPr/>
        <a:lstStyle/>
        <a:p>
          <a:endParaRPr lang="en-US"/>
        </a:p>
      </dgm:t>
    </dgm:pt>
    <dgm:pt modelId="{7911F495-58AC-489D-B6FB-0FEDA43DF56C}" type="pres">
      <dgm:prSet presAssocID="{8905EA98-207F-4C5E-9A38-5399B0FE1C8C}" presName="childText" presStyleLbl="bgAcc1" presStyleIdx="6" presStyleCnt="11">
        <dgm:presLayoutVars>
          <dgm:bulletEnabled val="1"/>
        </dgm:presLayoutVars>
      </dgm:prSet>
      <dgm:spPr/>
      <dgm:t>
        <a:bodyPr/>
        <a:lstStyle/>
        <a:p>
          <a:endParaRPr lang="en-US"/>
        </a:p>
      </dgm:t>
    </dgm:pt>
    <dgm:pt modelId="{6F51F2E8-7D11-4AA2-9EDB-75E616380198}" type="pres">
      <dgm:prSet presAssocID="{0BDFC4AF-F8D1-4C23-AD11-2D51FC8F816C}" presName="Name13" presStyleLbl="parChTrans1D2" presStyleIdx="7" presStyleCnt="11"/>
      <dgm:spPr/>
      <dgm:t>
        <a:bodyPr/>
        <a:lstStyle/>
        <a:p>
          <a:endParaRPr lang="en-US"/>
        </a:p>
      </dgm:t>
    </dgm:pt>
    <dgm:pt modelId="{525AF515-46AC-4A0E-8C75-25216326B4F6}" type="pres">
      <dgm:prSet presAssocID="{BCA9A3B8-C18D-4A1A-996F-85243FCA5C3C}" presName="childText" presStyleLbl="bgAcc1" presStyleIdx="7" presStyleCnt="11">
        <dgm:presLayoutVars>
          <dgm:bulletEnabled val="1"/>
        </dgm:presLayoutVars>
      </dgm:prSet>
      <dgm:spPr/>
      <dgm:t>
        <a:bodyPr/>
        <a:lstStyle/>
        <a:p>
          <a:endParaRPr lang="en-US"/>
        </a:p>
      </dgm:t>
    </dgm:pt>
    <dgm:pt modelId="{014D01C3-EBFB-4BE8-8F79-76C17BC68436}" type="pres">
      <dgm:prSet presAssocID="{12337211-35C1-4529-B943-1FCFDB62031B}" presName="root" presStyleCnt="0"/>
      <dgm:spPr/>
    </dgm:pt>
    <dgm:pt modelId="{3C0B2FEF-ECF3-4FB4-995F-6135AFE8A5C7}" type="pres">
      <dgm:prSet presAssocID="{12337211-35C1-4529-B943-1FCFDB62031B}" presName="rootComposite" presStyleCnt="0"/>
      <dgm:spPr/>
    </dgm:pt>
    <dgm:pt modelId="{DA08B63E-11E8-40BB-A3AB-A354353B0818}" type="pres">
      <dgm:prSet presAssocID="{12337211-35C1-4529-B943-1FCFDB62031B}" presName="rootText" presStyleLbl="node1" presStyleIdx="3" presStyleCnt="4" custLinFactNeighborX="0"/>
      <dgm:spPr/>
      <dgm:t>
        <a:bodyPr/>
        <a:lstStyle/>
        <a:p>
          <a:endParaRPr lang="en-US"/>
        </a:p>
      </dgm:t>
    </dgm:pt>
    <dgm:pt modelId="{5805381A-2A71-439D-A950-DA57EA356A53}" type="pres">
      <dgm:prSet presAssocID="{12337211-35C1-4529-B943-1FCFDB62031B}" presName="rootConnector" presStyleLbl="node1" presStyleIdx="3" presStyleCnt="4"/>
      <dgm:spPr/>
      <dgm:t>
        <a:bodyPr/>
        <a:lstStyle/>
        <a:p>
          <a:endParaRPr lang="en-US"/>
        </a:p>
      </dgm:t>
    </dgm:pt>
    <dgm:pt modelId="{37328EC5-12B3-4FCA-A11D-1E795A21816E}" type="pres">
      <dgm:prSet presAssocID="{12337211-35C1-4529-B943-1FCFDB62031B}" presName="childShape" presStyleCnt="0"/>
      <dgm:spPr/>
    </dgm:pt>
    <dgm:pt modelId="{7755722B-E51A-4B65-8B7E-6117963AE0CD}" type="pres">
      <dgm:prSet presAssocID="{007105C0-9559-4C8E-B865-B87B76A4933B}" presName="Name13" presStyleLbl="parChTrans1D2" presStyleIdx="8" presStyleCnt="11"/>
      <dgm:spPr/>
      <dgm:t>
        <a:bodyPr/>
        <a:lstStyle/>
        <a:p>
          <a:endParaRPr lang="en-US"/>
        </a:p>
      </dgm:t>
    </dgm:pt>
    <dgm:pt modelId="{74E0CD72-3DD8-4F93-A934-411AD49D2592}" type="pres">
      <dgm:prSet presAssocID="{60115EFD-E7D3-48AD-B6D8-AC8A565CC941}" presName="childText" presStyleLbl="bgAcc1" presStyleIdx="8" presStyleCnt="11">
        <dgm:presLayoutVars>
          <dgm:bulletEnabled val="1"/>
        </dgm:presLayoutVars>
      </dgm:prSet>
      <dgm:spPr/>
      <dgm:t>
        <a:bodyPr/>
        <a:lstStyle/>
        <a:p>
          <a:endParaRPr lang="en-US"/>
        </a:p>
      </dgm:t>
    </dgm:pt>
    <dgm:pt modelId="{C25E5841-3FA5-4069-99E1-FC1714DBE214}" type="pres">
      <dgm:prSet presAssocID="{62CE1637-6D18-47ED-8AD0-ED879A099547}" presName="Name13" presStyleLbl="parChTrans1D2" presStyleIdx="9" presStyleCnt="11"/>
      <dgm:spPr/>
      <dgm:t>
        <a:bodyPr/>
        <a:lstStyle/>
        <a:p>
          <a:endParaRPr lang="en-US"/>
        </a:p>
      </dgm:t>
    </dgm:pt>
    <dgm:pt modelId="{6B1AFE4D-3795-417B-B1CD-04676EC98EB6}" type="pres">
      <dgm:prSet presAssocID="{6B270065-D788-4F5B-B79B-012C918B139C}" presName="childText" presStyleLbl="bgAcc1" presStyleIdx="9" presStyleCnt="11">
        <dgm:presLayoutVars>
          <dgm:bulletEnabled val="1"/>
        </dgm:presLayoutVars>
      </dgm:prSet>
      <dgm:spPr/>
      <dgm:t>
        <a:bodyPr/>
        <a:lstStyle/>
        <a:p>
          <a:endParaRPr lang="en-US"/>
        </a:p>
      </dgm:t>
    </dgm:pt>
    <dgm:pt modelId="{FCABBF73-A06C-4056-AE4F-388C7F93F73F}" type="pres">
      <dgm:prSet presAssocID="{4B3A5BFD-B68E-42A2-B8B5-5B0B82F3B3DD}" presName="Name13" presStyleLbl="parChTrans1D2" presStyleIdx="10" presStyleCnt="11"/>
      <dgm:spPr/>
      <dgm:t>
        <a:bodyPr/>
        <a:lstStyle/>
        <a:p>
          <a:endParaRPr lang="en-US"/>
        </a:p>
      </dgm:t>
    </dgm:pt>
    <dgm:pt modelId="{B8909420-3661-4EE8-B8E7-4409F36C88D9}" type="pres">
      <dgm:prSet presAssocID="{92469081-3AEC-4E5D-8EAC-E1E83F54E37A}" presName="childText" presStyleLbl="bgAcc1" presStyleIdx="10" presStyleCnt="11">
        <dgm:presLayoutVars>
          <dgm:bulletEnabled val="1"/>
        </dgm:presLayoutVars>
      </dgm:prSet>
      <dgm:spPr/>
      <dgm:t>
        <a:bodyPr/>
        <a:lstStyle/>
        <a:p>
          <a:endParaRPr lang="en-US"/>
        </a:p>
      </dgm:t>
    </dgm:pt>
  </dgm:ptLst>
  <dgm:cxnLst>
    <dgm:cxn modelId="{0389FF0A-92E3-4670-B7C2-9639DF5F0BC8}" type="presOf" srcId="{0BDFC4AF-F8D1-4C23-AD11-2D51FC8F816C}" destId="{6F51F2E8-7D11-4AA2-9EDB-75E616380198}" srcOrd="0" destOrd="0" presId="urn:microsoft.com/office/officeart/2005/8/layout/hierarchy3"/>
    <dgm:cxn modelId="{0136800C-8C56-4F8C-97A5-CE4A6E75A40B}" type="presOf" srcId="{D49C412F-730C-4B33-9DEA-E5FB674AFFD3}" destId="{543AFD51-083F-43F1-9290-EC7AC491C0C0}" srcOrd="1" destOrd="0" presId="urn:microsoft.com/office/officeart/2005/8/layout/hierarchy3"/>
    <dgm:cxn modelId="{FC07CA4C-F816-414D-8EB3-6FA4BD3B2156}" srcId="{C4F96F41-CE49-472A-8117-7F129A180B49}" destId="{D49C412F-730C-4B33-9DEA-E5FB674AFFD3}" srcOrd="1" destOrd="0" parTransId="{7ADC3D6B-9A7E-4B11-837C-86747E7EBF32}" sibTransId="{34755D7C-401E-4308-9468-B9E01C49A9B7}"/>
    <dgm:cxn modelId="{15CF468F-ECE5-4461-84C4-033D17C7E927}" type="presOf" srcId="{62CE1637-6D18-47ED-8AD0-ED879A099547}" destId="{C25E5841-3FA5-4069-99E1-FC1714DBE214}" srcOrd="0" destOrd="0" presId="urn:microsoft.com/office/officeart/2005/8/layout/hierarchy3"/>
    <dgm:cxn modelId="{325AF17D-FB7E-4CF0-9231-B0B994A873FF}" srcId="{12337211-35C1-4529-B943-1FCFDB62031B}" destId="{92469081-3AEC-4E5D-8EAC-E1E83F54E37A}" srcOrd="2" destOrd="0" parTransId="{4B3A5BFD-B68E-42A2-B8B5-5B0B82F3B3DD}" sibTransId="{00396A44-A0E4-410E-9F94-59F2154B6FED}"/>
    <dgm:cxn modelId="{202FB56E-0D40-4569-85EE-63341533CA58}" type="presOf" srcId="{5C2D63EB-A90A-4DF8-9BED-FF3F82D88D04}" destId="{C59145AC-963A-4BE3-890B-BBFD29A5F75F}" srcOrd="0" destOrd="0" presId="urn:microsoft.com/office/officeart/2005/8/layout/hierarchy3"/>
    <dgm:cxn modelId="{1C5FFE4C-C5B5-46A1-8BDE-A96550816F5A}" type="presOf" srcId="{8905EA98-207F-4C5E-9A38-5399B0FE1C8C}" destId="{7911F495-58AC-489D-B6FB-0FEDA43DF56C}" srcOrd="0" destOrd="0" presId="urn:microsoft.com/office/officeart/2005/8/layout/hierarchy3"/>
    <dgm:cxn modelId="{A061FDC6-1707-45B0-9D39-FB6F35DB9242}" type="presOf" srcId="{1F15CF56-D881-4F25-AC01-4CC199F86014}" destId="{5A114C37-5CD1-4695-B7C5-4E0DFE9C1812}" srcOrd="0" destOrd="0" presId="urn:microsoft.com/office/officeart/2005/8/layout/hierarchy3"/>
    <dgm:cxn modelId="{C44908CB-C877-49AC-A2C3-E220F2327E17}" srcId="{D49C412F-730C-4B33-9DEA-E5FB674AFFD3}" destId="{5C2D63EB-A90A-4DF8-9BED-FF3F82D88D04}" srcOrd="0" destOrd="0" parTransId="{EE08EB32-E4E8-4517-8019-6FFA8836C270}" sibTransId="{626D8F35-DE34-4D95-AEA5-F89773EFA3F1}"/>
    <dgm:cxn modelId="{C8FCEBE8-7B85-4DA3-9E0D-D6D20D10DF81}" srcId="{35B0BDDD-60A4-498A-B2F9-88615B6BFCAA}" destId="{ADAD09D8-4183-4907-89B8-88957C561D4E}" srcOrd="1" destOrd="0" parTransId="{D0F39D54-4E8C-49B9-916F-E9FFBFE06C3F}" sibTransId="{130CD2FC-F32C-43E6-9E5A-F34A852645ED}"/>
    <dgm:cxn modelId="{4290910B-C161-4B84-965D-A4819FADB89D}" type="presOf" srcId="{6AB580CC-8AA7-483B-B20E-7231762AD914}" destId="{A3D83049-7280-404B-8A14-01D644321656}" srcOrd="0" destOrd="0" presId="urn:microsoft.com/office/officeart/2005/8/layout/hierarchy3"/>
    <dgm:cxn modelId="{9193CC6F-1E98-4F82-B7FE-A56E96B0432A}" srcId="{D49C412F-730C-4B33-9DEA-E5FB674AFFD3}" destId="{9C18B7C4-5C50-45A4-AAFC-ED6E855F5B92}" srcOrd="1" destOrd="0" parTransId="{1F15CF56-D881-4F25-AC01-4CC199F86014}" sibTransId="{74B8C303-5BDD-4017-9A62-1327E57B8D2F}"/>
    <dgm:cxn modelId="{F873B3DB-A196-4698-BBD9-3515DCB7147E}" srcId="{35B0BDDD-60A4-498A-B2F9-88615B6BFCAA}" destId="{52A73E11-53E7-4852-A401-19D09BBC0EB4}" srcOrd="0" destOrd="0" parTransId="{F7D515AC-06E6-420C-9C6F-9135E46A7B89}" sibTransId="{9F96393A-4E88-465D-9641-4891CB5F6D39}"/>
    <dgm:cxn modelId="{F1264FAE-646E-4F90-8E70-0EA09188371E}" type="presOf" srcId="{6B270065-D788-4F5B-B79B-012C918B139C}" destId="{6B1AFE4D-3795-417B-B1CD-04676EC98EB6}" srcOrd="0" destOrd="0" presId="urn:microsoft.com/office/officeart/2005/8/layout/hierarchy3"/>
    <dgm:cxn modelId="{0AEFA292-EA98-4BD1-8AC4-0F9DBC9784D5}" type="presOf" srcId="{52A73E11-53E7-4852-A401-19D09BBC0EB4}" destId="{4385950C-2758-44CA-B067-BCA35B53171E}" srcOrd="0" destOrd="0" presId="urn:microsoft.com/office/officeart/2005/8/layout/hierarchy3"/>
    <dgm:cxn modelId="{34FC30A3-DF49-4383-8913-0C675C884D99}" srcId="{D49C412F-730C-4B33-9DEA-E5FB674AFFD3}" destId="{4305EB96-4F7E-4035-A70B-9D3CC735E6BD}" srcOrd="2" destOrd="0" parTransId="{8B58531D-9510-4B67-9DE3-0155ED08C927}" sibTransId="{7BDB5E77-A68D-4C62-BDA0-B05C24AF4CDD}"/>
    <dgm:cxn modelId="{3C26855D-C9EF-49E8-9365-519A50C370A8}" srcId="{C4F96F41-CE49-472A-8117-7F129A180B49}" destId="{12337211-35C1-4529-B943-1FCFDB62031B}" srcOrd="3" destOrd="0" parTransId="{3BD95BC8-0D00-4656-B71B-A41732553DAF}" sibTransId="{FE58901D-9767-46BA-9AF8-4748678333F8}"/>
    <dgm:cxn modelId="{DBF57441-0AA1-47E1-8090-96BF3F67547C}" type="presOf" srcId="{60115EFD-E7D3-48AD-B6D8-AC8A565CC941}" destId="{74E0CD72-3DD8-4F93-A934-411AD49D2592}" srcOrd="0" destOrd="0" presId="urn:microsoft.com/office/officeart/2005/8/layout/hierarchy3"/>
    <dgm:cxn modelId="{D051F86E-F961-465F-97DD-00E99EFD2D9C}" type="presOf" srcId="{8B58531D-9510-4B67-9DE3-0155ED08C927}" destId="{14ACA889-A312-415A-A8FC-AED2B851F338}" srcOrd="0" destOrd="0" presId="urn:microsoft.com/office/officeart/2005/8/layout/hierarchy3"/>
    <dgm:cxn modelId="{AA852C9D-E6AF-4943-B79D-EB99D892676B}" type="presOf" srcId="{F7D515AC-06E6-420C-9C6F-9135E46A7B89}" destId="{F5380703-2EEB-49AB-AB11-C73027641F7E}" srcOrd="0" destOrd="0" presId="urn:microsoft.com/office/officeart/2005/8/layout/hierarchy3"/>
    <dgm:cxn modelId="{726F21A4-AC4F-4F27-9379-F0F0E17CA087}" type="presOf" srcId="{4305EB96-4F7E-4035-A70B-9D3CC735E6BD}" destId="{596AA18E-AA30-4268-8E2D-83CCE384EE2C}" srcOrd="0" destOrd="0" presId="urn:microsoft.com/office/officeart/2005/8/layout/hierarchy3"/>
    <dgm:cxn modelId="{4681FE7E-8331-409C-B292-C2B14E474A88}" type="presOf" srcId="{12337211-35C1-4529-B943-1FCFDB62031B}" destId="{DA08B63E-11E8-40BB-A3AB-A354353B0818}" srcOrd="0" destOrd="0" presId="urn:microsoft.com/office/officeart/2005/8/layout/hierarchy3"/>
    <dgm:cxn modelId="{714BFD7A-D1E5-42B6-AA6B-12CE02F55C54}" type="presOf" srcId="{92469081-3AEC-4E5D-8EAC-E1E83F54E37A}" destId="{B8909420-3661-4EE8-B8E7-4409F36C88D9}" srcOrd="0" destOrd="0" presId="urn:microsoft.com/office/officeart/2005/8/layout/hierarchy3"/>
    <dgm:cxn modelId="{966121B2-9201-4440-A201-1AF3DC6D95A6}" type="presOf" srcId="{BCA9A3B8-C18D-4A1A-996F-85243FCA5C3C}" destId="{525AF515-46AC-4A0E-8C75-25216326B4F6}" srcOrd="0" destOrd="0" presId="urn:microsoft.com/office/officeart/2005/8/layout/hierarchy3"/>
    <dgm:cxn modelId="{0702B7BE-3DD4-4C52-95BA-E1B9C1E9AE1D}" type="presOf" srcId="{4B3A5BFD-B68E-42A2-B8B5-5B0B82F3B3DD}" destId="{FCABBF73-A06C-4056-AE4F-388C7F93F73F}" srcOrd="0" destOrd="0" presId="urn:microsoft.com/office/officeart/2005/8/layout/hierarchy3"/>
    <dgm:cxn modelId="{4ECB305F-2D2E-4B4B-97EE-F4AE4A0FD57C}" type="presOf" srcId="{C4F96F41-CE49-472A-8117-7F129A180B49}" destId="{E9202DEF-F325-492D-891D-90EB467196D2}" srcOrd="0" destOrd="0" presId="urn:microsoft.com/office/officeart/2005/8/layout/hierarchy3"/>
    <dgm:cxn modelId="{D3BD14D9-87AA-49F1-BE9C-F71F1BEDBAF9}" srcId="{12337211-35C1-4529-B943-1FCFDB62031B}" destId="{6B270065-D788-4F5B-B79B-012C918B139C}" srcOrd="1" destOrd="0" parTransId="{62CE1637-6D18-47ED-8AD0-ED879A099547}" sibTransId="{F73469EB-A586-46E4-B693-4C4A74433934}"/>
    <dgm:cxn modelId="{D8631E55-03E5-42F9-8F7E-1F61D60403CD}" type="presOf" srcId="{69AEE4BB-06A9-4BD8-911D-5241DB491CF8}" destId="{8BE7CB1A-E7C3-4304-A79F-5868DF04DA21}" srcOrd="0" destOrd="0" presId="urn:microsoft.com/office/officeart/2005/8/layout/hierarchy3"/>
    <dgm:cxn modelId="{7BCE3930-0CE6-4EEC-9FB9-792BA73114FA}" type="presOf" srcId="{B55CD1AE-8AFA-43FB-9449-3484E69307FA}" destId="{38FF477E-E7DC-4931-A282-A8BC2E516192}" srcOrd="1" destOrd="0" presId="urn:microsoft.com/office/officeart/2005/8/layout/hierarchy3"/>
    <dgm:cxn modelId="{460E1334-F027-4BAB-AFBB-000C8F270C8D}" srcId="{B55CD1AE-8AFA-43FB-9449-3484E69307FA}" destId="{BCA9A3B8-C18D-4A1A-996F-85243FCA5C3C}" srcOrd="1" destOrd="0" parTransId="{0BDFC4AF-F8D1-4C23-AD11-2D51FC8F816C}" sibTransId="{7CF38584-74AC-463C-95EC-E162C24AB6BA}"/>
    <dgm:cxn modelId="{7AAA9A20-9A0F-46B8-8AD3-BC8FAD3491C2}" srcId="{12337211-35C1-4529-B943-1FCFDB62031B}" destId="{60115EFD-E7D3-48AD-B6D8-AC8A565CC941}" srcOrd="0" destOrd="0" parTransId="{007105C0-9559-4C8E-B865-B87B76A4933B}" sibTransId="{DC1151F6-3CFC-47FF-BC08-95B18A0F3B54}"/>
    <dgm:cxn modelId="{20793AC1-10B0-455B-9BB1-2396AC0EFE22}" type="presOf" srcId="{35B0BDDD-60A4-498A-B2F9-88615B6BFCAA}" destId="{1EE2C84D-16D7-47DE-A5B5-D80DA5E3D829}" srcOrd="1" destOrd="0" presId="urn:microsoft.com/office/officeart/2005/8/layout/hierarchy3"/>
    <dgm:cxn modelId="{D981CCA5-5F6C-4336-883B-E027AAE34077}" type="presOf" srcId="{007105C0-9559-4C8E-B865-B87B76A4933B}" destId="{7755722B-E51A-4B65-8B7E-6117963AE0CD}" srcOrd="0" destOrd="0" presId="urn:microsoft.com/office/officeart/2005/8/layout/hierarchy3"/>
    <dgm:cxn modelId="{89AA13E8-D5F4-46FE-BD1F-011F15E40D5B}" srcId="{35B0BDDD-60A4-498A-B2F9-88615B6BFCAA}" destId="{69AEE4BB-06A9-4BD8-911D-5241DB491CF8}" srcOrd="2" destOrd="0" parTransId="{6AB580CC-8AA7-483B-B20E-7231762AD914}" sibTransId="{AD158FAB-BD55-4B71-B4EA-CE454BB96BEF}"/>
    <dgm:cxn modelId="{FF42B7C5-5FF9-468E-A0B9-E6CD4B9D2DCF}" srcId="{C4F96F41-CE49-472A-8117-7F129A180B49}" destId="{B55CD1AE-8AFA-43FB-9449-3484E69307FA}" srcOrd="2" destOrd="0" parTransId="{8F6E0CAD-FD75-469C-9748-3642CBB9EA9F}" sibTransId="{58CE0A55-72AA-423E-A32F-59C874AA24F9}"/>
    <dgm:cxn modelId="{1C58B01C-5430-475A-B846-A4B147C4E20C}" srcId="{B55CD1AE-8AFA-43FB-9449-3484E69307FA}" destId="{8905EA98-207F-4C5E-9A38-5399B0FE1C8C}" srcOrd="0" destOrd="0" parTransId="{38079E2D-E8C1-4126-985B-01C8C3B2D622}" sibTransId="{F80A04BA-07C1-4CEF-A4E7-7AAB8FFA4E1C}"/>
    <dgm:cxn modelId="{78F742FB-9B48-4CA0-87F5-2ECA84BE2C04}" type="presOf" srcId="{D0F39D54-4E8C-49B9-916F-E9FFBFE06C3F}" destId="{87672152-3AB3-4763-9774-DE0EB7935852}" srcOrd="0" destOrd="0" presId="urn:microsoft.com/office/officeart/2005/8/layout/hierarchy3"/>
    <dgm:cxn modelId="{E8CA471D-73F1-47D7-90D6-FA87E0E0C006}" type="presOf" srcId="{38079E2D-E8C1-4126-985B-01C8C3B2D622}" destId="{CB51743F-B002-4486-B2FD-E0D4CB829032}" srcOrd="0" destOrd="0" presId="urn:microsoft.com/office/officeart/2005/8/layout/hierarchy3"/>
    <dgm:cxn modelId="{37A7049B-902D-4B9D-9D13-0F630E3BA11F}" type="presOf" srcId="{EE08EB32-E4E8-4517-8019-6FFA8836C270}" destId="{C098146D-AC0D-45C4-84D0-526C138BD14A}" srcOrd="0" destOrd="0" presId="urn:microsoft.com/office/officeart/2005/8/layout/hierarchy3"/>
    <dgm:cxn modelId="{6BF9DF1E-360A-4873-AC0A-7AF1B5ACAE46}" type="presOf" srcId="{9C18B7C4-5C50-45A4-AAFC-ED6E855F5B92}" destId="{EDAF9EA3-5674-48C0-BC9A-2C7CBCC664A5}" srcOrd="0" destOrd="0" presId="urn:microsoft.com/office/officeart/2005/8/layout/hierarchy3"/>
    <dgm:cxn modelId="{35609AD0-038E-462C-882E-805CF14B4997}" type="presOf" srcId="{35B0BDDD-60A4-498A-B2F9-88615B6BFCAA}" destId="{CB6F1D91-A164-4758-8357-8A57407F37F0}" srcOrd="0" destOrd="0" presId="urn:microsoft.com/office/officeart/2005/8/layout/hierarchy3"/>
    <dgm:cxn modelId="{3AD32E9A-85F9-46DD-B4E7-CD0726EBDF10}" type="presOf" srcId="{B55CD1AE-8AFA-43FB-9449-3484E69307FA}" destId="{28C594C5-17FB-400B-A361-F68B463FA50B}" srcOrd="0" destOrd="0" presId="urn:microsoft.com/office/officeart/2005/8/layout/hierarchy3"/>
    <dgm:cxn modelId="{7DCFA14D-9D5A-48D5-BFB3-6970A50FA5FC}" type="presOf" srcId="{ADAD09D8-4183-4907-89B8-88957C561D4E}" destId="{A32293B2-FB04-43C2-BD9F-906F643C049D}" srcOrd="0" destOrd="0" presId="urn:microsoft.com/office/officeart/2005/8/layout/hierarchy3"/>
    <dgm:cxn modelId="{2BF88032-8516-4DFA-A9B8-92720BCEB2F9}" type="presOf" srcId="{12337211-35C1-4529-B943-1FCFDB62031B}" destId="{5805381A-2A71-439D-A950-DA57EA356A53}" srcOrd="1" destOrd="0" presId="urn:microsoft.com/office/officeart/2005/8/layout/hierarchy3"/>
    <dgm:cxn modelId="{292ADADF-BF9E-4079-911B-58188FB1FC65}" srcId="{C4F96F41-CE49-472A-8117-7F129A180B49}" destId="{35B0BDDD-60A4-498A-B2F9-88615B6BFCAA}" srcOrd="0" destOrd="0" parTransId="{8E9F799B-CBEE-4F17-9BA1-8FD91CED91B1}" sibTransId="{FC620384-0319-45AA-B6AC-A283183B97D7}"/>
    <dgm:cxn modelId="{AC6E4D3E-1090-4ED2-A744-F26B70B80565}" type="presOf" srcId="{D49C412F-730C-4B33-9DEA-E5FB674AFFD3}" destId="{EB52FA86-9A13-458D-B555-5B135D5AD46B}" srcOrd="0" destOrd="0" presId="urn:microsoft.com/office/officeart/2005/8/layout/hierarchy3"/>
    <dgm:cxn modelId="{51FAE837-C333-4C8A-84A8-98FA530EFCD1}" type="presParOf" srcId="{E9202DEF-F325-492D-891D-90EB467196D2}" destId="{5357E5F8-0B77-4AB2-9CD5-BE8731067CA4}" srcOrd="0" destOrd="0" presId="urn:microsoft.com/office/officeart/2005/8/layout/hierarchy3"/>
    <dgm:cxn modelId="{F6970797-BE01-4E55-82A6-456A70B00538}" type="presParOf" srcId="{5357E5F8-0B77-4AB2-9CD5-BE8731067CA4}" destId="{3BC56CA9-E394-4E19-B21B-EBBBCD7DB395}" srcOrd="0" destOrd="0" presId="urn:microsoft.com/office/officeart/2005/8/layout/hierarchy3"/>
    <dgm:cxn modelId="{C934A6EA-ADC4-4A8A-9828-D73BDA030082}" type="presParOf" srcId="{3BC56CA9-E394-4E19-B21B-EBBBCD7DB395}" destId="{CB6F1D91-A164-4758-8357-8A57407F37F0}" srcOrd="0" destOrd="0" presId="urn:microsoft.com/office/officeart/2005/8/layout/hierarchy3"/>
    <dgm:cxn modelId="{0705D098-D7CA-4B24-972F-02E86512FC1F}" type="presParOf" srcId="{3BC56CA9-E394-4E19-B21B-EBBBCD7DB395}" destId="{1EE2C84D-16D7-47DE-A5B5-D80DA5E3D829}" srcOrd="1" destOrd="0" presId="urn:microsoft.com/office/officeart/2005/8/layout/hierarchy3"/>
    <dgm:cxn modelId="{C25481C3-37E8-4165-BF56-C5C0500D4347}" type="presParOf" srcId="{5357E5F8-0B77-4AB2-9CD5-BE8731067CA4}" destId="{A506B81E-FE59-4854-9025-BD7BA85435B4}" srcOrd="1" destOrd="0" presId="urn:microsoft.com/office/officeart/2005/8/layout/hierarchy3"/>
    <dgm:cxn modelId="{0DC02601-B4F7-4A71-B114-44F2392F4159}" type="presParOf" srcId="{A506B81E-FE59-4854-9025-BD7BA85435B4}" destId="{F5380703-2EEB-49AB-AB11-C73027641F7E}" srcOrd="0" destOrd="0" presId="urn:microsoft.com/office/officeart/2005/8/layout/hierarchy3"/>
    <dgm:cxn modelId="{190A651C-4FF9-41BD-8EAF-944B164384DF}" type="presParOf" srcId="{A506B81E-FE59-4854-9025-BD7BA85435B4}" destId="{4385950C-2758-44CA-B067-BCA35B53171E}" srcOrd="1" destOrd="0" presId="urn:microsoft.com/office/officeart/2005/8/layout/hierarchy3"/>
    <dgm:cxn modelId="{64FC5729-7406-4767-BBD1-5EEC16A0FF5B}" type="presParOf" srcId="{A506B81E-FE59-4854-9025-BD7BA85435B4}" destId="{87672152-3AB3-4763-9774-DE0EB7935852}" srcOrd="2" destOrd="0" presId="urn:microsoft.com/office/officeart/2005/8/layout/hierarchy3"/>
    <dgm:cxn modelId="{4E4BABBC-DEAF-4336-A3E2-7D98AD58C0C1}" type="presParOf" srcId="{A506B81E-FE59-4854-9025-BD7BA85435B4}" destId="{A32293B2-FB04-43C2-BD9F-906F643C049D}" srcOrd="3" destOrd="0" presId="urn:microsoft.com/office/officeart/2005/8/layout/hierarchy3"/>
    <dgm:cxn modelId="{909D0084-DB24-4AAB-99BF-28006C35A69A}" type="presParOf" srcId="{A506B81E-FE59-4854-9025-BD7BA85435B4}" destId="{A3D83049-7280-404B-8A14-01D644321656}" srcOrd="4" destOrd="0" presId="urn:microsoft.com/office/officeart/2005/8/layout/hierarchy3"/>
    <dgm:cxn modelId="{70569F33-C37A-450C-9C63-564EDDD37EB9}" type="presParOf" srcId="{A506B81E-FE59-4854-9025-BD7BA85435B4}" destId="{8BE7CB1A-E7C3-4304-A79F-5868DF04DA21}" srcOrd="5" destOrd="0" presId="urn:microsoft.com/office/officeart/2005/8/layout/hierarchy3"/>
    <dgm:cxn modelId="{38955421-D6AE-4BF7-BE30-FFF771B70B4C}" type="presParOf" srcId="{E9202DEF-F325-492D-891D-90EB467196D2}" destId="{A476FBF4-DCD5-4435-8152-50E3E5DC078D}" srcOrd="1" destOrd="0" presId="urn:microsoft.com/office/officeart/2005/8/layout/hierarchy3"/>
    <dgm:cxn modelId="{BD737F59-3C28-4BA6-A66C-BADA779CAE49}" type="presParOf" srcId="{A476FBF4-DCD5-4435-8152-50E3E5DC078D}" destId="{1BE92327-54ED-4266-BECC-B0DA467CD5BA}" srcOrd="0" destOrd="0" presId="urn:microsoft.com/office/officeart/2005/8/layout/hierarchy3"/>
    <dgm:cxn modelId="{A4CC9EE3-6861-4EBA-8704-0E3C721F65B6}" type="presParOf" srcId="{1BE92327-54ED-4266-BECC-B0DA467CD5BA}" destId="{EB52FA86-9A13-458D-B555-5B135D5AD46B}" srcOrd="0" destOrd="0" presId="urn:microsoft.com/office/officeart/2005/8/layout/hierarchy3"/>
    <dgm:cxn modelId="{57EF8A38-2E46-4BE0-9CE9-C497D3EDE200}" type="presParOf" srcId="{1BE92327-54ED-4266-BECC-B0DA467CD5BA}" destId="{543AFD51-083F-43F1-9290-EC7AC491C0C0}" srcOrd="1" destOrd="0" presId="urn:microsoft.com/office/officeart/2005/8/layout/hierarchy3"/>
    <dgm:cxn modelId="{58E0D99A-06D1-4484-B0FF-06377B1B6E22}" type="presParOf" srcId="{A476FBF4-DCD5-4435-8152-50E3E5DC078D}" destId="{93D172A9-AB29-48D4-BC7D-143772A59184}" srcOrd="1" destOrd="0" presId="urn:microsoft.com/office/officeart/2005/8/layout/hierarchy3"/>
    <dgm:cxn modelId="{CDF690F4-3325-4FCD-A4E0-5E8D7A38FFD3}" type="presParOf" srcId="{93D172A9-AB29-48D4-BC7D-143772A59184}" destId="{C098146D-AC0D-45C4-84D0-526C138BD14A}" srcOrd="0" destOrd="0" presId="urn:microsoft.com/office/officeart/2005/8/layout/hierarchy3"/>
    <dgm:cxn modelId="{E42B0E58-D9C7-4658-AB61-B21EC0F234AF}" type="presParOf" srcId="{93D172A9-AB29-48D4-BC7D-143772A59184}" destId="{C59145AC-963A-4BE3-890B-BBFD29A5F75F}" srcOrd="1" destOrd="0" presId="urn:microsoft.com/office/officeart/2005/8/layout/hierarchy3"/>
    <dgm:cxn modelId="{275A741E-F88E-4309-85DA-FB97EA865467}" type="presParOf" srcId="{93D172A9-AB29-48D4-BC7D-143772A59184}" destId="{5A114C37-5CD1-4695-B7C5-4E0DFE9C1812}" srcOrd="2" destOrd="0" presId="urn:microsoft.com/office/officeart/2005/8/layout/hierarchy3"/>
    <dgm:cxn modelId="{33380E81-350C-437C-B279-EBD3F6F94E71}" type="presParOf" srcId="{93D172A9-AB29-48D4-BC7D-143772A59184}" destId="{EDAF9EA3-5674-48C0-BC9A-2C7CBCC664A5}" srcOrd="3" destOrd="0" presId="urn:microsoft.com/office/officeart/2005/8/layout/hierarchy3"/>
    <dgm:cxn modelId="{11999916-5CB1-4C75-87DF-3688E5AAB883}" type="presParOf" srcId="{93D172A9-AB29-48D4-BC7D-143772A59184}" destId="{14ACA889-A312-415A-A8FC-AED2B851F338}" srcOrd="4" destOrd="0" presId="urn:microsoft.com/office/officeart/2005/8/layout/hierarchy3"/>
    <dgm:cxn modelId="{1B66303E-9A74-4FE1-8CA9-4FE31348A1BE}" type="presParOf" srcId="{93D172A9-AB29-48D4-BC7D-143772A59184}" destId="{596AA18E-AA30-4268-8E2D-83CCE384EE2C}" srcOrd="5" destOrd="0" presId="urn:microsoft.com/office/officeart/2005/8/layout/hierarchy3"/>
    <dgm:cxn modelId="{6BD43984-23AD-48D5-B238-E5386B88BDC0}" type="presParOf" srcId="{E9202DEF-F325-492D-891D-90EB467196D2}" destId="{10F4E6F5-EBEA-486C-8EC2-3B9A8CBBF0A6}" srcOrd="2" destOrd="0" presId="urn:microsoft.com/office/officeart/2005/8/layout/hierarchy3"/>
    <dgm:cxn modelId="{AFCCC39A-B9A5-4241-A634-4A1F01802A81}" type="presParOf" srcId="{10F4E6F5-EBEA-486C-8EC2-3B9A8CBBF0A6}" destId="{1E04A316-473B-4233-B353-5ADEA0E2040C}" srcOrd="0" destOrd="0" presId="urn:microsoft.com/office/officeart/2005/8/layout/hierarchy3"/>
    <dgm:cxn modelId="{137663EA-04BC-47E1-B4A2-171726270E3C}" type="presParOf" srcId="{1E04A316-473B-4233-B353-5ADEA0E2040C}" destId="{28C594C5-17FB-400B-A361-F68B463FA50B}" srcOrd="0" destOrd="0" presId="urn:microsoft.com/office/officeart/2005/8/layout/hierarchy3"/>
    <dgm:cxn modelId="{62350B4A-325F-4138-BD25-3D2A22151C6E}" type="presParOf" srcId="{1E04A316-473B-4233-B353-5ADEA0E2040C}" destId="{38FF477E-E7DC-4931-A282-A8BC2E516192}" srcOrd="1" destOrd="0" presId="urn:microsoft.com/office/officeart/2005/8/layout/hierarchy3"/>
    <dgm:cxn modelId="{1C6CF868-F4C7-42C1-A98E-48CFD5E2F2DD}" type="presParOf" srcId="{10F4E6F5-EBEA-486C-8EC2-3B9A8CBBF0A6}" destId="{3E8614FA-D3D8-42A0-A596-06C2A136AA2A}" srcOrd="1" destOrd="0" presId="urn:microsoft.com/office/officeart/2005/8/layout/hierarchy3"/>
    <dgm:cxn modelId="{95A1A58E-79A7-49DD-B384-EEDF695BEF80}" type="presParOf" srcId="{3E8614FA-D3D8-42A0-A596-06C2A136AA2A}" destId="{CB51743F-B002-4486-B2FD-E0D4CB829032}" srcOrd="0" destOrd="0" presId="urn:microsoft.com/office/officeart/2005/8/layout/hierarchy3"/>
    <dgm:cxn modelId="{0469744F-171E-4DD9-84A5-698E9CB407FC}" type="presParOf" srcId="{3E8614FA-D3D8-42A0-A596-06C2A136AA2A}" destId="{7911F495-58AC-489D-B6FB-0FEDA43DF56C}" srcOrd="1" destOrd="0" presId="urn:microsoft.com/office/officeart/2005/8/layout/hierarchy3"/>
    <dgm:cxn modelId="{B83D4B2D-0EE6-4C4E-B084-926B30498578}" type="presParOf" srcId="{3E8614FA-D3D8-42A0-A596-06C2A136AA2A}" destId="{6F51F2E8-7D11-4AA2-9EDB-75E616380198}" srcOrd="2" destOrd="0" presId="urn:microsoft.com/office/officeart/2005/8/layout/hierarchy3"/>
    <dgm:cxn modelId="{AEEC5C6E-9D1A-4339-9559-D7A1256CBB95}" type="presParOf" srcId="{3E8614FA-D3D8-42A0-A596-06C2A136AA2A}" destId="{525AF515-46AC-4A0E-8C75-25216326B4F6}" srcOrd="3" destOrd="0" presId="urn:microsoft.com/office/officeart/2005/8/layout/hierarchy3"/>
    <dgm:cxn modelId="{B35366E8-CF15-4E09-B845-AB5169C5233C}" type="presParOf" srcId="{E9202DEF-F325-492D-891D-90EB467196D2}" destId="{014D01C3-EBFB-4BE8-8F79-76C17BC68436}" srcOrd="3" destOrd="0" presId="urn:microsoft.com/office/officeart/2005/8/layout/hierarchy3"/>
    <dgm:cxn modelId="{627D005F-048B-4FAE-9B17-E3DE4124F5FB}" type="presParOf" srcId="{014D01C3-EBFB-4BE8-8F79-76C17BC68436}" destId="{3C0B2FEF-ECF3-4FB4-995F-6135AFE8A5C7}" srcOrd="0" destOrd="0" presId="urn:microsoft.com/office/officeart/2005/8/layout/hierarchy3"/>
    <dgm:cxn modelId="{351259AE-16C2-4F4F-8F6B-C7D72E162286}" type="presParOf" srcId="{3C0B2FEF-ECF3-4FB4-995F-6135AFE8A5C7}" destId="{DA08B63E-11E8-40BB-A3AB-A354353B0818}" srcOrd="0" destOrd="0" presId="urn:microsoft.com/office/officeart/2005/8/layout/hierarchy3"/>
    <dgm:cxn modelId="{CEBED5EF-361C-49F2-B394-9EF7851657E4}" type="presParOf" srcId="{3C0B2FEF-ECF3-4FB4-995F-6135AFE8A5C7}" destId="{5805381A-2A71-439D-A950-DA57EA356A53}" srcOrd="1" destOrd="0" presId="urn:microsoft.com/office/officeart/2005/8/layout/hierarchy3"/>
    <dgm:cxn modelId="{EBBCE504-797A-45F3-8B6E-354F0705F8A1}" type="presParOf" srcId="{014D01C3-EBFB-4BE8-8F79-76C17BC68436}" destId="{37328EC5-12B3-4FCA-A11D-1E795A21816E}" srcOrd="1" destOrd="0" presId="urn:microsoft.com/office/officeart/2005/8/layout/hierarchy3"/>
    <dgm:cxn modelId="{BEB71018-CB57-4BB3-95A5-4477CC408D37}" type="presParOf" srcId="{37328EC5-12B3-4FCA-A11D-1E795A21816E}" destId="{7755722B-E51A-4B65-8B7E-6117963AE0CD}" srcOrd="0" destOrd="0" presId="urn:microsoft.com/office/officeart/2005/8/layout/hierarchy3"/>
    <dgm:cxn modelId="{1AB54E1A-2C50-46DF-9D26-7B91A98D4945}" type="presParOf" srcId="{37328EC5-12B3-4FCA-A11D-1E795A21816E}" destId="{74E0CD72-3DD8-4F93-A934-411AD49D2592}" srcOrd="1" destOrd="0" presId="urn:microsoft.com/office/officeart/2005/8/layout/hierarchy3"/>
    <dgm:cxn modelId="{8E5A5924-112B-4712-B513-4B825B91D3C0}" type="presParOf" srcId="{37328EC5-12B3-4FCA-A11D-1E795A21816E}" destId="{C25E5841-3FA5-4069-99E1-FC1714DBE214}" srcOrd="2" destOrd="0" presId="urn:microsoft.com/office/officeart/2005/8/layout/hierarchy3"/>
    <dgm:cxn modelId="{E1F4CBB8-5D89-4111-AFDD-A3DA82300FCB}" type="presParOf" srcId="{37328EC5-12B3-4FCA-A11D-1E795A21816E}" destId="{6B1AFE4D-3795-417B-B1CD-04676EC98EB6}" srcOrd="3" destOrd="0" presId="urn:microsoft.com/office/officeart/2005/8/layout/hierarchy3"/>
    <dgm:cxn modelId="{98BB3564-FF90-49BF-9CA3-CCABFB1A1097}" type="presParOf" srcId="{37328EC5-12B3-4FCA-A11D-1E795A21816E}" destId="{FCABBF73-A06C-4056-AE4F-388C7F93F73F}" srcOrd="4" destOrd="0" presId="urn:microsoft.com/office/officeart/2005/8/layout/hierarchy3"/>
    <dgm:cxn modelId="{595CF37E-0EA3-4F9B-9B44-5DA7AA476C75}" type="presParOf" srcId="{37328EC5-12B3-4FCA-A11D-1E795A21816E}" destId="{B8909420-3661-4EE8-B8E7-4409F36C88D9}"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A157D6-6342-4660-AAFA-FF4F7FBE0D41}" type="doc">
      <dgm:prSet loTypeId="urn:microsoft.com/office/officeart/2005/8/layout/chevron1" loCatId="process" qsTypeId="urn:microsoft.com/office/officeart/2005/8/quickstyle/simple1" qsCatId="simple" csTypeId="urn:microsoft.com/office/officeart/2005/8/colors/colorful1" csCatId="colorful" phldr="1"/>
      <dgm:spPr/>
    </dgm:pt>
    <dgm:pt modelId="{BDC620DA-0100-4CC4-9816-CE07F46D2C7D}">
      <dgm:prSet phldrT="[Texte]" custT="1"/>
      <dgm:spPr/>
      <dgm:t>
        <a:bodyPr/>
        <a:lstStyle/>
        <a:p>
          <a:r>
            <a:rPr lang="en-GB" sz="1600" b="1" noProof="0" dirty="0">
              <a:latin typeface="+mj-lt"/>
            </a:rPr>
            <a:t>Session 1 : </a:t>
          </a:r>
        </a:p>
        <a:p>
          <a:r>
            <a:rPr lang="en-GB" sz="1200" b="0" noProof="0" dirty="0">
              <a:latin typeface="+mj-lt"/>
            </a:rPr>
            <a:t>Climate perception, challenges, solutions</a:t>
          </a:r>
        </a:p>
      </dgm:t>
    </dgm:pt>
    <dgm:pt modelId="{85FB8669-7748-40FA-AD39-09CE67E5464D}" type="parTrans" cxnId="{F00D76B8-16A3-4D74-A4B3-EA9A0F50D324}">
      <dgm:prSet/>
      <dgm:spPr/>
      <dgm:t>
        <a:bodyPr/>
        <a:lstStyle/>
        <a:p>
          <a:endParaRPr lang="fr-FR" sz="1200">
            <a:latin typeface="+mj-lt"/>
          </a:endParaRPr>
        </a:p>
      </dgm:t>
    </dgm:pt>
    <dgm:pt modelId="{F0F91B1B-90E2-48BF-8660-BEB93BAB0017}" type="sibTrans" cxnId="{F00D76B8-16A3-4D74-A4B3-EA9A0F50D324}">
      <dgm:prSet/>
      <dgm:spPr/>
      <dgm:t>
        <a:bodyPr/>
        <a:lstStyle/>
        <a:p>
          <a:endParaRPr lang="fr-FR" sz="1200">
            <a:latin typeface="+mj-lt"/>
          </a:endParaRPr>
        </a:p>
      </dgm:t>
    </dgm:pt>
    <dgm:pt modelId="{14649F2D-1E2F-45F4-ADBB-48AE1C8C02D7}">
      <dgm:prSet phldrT="[Texte]" custT="1"/>
      <dgm:spPr/>
      <dgm:t>
        <a:bodyPr/>
        <a:lstStyle/>
        <a:p>
          <a:r>
            <a:rPr lang="en-GB" sz="1600" b="1" kern="1200" noProof="0" dirty="0">
              <a:latin typeface="+mj-lt"/>
              <a:ea typeface="+mn-ea"/>
              <a:cs typeface="+mn-cs"/>
            </a:rPr>
            <a:t>Session 2</a:t>
          </a:r>
        </a:p>
        <a:p>
          <a:r>
            <a:rPr lang="en-GB" sz="1200" b="0" kern="1200" noProof="0" dirty="0">
              <a:latin typeface="+mj-lt"/>
            </a:rPr>
            <a:t>Climate vulnerability, Impacts and Projections</a:t>
          </a:r>
        </a:p>
      </dgm:t>
    </dgm:pt>
    <dgm:pt modelId="{D5811DF8-586A-44EE-AEEA-3E583DEC7C3F}" type="parTrans" cxnId="{51334E02-4551-4DA0-BF43-E8EE9D488B24}">
      <dgm:prSet/>
      <dgm:spPr/>
      <dgm:t>
        <a:bodyPr/>
        <a:lstStyle/>
        <a:p>
          <a:endParaRPr lang="fr-FR" sz="1200">
            <a:latin typeface="+mj-lt"/>
          </a:endParaRPr>
        </a:p>
      </dgm:t>
    </dgm:pt>
    <dgm:pt modelId="{F79391E4-A195-4882-B483-4AEFADB370DC}" type="sibTrans" cxnId="{51334E02-4551-4DA0-BF43-E8EE9D488B24}">
      <dgm:prSet/>
      <dgm:spPr/>
      <dgm:t>
        <a:bodyPr/>
        <a:lstStyle/>
        <a:p>
          <a:endParaRPr lang="fr-FR" sz="1200">
            <a:latin typeface="+mj-lt"/>
          </a:endParaRPr>
        </a:p>
      </dgm:t>
    </dgm:pt>
    <dgm:pt modelId="{0E915C8E-CD83-4DFB-92E7-F38326112103}">
      <dgm:prSet phldrT="[Texte]" custT="1"/>
      <dgm:spPr/>
      <dgm:t>
        <a:bodyPr/>
        <a:lstStyle/>
        <a:p>
          <a:pPr marL="0" lvl="0" indent="0" algn="ctr" defTabSz="1066800">
            <a:lnSpc>
              <a:spcPct val="90000"/>
            </a:lnSpc>
            <a:spcBef>
              <a:spcPct val="0"/>
            </a:spcBef>
            <a:spcAft>
              <a:spcPct val="35000"/>
            </a:spcAft>
            <a:buNone/>
          </a:pPr>
          <a:r>
            <a:rPr lang="fr-FR" sz="1600" b="1" kern="1200" dirty="0">
              <a:latin typeface="+mj-lt"/>
              <a:ea typeface="+mn-ea"/>
              <a:cs typeface="+mn-cs"/>
            </a:rPr>
            <a:t>Session 3</a:t>
          </a:r>
        </a:p>
        <a:p>
          <a:pPr marL="0" lvl="0" algn="ctr" defTabSz="666750">
            <a:lnSpc>
              <a:spcPct val="90000"/>
            </a:lnSpc>
            <a:spcBef>
              <a:spcPct val="0"/>
            </a:spcBef>
            <a:spcAft>
              <a:spcPct val="35000"/>
            </a:spcAft>
            <a:buNone/>
          </a:pPr>
          <a:r>
            <a:rPr lang="fr-FR" sz="1200" b="0" kern="1200" dirty="0">
              <a:latin typeface="+mj-lt"/>
            </a:rPr>
            <a:t>Vision solutions and </a:t>
          </a:r>
          <a:r>
            <a:rPr lang="fr-FR" sz="1200" b="0" kern="1200" dirty="0" err="1">
              <a:latin typeface="+mj-lt"/>
            </a:rPr>
            <a:t>Way</a:t>
          </a:r>
          <a:r>
            <a:rPr lang="fr-FR" sz="1200" b="0" kern="1200" dirty="0">
              <a:latin typeface="+mj-lt"/>
            </a:rPr>
            <a:t> </a:t>
          </a:r>
          <a:r>
            <a:rPr lang="fr-FR" sz="1200" b="0" kern="1200" dirty="0" err="1">
              <a:latin typeface="+mj-lt"/>
            </a:rPr>
            <a:t>forward</a:t>
          </a:r>
          <a:endParaRPr lang="fr-FR" sz="1200" b="0" kern="1200" dirty="0">
            <a:latin typeface="+mj-lt"/>
          </a:endParaRPr>
        </a:p>
      </dgm:t>
    </dgm:pt>
    <dgm:pt modelId="{622B6325-5668-4171-88D6-65DA7778D690}" type="parTrans" cxnId="{F4B8A9E6-A4C0-4CC4-AA6C-4CA876F954BB}">
      <dgm:prSet/>
      <dgm:spPr/>
      <dgm:t>
        <a:bodyPr/>
        <a:lstStyle/>
        <a:p>
          <a:endParaRPr lang="fr-FR" sz="1200">
            <a:latin typeface="+mj-lt"/>
          </a:endParaRPr>
        </a:p>
      </dgm:t>
    </dgm:pt>
    <dgm:pt modelId="{CF69438A-6F8E-449D-BBC5-28D4F3A4923B}" type="sibTrans" cxnId="{F4B8A9E6-A4C0-4CC4-AA6C-4CA876F954BB}">
      <dgm:prSet/>
      <dgm:spPr/>
      <dgm:t>
        <a:bodyPr/>
        <a:lstStyle/>
        <a:p>
          <a:endParaRPr lang="fr-FR" sz="1200">
            <a:latin typeface="+mj-lt"/>
          </a:endParaRPr>
        </a:p>
      </dgm:t>
    </dgm:pt>
    <dgm:pt modelId="{12B7758E-22BB-488C-A835-517CAC0B2F2A}" type="pres">
      <dgm:prSet presAssocID="{8DA157D6-6342-4660-AAFA-FF4F7FBE0D41}" presName="Name0" presStyleCnt="0">
        <dgm:presLayoutVars>
          <dgm:dir/>
          <dgm:animLvl val="lvl"/>
          <dgm:resizeHandles val="exact"/>
        </dgm:presLayoutVars>
      </dgm:prSet>
      <dgm:spPr/>
    </dgm:pt>
    <dgm:pt modelId="{0C974167-44D6-4CF4-BBCF-F93EE1787FF4}" type="pres">
      <dgm:prSet presAssocID="{BDC620DA-0100-4CC4-9816-CE07F46D2C7D}" presName="parTxOnly" presStyleLbl="node1" presStyleIdx="0" presStyleCnt="3">
        <dgm:presLayoutVars>
          <dgm:chMax val="0"/>
          <dgm:chPref val="0"/>
          <dgm:bulletEnabled val="1"/>
        </dgm:presLayoutVars>
      </dgm:prSet>
      <dgm:spPr/>
      <dgm:t>
        <a:bodyPr/>
        <a:lstStyle/>
        <a:p>
          <a:endParaRPr lang="en-US"/>
        </a:p>
      </dgm:t>
    </dgm:pt>
    <dgm:pt modelId="{8FF779DE-3F49-4E57-B8A0-6F009670BBB8}" type="pres">
      <dgm:prSet presAssocID="{F0F91B1B-90E2-48BF-8660-BEB93BAB0017}" presName="parTxOnlySpace" presStyleCnt="0"/>
      <dgm:spPr/>
    </dgm:pt>
    <dgm:pt modelId="{8398A00C-C848-4E74-8ABD-B81994D05B7D}" type="pres">
      <dgm:prSet presAssocID="{14649F2D-1E2F-45F4-ADBB-48AE1C8C02D7}" presName="parTxOnly" presStyleLbl="node1" presStyleIdx="1" presStyleCnt="3">
        <dgm:presLayoutVars>
          <dgm:chMax val="0"/>
          <dgm:chPref val="0"/>
          <dgm:bulletEnabled val="1"/>
        </dgm:presLayoutVars>
      </dgm:prSet>
      <dgm:spPr/>
      <dgm:t>
        <a:bodyPr/>
        <a:lstStyle/>
        <a:p>
          <a:endParaRPr lang="en-US"/>
        </a:p>
      </dgm:t>
    </dgm:pt>
    <dgm:pt modelId="{C4D0DDDF-3F70-4DF7-94A1-E7BE77FE4860}" type="pres">
      <dgm:prSet presAssocID="{F79391E4-A195-4882-B483-4AEFADB370DC}" presName="parTxOnlySpace" presStyleCnt="0"/>
      <dgm:spPr/>
    </dgm:pt>
    <dgm:pt modelId="{A4D8BF6A-07B0-4EC4-8C07-2B83C362630B}" type="pres">
      <dgm:prSet presAssocID="{0E915C8E-CD83-4DFB-92E7-F38326112103}" presName="parTxOnly" presStyleLbl="node1" presStyleIdx="2" presStyleCnt="3" custLinFactNeighborX="-8992" custLinFactNeighborY="-25377">
        <dgm:presLayoutVars>
          <dgm:chMax val="0"/>
          <dgm:chPref val="0"/>
          <dgm:bulletEnabled val="1"/>
        </dgm:presLayoutVars>
      </dgm:prSet>
      <dgm:spPr/>
      <dgm:t>
        <a:bodyPr/>
        <a:lstStyle/>
        <a:p>
          <a:endParaRPr lang="en-US"/>
        </a:p>
      </dgm:t>
    </dgm:pt>
  </dgm:ptLst>
  <dgm:cxnLst>
    <dgm:cxn modelId="{A2534CE5-6129-454B-996B-AC81D3E60F4D}" type="presOf" srcId="{14649F2D-1E2F-45F4-ADBB-48AE1C8C02D7}" destId="{8398A00C-C848-4E74-8ABD-B81994D05B7D}" srcOrd="0" destOrd="0" presId="urn:microsoft.com/office/officeart/2005/8/layout/chevron1"/>
    <dgm:cxn modelId="{51334E02-4551-4DA0-BF43-E8EE9D488B24}" srcId="{8DA157D6-6342-4660-AAFA-FF4F7FBE0D41}" destId="{14649F2D-1E2F-45F4-ADBB-48AE1C8C02D7}" srcOrd="1" destOrd="0" parTransId="{D5811DF8-586A-44EE-AEEA-3E583DEC7C3F}" sibTransId="{F79391E4-A195-4882-B483-4AEFADB370DC}"/>
    <dgm:cxn modelId="{61CF51ED-49C3-4498-89B2-EBB1F956A2F7}" type="presOf" srcId="{0E915C8E-CD83-4DFB-92E7-F38326112103}" destId="{A4D8BF6A-07B0-4EC4-8C07-2B83C362630B}" srcOrd="0" destOrd="0" presId="urn:microsoft.com/office/officeart/2005/8/layout/chevron1"/>
    <dgm:cxn modelId="{F4B8A9E6-A4C0-4CC4-AA6C-4CA876F954BB}" srcId="{8DA157D6-6342-4660-AAFA-FF4F7FBE0D41}" destId="{0E915C8E-CD83-4DFB-92E7-F38326112103}" srcOrd="2" destOrd="0" parTransId="{622B6325-5668-4171-88D6-65DA7778D690}" sibTransId="{CF69438A-6F8E-449D-BBC5-28D4F3A4923B}"/>
    <dgm:cxn modelId="{F00D76B8-16A3-4D74-A4B3-EA9A0F50D324}" srcId="{8DA157D6-6342-4660-AAFA-FF4F7FBE0D41}" destId="{BDC620DA-0100-4CC4-9816-CE07F46D2C7D}" srcOrd="0" destOrd="0" parTransId="{85FB8669-7748-40FA-AD39-09CE67E5464D}" sibTransId="{F0F91B1B-90E2-48BF-8660-BEB93BAB0017}"/>
    <dgm:cxn modelId="{5974AEBA-69CA-4DF5-97AF-9BD0D27CBF99}" type="presOf" srcId="{8DA157D6-6342-4660-AAFA-FF4F7FBE0D41}" destId="{12B7758E-22BB-488C-A835-517CAC0B2F2A}" srcOrd="0" destOrd="0" presId="urn:microsoft.com/office/officeart/2005/8/layout/chevron1"/>
    <dgm:cxn modelId="{FD78D757-4E4C-4418-83FB-98A252BC2E91}" type="presOf" srcId="{BDC620DA-0100-4CC4-9816-CE07F46D2C7D}" destId="{0C974167-44D6-4CF4-BBCF-F93EE1787FF4}" srcOrd="0" destOrd="0" presId="urn:microsoft.com/office/officeart/2005/8/layout/chevron1"/>
    <dgm:cxn modelId="{C8262968-3311-40CC-AF11-BF90A8ECE618}" type="presParOf" srcId="{12B7758E-22BB-488C-A835-517CAC0B2F2A}" destId="{0C974167-44D6-4CF4-BBCF-F93EE1787FF4}" srcOrd="0" destOrd="0" presId="urn:microsoft.com/office/officeart/2005/8/layout/chevron1"/>
    <dgm:cxn modelId="{0D3C2DF1-E1D1-47B9-AC7F-55973A3EBBCD}" type="presParOf" srcId="{12B7758E-22BB-488C-A835-517CAC0B2F2A}" destId="{8FF779DE-3F49-4E57-B8A0-6F009670BBB8}" srcOrd="1" destOrd="0" presId="urn:microsoft.com/office/officeart/2005/8/layout/chevron1"/>
    <dgm:cxn modelId="{96A3EAFB-49BF-46A7-BE5B-9B822ED2D9BC}" type="presParOf" srcId="{12B7758E-22BB-488C-A835-517CAC0B2F2A}" destId="{8398A00C-C848-4E74-8ABD-B81994D05B7D}" srcOrd="2" destOrd="0" presId="urn:microsoft.com/office/officeart/2005/8/layout/chevron1"/>
    <dgm:cxn modelId="{1D596494-43E7-4295-B2DB-E110B5CEA0A9}" type="presParOf" srcId="{12B7758E-22BB-488C-A835-517CAC0B2F2A}" destId="{C4D0DDDF-3F70-4DF7-94A1-E7BE77FE4860}" srcOrd="3" destOrd="0" presId="urn:microsoft.com/office/officeart/2005/8/layout/chevron1"/>
    <dgm:cxn modelId="{CC7172A1-FAB7-4A9A-B491-67C7F516ED74}" type="presParOf" srcId="{12B7758E-22BB-488C-A835-517CAC0B2F2A}" destId="{A4D8BF6A-07B0-4EC4-8C07-2B83C362630B}"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F1D91-A164-4758-8357-8A57407F37F0}">
      <dsp:nvSpPr>
        <dsp:cNvPr id="0" name=""/>
        <dsp:cNvSpPr/>
      </dsp:nvSpPr>
      <dsp:spPr>
        <a:xfrm>
          <a:off x="1248113" y="2357"/>
          <a:ext cx="1714369" cy="857184"/>
        </a:xfrm>
        <a:prstGeom prst="roundRect">
          <a:avLst>
            <a:gd name="adj" fmla="val 1000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solidFill>
                <a:schemeClr val="tx1"/>
              </a:solidFill>
            </a:rPr>
            <a:t>Interregional node</a:t>
          </a:r>
        </a:p>
      </dsp:txBody>
      <dsp:txXfrm>
        <a:off x="1273219" y="27463"/>
        <a:ext cx="1664157" cy="806972"/>
      </dsp:txXfrm>
    </dsp:sp>
    <dsp:sp modelId="{F5380703-2EEB-49AB-AB11-C73027641F7E}">
      <dsp:nvSpPr>
        <dsp:cNvPr id="0" name=""/>
        <dsp:cNvSpPr/>
      </dsp:nvSpPr>
      <dsp:spPr>
        <a:xfrm>
          <a:off x="1419550" y="859542"/>
          <a:ext cx="171436" cy="642888"/>
        </a:xfrm>
        <a:custGeom>
          <a:avLst/>
          <a:gdLst/>
          <a:ahLst/>
          <a:cxnLst/>
          <a:rect l="0" t="0" r="0" b="0"/>
          <a:pathLst>
            <a:path>
              <a:moveTo>
                <a:pt x="0" y="0"/>
              </a:moveTo>
              <a:lnTo>
                <a:pt x="0" y="642888"/>
              </a:lnTo>
              <a:lnTo>
                <a:pt x="171436" y="642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85950C-2758-44CA-B067-BCA35B53171E}">
      <dsp:nvSpPr>
        <dsp:cNvPr id="0" name=""/>
        <dsp:cNvSpPr/>
      </dsp:nvSpPr>
      <dsp:spPr>
        <a:xfrm>
          <a:off x="1590987" y="1073838"/>
          <a:ext cx="1371495" cy="8571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GB" sz="1100" kern="1200" dirty="0"/>
            <a:t>Virtual Community of Practice gathering (annual)</a:t>
          </a:r>
        </a:p>
      </dsp:txBody>
      <dsp:txXfrm>
        <a:off x="1616093" y="1098944"/>
        <a:ext cx="1321283" cy="806972"/>
      </dsp:txXfrm>
    </dsp:sp>
    <dsp:sp modelId="{87672152-3AB3-4763-9774-DE0EB7935852}">
      <dsp:nvSpPr>
        <dsp:cNvPr id="0" name=""/>
        <dsp:cNvSpPr/>
      </dsp:nvSpPr>
      <dsp:spPr>
        <a:xfrm>
          <a:off x="1419550" y="859542"/>
          <a:ext cx="171436" cy="1714369"/>
        </a:xfrm>
        <a:custGeom>
          <a:avLst/>
          <a:gdLst/>
          <a:ahLst/>
          <a:cxnLst/>
          <a:rect l="0" t="0" r="0" b="0"/>
          <a:pathLst>
            <a:path>
              <a:moveTo>
                <a:pt x="0" y="0"/>
              </a:moveTo>
              <a:lnTo>
                <a:pt x="0" y="1714369"/>
              </a:lnTo>
              <a:lnTo>
                <a:pt x="171436" y="17143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2293B2-FB04-43C2-BD9F-906F643C049D}">
      <dsp:nvSpPr>
        <dsp:cNvPr id="0" name=""/>
        <dsp:cNvSpPr/>
      </dsp:nvSpPr>
      <dsp:spPr>
        <a:xfrm>
          <a:off x="1590987" y="2145320"/>
          <a:ext cx="1371495" cy="8571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GB" sz="1100" kern="1200" dirty="0"/>
            <a:t>“Bring and share” online events (every 3 months)</a:t>
          </a:r>
        </a:p>
      </dsp:txBody>
      <dsp:txXfrm>
        <a:off x="1616093" y="2170426"/>
        <a:ext cx="1321283" cy="806972"/>
      </dsp:txXfrm>
    </dsp:sp>
    <dsp:sp modelId="{A3D83049-7280-404B-8A14-01D644321656}">
      <dsp:nvSpPr>
        <dsp:cNvPr id="0" name=""/>
        <dsp:cNvSpPr/>
      </dsp:nvSpPr>
      <dsp:spPr>
        <a:xfrm>
          <a:off x="1419550" y="859542"/>
          <a:ext cx="171436" cy="2785850"/>
        </a:xfrm>
        <a:custGeom>
          <a:avLst/>
          <a:gdLst/>
          <a:ahLst/>
          <a:cxnLst/>
          <a:rect l="0" t="0" r="0" b="0"/>
          <a:pathLst>
            <a:path>
              <a:moveTo>
                <a:pt x="0" y="0"/>
              </a:moveTo>
              <a:lnTo>
                <a:pt x="0" y="2785850"/>
              </a:lnTo>
              <a:lnTo>
                <a:pt x="171436" y="27858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E7CB1A-E7C3-4304-A79F-5868DF04DA21}">
      <dsp:nvSpPr>
        <dsp:cNvPr id="0" name=""/>
        <dsp:cNvSpPr/>
      </dsp:nvSpPr>
      <dsp:spPr>
        <a:xfrm>
          <a:off x="1590987" y="3216801"/>
          <a:ext cx="1371495" cy="8571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GB" sz="1100" kern="1200" dirty="0"/>
            <a:t>Twinning ands mentorship programme (20 regions)</a:t>
          </a:r>
        </a:p>
      </dsp:txBody>
      <dsp:txXfrm>
        <a:off x="1616093" y="3241907"/>
        <a:ext cx="1321283" cy="806972"/>
      </dsp:txXfrm>
    </dsp:sp>
    <dsp:sp modelId="{EB52FA86-9A13-458D-B555-5B135D5AD46B}">
      <dsp:nvSpPr>
        <dsp:cNvPr id="0" name=""/>
        <dsp:cNvSpPr/>
      </dsp:nvSpPr>
      <dsp:spPr>
        <a:xfrm>
          <a:off x="3391075" y="2357"/>
          <a:ext cx="1714369" cy="857184"/>
        </a:xfrm>
        <a:prstGeom prst="roundRect">
          <a:avLst>
            <a:gd name="adj" fmla="val 10000"/>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solidFill>
                <a:schemeClr val="tx1"/>
              </a:solidFill>
            </a:rPr>
            <a:t>Mission project’s node</a:t>
          </a:r>
        </a:p>
      </dsp:txBody>
      <dsp:txXfrm>
        <a:off x="3416181" y="27463"/>
        <a:ext cx="1664157" cy="806972"/>
      </dsp:txXfrm>
    </dsp:sp>
    <dsp:sp modelId="{C098146D-AC0D-45C4-84D0-526C138BD14A}">
      <dsp:nvSpPr>
        <dsp:cNvPr id="0" name=""/>
        <dsp:cNvSpPr/>
      </dsp:nvSpPr>
      <dsp:spPr>
        <a:xfrm>
          <a:off x="3562512" y="859542"/>
          <a:ext cx="171436" cy="642888"/>
        </a:xfrm>
        <a:custGeom>
          <a:avLst/>
          <a:gdLst/>
          <a:ahLst/>
          <a:cxnLst/>
          <a:rect l="0" t="0" r="0" b="0"/>
          <a:pathLst>
            <a:path>
              <a:moveTo>
                <a:pt x="0" y="0"/>
              </a:moveTo>
              <a:lnTo>
                <a:pt x="0" y="642888"/>
              </a:lnTo>
              <a:lnTo>
                <a:pt x="171436" y="642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9145AC-963A-4BE3-890B-BBFD29A5F75F}">
      <dsp:nvSpPr>
        <dsp:cNvPr id="0" name=""/>
        <dsp:cNvSpPr/>
      </dsp:nvSpPr>
      <dsp:spPr>
        <a:xfrm>
          <a:off x="3733949" y="1073838"/>
          <a:ext cx="1371495" cy="8571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GB" sz="1100" kern="1200" dirty="0"/>
            <a:t>Kick-off seminar new Mission projects (annual)</a:t>
          </a:r>
        </a:p>
      </dsp:txBody>
      <dsp:txXfrm>
        <a:off x="3759055" y="1098944"/>
        <a:ext cx="1321283" cy="806972"/>
      </dsp:txXfrm>
    </dsp:sp>
    <dsp:sp modelId="{5A114C37-5CD1-4695-B7C5-4E0DFE9C1812}">
      <dsp:nvSpPr>
        <dsp:cNvPr id="0" name=""/>
        <dsp:cNvSpPr/>
      </dsp:nvSpPr>
      <dsp:spPr>
        <a:xfrm>
          <a:off x="3562512" y="859542"/>
          <a:ext cx="171436" cy="1714369"/>
        </a:xfrm>
        <a:custGeom>
          <a:avLst/>
          <a:gdLst/>
          <a:ahLst/>
          <a:cxnLst/>
          <a:rect l="0" t="0" r="0" b="0"/>
          <a:pathLst>
            <a:path>
              <a:moveTo>
                <a:pt x="0" y="0"/>
              </a:moveTo>
              <a:lnTo>
                <a:pt x="0" y="1714369"/>
              </a:lnTo>
              <a:lnTo>
                <a:pt x="171436" y="17143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AF9EA3-5674-48C0-BC9A-2C7CBCC664A5}">
      <dsp:nvSpPr>
        <dsp:cNvPr id="0" name=""/>
        <dsp:cNvSpPr/>
      </dsp:nvSpPr>
      <dsp:spPr>
        <a:xfrm>
          <a:off x="3733949" y="2145320"/>
          <a:ext cx="1371495" cy="8571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GB" sz="1100" kern="1200" dirty="0"/>
            <a:t>Synergy and matchmaking workshop (3 per year)</a:t>
          </a:r>
        </a:p>
      </dsp:txBody>
      <dsp:txXfrm>
        <a:off x="3759055" y="2170426"/>
        <a:ext cx="1321283" cy="806972"/>
      </dsp:txXfrm>
    </dsp:sp>
    <dsp:sp modelId="{14ACA889-A312-415A-A8FC-AED2B851F338}">
      <dsp:nvSpPr>
        <dsp:cNvPr id="0" name=""/>
        <dsp:cNvSpPr/>
      </dsp:nvSpPr>
      <dsp:spPr>
        <a:xfrm>
          <a:off x="3562512" y="859542"/>
          <a:ext cx="171436" cy="2785850"/>
        </a:xfrm>
        <a:custGeom>
          <a:avLst/>
          <a:gdLst/>
          <a:ahLst/>
          <a:cxnLst/>
          <a:rect l="0" t="0" r="0" b="0"/>
          <a:pathLst>
            <a:path>
              <a:moveTo>
                <a:pt x="0" y="0"/>
              </a:moveTo>
              <a:lnTo>
                <a:pt x="0" y="2785850"/>
              </a:lnTo>
              <a:lnTo>
                <a:pt x="171436" y="27858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6AA18E-AA30-4268-8E2D-83CCE384EE2C}">
      <dsp:nvSpPr>
        <dsp:cNvPr id="0" name=""/>
        <dsp:cNvSpPr/>
      </dsp:nvSpPr>
      <dsp:spPr>
        <a:xfrm>
          <a:off x="3733949" y="3216801"/>
          <a:ext cx="1371495" cy="8571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GB" sz="1100" kern="1200" dirty="0"/>
            <a:t>CDE Training (annual)</a:t>
          </a:r>
        </a:p>
      </dsp:txBody>
      <dsp:txXfrm>
        <a:off x="3759055" y="3241907"/>
        <a:ext cx="1321283" cy="806972"/>
      </dsp:txXfrm>
    </dsp:sp>
    <dsp:sp modelId="{28C594C5-17FB-400B-A361-F68B463FA50B}">
      <dsp:nvSpPr>
        <dsp:cNvPr id="0" name=""/>
        <dsp:cNvSpPr/>
      </dsp:nvSpPr>
      <dsp:spPr>
        <a:xfrm>
          <a:off x="5534037" y="2357"/>
          <a:ext cx="1714369" cy="857184"/>
        </a:xfrm>
        <a:prstGeom prst="roundRect">
          <a:avLst>
            <a:gd name="adj" fmla="val 10000"/>
          </a:avLst>
        </a:prstGeom>
        <a:solidFill>
          <a:schemeClr val="accent5">
            <a:lumMod val="40000"/>
            <a:lumOff val="60000"/>
          </a:schemeClr>
        </a:solidFill>
        <a:ln w="12700" cap="flat" cmpd="sng" algn="ctr">
          <a:solidFill>
            <a:schemeClr val="accent5">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solidFill>
                <a:schemeClr val="tx1"/>
              </a:solidFill>
            </a:rPr>
            <a:t>EU-level node</a:t>
          </a:r>
        </a:p>
      </dsp:txBody>
      <dsp:txXfrm>
        <a:off x="5559143" y="27463"/>
        <a:ext cx="1664157" cy="806972"/>
      </dsp:txXfrm>
    </dsp:sp>
    <dsp:sp modelId="{CB51743F-B002-4486-B2FD-E0D4CB829032}">
      <dsp:nvSpPr>
        <dsp:cNvPr id="0" name=""/>
        <dsp:cNvSpPr/>
      </dsp:nvSpPr>
      <dsp:spPr>
        <a:xfrm>
          <a:off x="5705474" y="859542"/>
          <a:ext cx="171436" cy="642888"/>
        </a:xfrm>
        <a:custGeom>
          <a:avLst/>
          <a:gdLst/>
          <a:ahLst/>
          <a:cxnLst/>
          <a:rect l="0" t="0" r="0" b="0"/>
          <a:pathLst>
            <a:path>
              <a:moveTo>
                <a:pt x="0" y="0"/>
              </a:moveTo>
              <a:lnTo>
                <a:pt x="0" y="642888"/>
              </a:lnTo>
              <a:lnTo>
                <a:pt x="171436" y="642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11F495-58AC-489D-B6FB-0FEDA43DF56C}">
      <dsp:nvSpPr>
        <dsp:cNvPr id="0" name=""/>
        <dsp:cNvSpPr/>
      </dsp:nvSpPr>
      <dsp:spPr>
        <a:xfrm>
          <a:off x="5876911" y="1073838"/>
          <a:ext cx="1371495" cy="8571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GB" sz="1100" kern="1200" dirty="0"/>
            <a:t>Policy roundtable – exchange between projects and mission (annual)</a:t>
          </a:r>
        </a:p>
      </dsp:txBody>
      <dsp:txXfrm>
        <a:off x="5902017" y="1098944"/>
        <a:ext cx="1321283" cy="806972"/>
      </dsp:txXfrm>
    </dsp:sp>
    <dsp:sp modelId="{6F51F2E8-7D11-4AA2-9EDB-75E616380198}">
      <dsp:nvSpPr>
        <dsp:cNvPr id="0" name=""/>
        <dsp:cNvSpPr/>
      </dsp:nvSpPr>
      <dsp:spPr>
        <a:xfrm>
          <a:off x="5705474" y="859542"/>
          <a:ext cx="171436" cy="1714369"/>
        </a:xfrm>
        <a:custGeom>
          <a:avLst/>
          <a:gdLst/>
          <a:ahLst/>
          <a:cxnLst/>
          <a:rect l="0" t="0" r="0" b="0"/>
          <a:pathLst>
            <a:path>
              <a:moveTo>
                <a:pt x="0" y="0"/>
              </a:moveTo>
              <a:lnTo>
                <a:pt x="0" y="1714369"/>
              </a:lnTo>
              <a:lnTo>
                <a:pt x="171436" y="17143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5AF515-46AC-4A0E-8C75-25216326B4F6}">
      <dsp:nvSpPr>
        <dsp:cNvPr id="0" name=""/>
        <dsp:cNvSpPr/>
      </dsp:nvSpPr>
      <dsp:spPr>
        <a:xfrm>
          <a:off x="5876911" y="2145320"/>
          <a:ext cx="1371495" cy="8571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GB" sz="1100" kern="1200" dirty="0"/>
            <a:t>Policy update webinar (annual)</a:t>
          </a:r>
        </a:p>
      </dsp:txBody>
      <dsp:txXfrm>
        <a:off x="5902017" y="2170426"/>
        <a:ext cx="1321283" cy="806972"/>
      </dsp:txXfrm>
    </dsp:sp>
    <dsp:sp modelId="{DA08B63E-11E8-40BB-A3AB-A354353B0818}">
      <dsp:nvSpPr>
        <dsp:cNvPr id="0" name=""/>
        <dsp:cNvSpPr/>
      </dsp:nvSpPr>
      <dsp:spPr>
        <a:xfrm>
          <a:off x="7677000" y="2357"/>
          <a:ext cx="1714369" cy="857184"/>
        </a:xfrm>
        <a:prstGeom prst="roundRect">
          <a:avLst>
            <a:gd name="adj" fmla="val 10000"/>
          </a:avLst>
        </a:prstGeom>
        <a:solidFill>
          <a:schemeClr val="bg2">
            <a:lumMod val="75000"/>
          </a:schemeClr>
        </a:solidFill>
        <a:ln w="1270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solidFill>
                <a:schemeClr val="tx1"/>
              </a:solidFill>
            </a:rPr>
            <a:t>Dialogue between nodes</a:t>
          </a:r>
        </a:p>
      </dsp:txBody>
      <dsp:txXfrm>
        <a:off x="7702106" y="27463"/>
        <a:ext cx="1664157" cy="806972"/>
      </dsp:txXfrm>
    </dsp:sp>
    <dsp:sp modelId="{7755722B-E51A-4B65-8B7E-6117963AE0CD}">
      <dsp:nvSpPr>
        <dsp:cNvPr id="0" name=""/>
        <dsp:cNvSpPr/>
      </dsp:nvSpPr>
      <dsp:spPr>
        <a:xfrm>
          <a:off x="7848436" y="859542"/>
          <a:ext cx="171436" cy="642888"/>
        </a:xfrm>
        <a:custGeom>
          <a:avLst/>
          <a:gdLst/>
          <a:ahLst/>
          <a:cxnLst/>
          <a:rect l="0" t="0" r="0" b="0"/>
          <a:pathLst>
            <a:path>
              <a:moveTo>
                <a:pt x="0" y="0"/>
              </a:moveTo>
              <a:lnTo>
                <a:pt x="0" y="642888"/>
              </a:lnTo>
              <a:lnTo>
                <a:pt x="171436" y="642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E0CD72-3DD8-4F93-A934-411AD49D2592}">
      <dsp:nvSpPr>
        <dsp:cNvPr id="0" name=""/>
        <dsp:cNvSpPr/>
      </dsp:nvSpPr>
      <dsp:spPr>
        <a:xfrm>
          <a:off x="8019873" y="1073838"/>
          <a:ext cx="1371495" cy="8571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GB" sz="1100" kern="1200" dirty="0"/>
            <a:t>Cross-fertilisation workshop (monthly)</a:t>
          </a:r>
        </a:p>
      </dsp:txBody>
      <dsp:txXfrm>
        <a:off x="8044979" y="1098944"/>
        <a:ext cx="1321283" cy="806972"/>
      </dsp:txXfrm>
    </dsp:sp>
    <dsp:sp modelId="{C25E5841-3FA5-4069-99E1-FC1714DBE214}">
      <dsp:nvSpPr>
        <dsp:cNvPr id="0" name=""/>
        <dsp:cNvSpPr/>
      </dsp:nvSpPr>
      <dsp:spPr>
        <a:xfrm>
          <a:off x="7848436" y="859542"/>
          <a:ext cx="171436" cy="1714369"/>
        </a:xfrm>
        <a:custGeom>
          <a:avLst/>
          <a:gdLst/>
          <a:ahLst/>
          <a:cxnLst/>
          <a:rect l="0" t="0" r="0" b="0"/>
          <a:pathLst>
            <a:path>
              <a:moveTo>
                <a:pt x="0" y="0"/>
              </a:moveTo>
              <a:lnTo>
                <a:pt x="0" y="1714369"/>
              </a:lnTo>
              <a:lnTo>
                <a:pt x="171436" y="17143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1AFE4D-3795-417B-B1CD-04676EC98EB6}">
      <dsp:nvSpPr>
        <dsp:cNvPr id="0" name=""/>
        <dsp:cNvSpPr/>
      </dsp:nvSpPr>
      <dsp:spPr>
        <a:xfrm>
          <a:off x="8019873" y="2145320"/>
          <a:ext cx="1371495" cy="8571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GB" sz="1100" kern="1200" dirty="0"/>
            <a:t>Matchmaking problem owners and solution providers (5 events in 3 years)</a:t>
          </a:r>
        </a:p>
      </dsp:txBody>
      <dsp:txXfrm>
        <a:off x="8044979" y="2170426"/>
        <a:ext cx="1321283" cy="806972"/>
      </dsp:txXfrm>
    </dsp:sp>
    <dsp:sp modelId="{FCABBF73-A06C-4056-AE4F-388C7F93F73F}">
      <dsp:nvSpPr>
        <dsp:cNvPr id="0" name=""/>
        <dsp:cNvSpPr/>
      </dsp:nvSpPr>
      <dsp:spPr>
        <a:xfrm>
          <a:off x="7848436" y="859542"/>
          <a:ext cx="171436" cy="2785850"/>
        </a:xfrm>
        <a:custGeom>
          <a:avLst/>
          <a:gdLst/>
          <a:ahLst/>
          <a:cxnLst/>
          <a:rect l="0" t="0" r="0" b="0"/>
          <a:pathLst>
            <a:path>
              <a:moveTo>
                <a:pt x="0" y="0"/>
              </a:moveTo>
              <a:lnTo>
                <a:pt x="0" y="2785850"/>
              </a:lnTo>
              <a:lnTo>
                <a:pt x="171436" y="27858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909420-3661-4EE8-B8E7-4409F36C88D9}">
      <dsp:nvSpPr>
        <dsp:cNvPr id="0" name=""/>
        <dsp:cNvSpPr/>
      </dsp:nvSpPr>
      <dsp:spPr>
        <a:xfrm>
          <a:off x="8019873" y="3216801"/>
          <a:ext cx="1371495" cy="8571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GB" sz="1100" kern="1200" dirty="0"/>
            <a:t>Legacy workshops (at the end of the 3 years)</a:t>
          </a:r>
        </a:p>
      </dsp:txBody>
      <dsp:txXfrm>
        <a:off x="8044979" y="3241907"/>
        <a:ext cx="1321283" cy="8069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74167-44D6-4CF4-BBCF-F93EE1787FF4}">
      <dsp:nvSpPr>
        <dsp:cNvPr id="0" name=""/>
        <dsp:cNvSpPr/>
      </dsp:nvSpPr>
      <dsp:spPr>
        <a:xfrm>
          <a:off x="2073" y="4464"/>
          <a:ext cx="2525632" cy="1010252"/>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GB" sz="1600" b="1" kern="1200" noProof="0" dirty="0">
              <a:latin typeface="+mj-lt"/>
            </a:rPr>
            <a:t>Session 1 : </a:t>
          </a:r>
        </a:p>
        <a:p>
          <a:pPr lvl="0" algn="ctr" defTabSz="711200">
            <a:lnSpc>
              <a:spcPct val="90000"/>
            </a:lnSpc>
            <a:spcBef>
              <a:spcPct val="0"/>
            </a:spcBef>
            <a:spcAft>
              <a:spcPct val="35000"/>
            </a:spcAft>
          </a:pPr>
          <a:r>
            <a:rPr lang="en-GB" sz="1200" b="0" kern="1200" noProof="0" dirty="0">
              <a:latin typeface="+mj-lt"/>
            </a:rPr>
            <a:t>Climate perception, challenges, solutions</a:t>
          </a:r>
        </a:p>
      </dsp:txBody>
      <dsp:txXfrm>
        <a:off x="507199" y="4464"/>
        <a:ext cx="1515380" cy="1010252"/>
      </dsp:txXfrm>
    </dsp:sp>
    <dsp:sp modelId="{8398A00C-C848-4E74-8ABD-B81994D05B7D}">
      <dsp:nvSpPr>
        <dsp:cNvPr id="0" name=""/>
        <dsp:cNvSpPr/>
      </dsp:nvSpPr>
      <dsp:spPr>
        <a:xfrm>
          <a:off x="2275141" y="4464"/>
          <a:ext cx="2525632" cy="1010252"/>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GB" sz="1600" b="1" kern="1200" noProof="0" dirty="0">
              <a:latin typeface="+mj-lt"/>
              <a:ea typeface="+mn-ea"/>
              <a:cs typeface="+mn-cs"/>
            </a:rPr>
            <a:t>Session 2</a:t>
          </a:r>
        </a:p>
        <a:p>
          <a:pPr lvl="0" algn="ctr" defTabSz="711200">
            <a:lnSpc>
              <a:spcPct val="90000"/>
            </a:lnSpc>
            <a:spcBef>
              <a:spcPct val="0"/>
            </a:spcBef>
            <a:spcAft>
              <a:spcPct val="35000"/>
            </a:spcAft>
          </a:pPr>
          <a:r>
            <a:rPr lang="en-GB" sz="1200" b="0" kern="1200" noProof="0" dirty="0">
              <a:latin typeface="+mj-lt"/>
            </a:rPr>
            <a:t>Climate vulnerability, Impacts and Projections</a:t>
          </a:r>
        </a:p>
      </dsp:txBody>
      <dsp:txXfrm>
        <a:off x="2780267" y="4464"/>
        <a:ext cx="1515380" cy="1010252"/>
      </dsp:txXfrm>
    </dsp:sp>
    <dsp:sp modelId="{A4D8BF6A-07B0-4EC4-8C07-2B83C362630B}">
      <dsp:nvSpPr>
        <dsp:cNvPr id="0" name=""/>
        <dsp:cNvSpPr/>
      </dsp:nvSpPr>
      <dsp:spPr>
        <a:xfrm>
          <a:off x="4525500" y="0"/>
          <a:ext cx="2525632" cy="1010252"/>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1066800">
            <a:lnSpc>
              <a:spcPct val="90000"/>
            </a:lnSpc>
            <a:spcBef>
              <a:spcPct val="0"/>
            </a:spcBef>
            <a:spcAft>
              <a:spcPct val="35000"/>
            </a:spcAft>
            <a:buNone/>
          </a:pPr>
          <a:r>
            <a:rPr lang="fr-FR" sz="1600" b="1" kern="1200" dirty="0">
              <a:latin typeface="+mj-lt"/>
              <a:ea typeface="+mn-ea"/>
              <a:cs typeface="+mn-cs"/>
            </a:rPr>
            <a:t>Session 3</a:t>
          </a:r>
        </a:p>
        <a:p>
          <a:pPr marL="0" lvl="0" algn="ctr" defTabSz="666750">
            <a:lnSpc>
              <a:spcPct val="90000"/>
            </a:lnSpc>
            <a:spcBef>
              <a:spcPct val="0"/>
            </a:spcBef>
            <a:spcAft>
              <a:spcPct val="35000"/>
            </a:spcAft>
            <a:buNone/>
          </a:pPr>
          <a:r>
            <a:rPr lang="fr-FR" sz="1200" b="0" kern="1200" dirty="0">
              <a:latin typeface="+mj-lt"/>
            </a:rPr>
            <a:t>Vision solutions and </a:t>
          </a:r>
          <a:r>
            <a:rPr lang="fr-FR" sz="1200" b="0" kern="1200" dirty="0" err="1">
              <a:latin typeface="+mj-lt"/>
            </a:rPr>
            <a:t>Way</a:t>
          </a:r>
          <a:r>
            <a:rPr lang="fr-FR" sz="1200" b="0" kern="1200" dirty="0">
              <a:latin typeface="+mj-lt"/>
            </a:rPr>
            <a:t> </a:t>
          </a:r>
          <a:r>
            <a:rPr lang="fr-FR" sz="1200" b="0" kern="1200" dirty="0" err="1">
              <a:latin typeface="+mj-lt"/>
            </a:rPr>
            <a:t>forward</a:t>
          </a:r>
          <a:endParaRPr lang="fr-FR" sz="1200" b="0" kern="1200" dirty="0">
            <a:latin typeface="+mj-lt"/>
          </a:endParaRPr>
        </a:p>
      </dsp:txBody>
      <dsp:txXfrm>
        <a:off x="5030626" y="0"/>
        <a:ext cx="1515380" cy="10102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01/02/2023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01/02/2023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limate-adapt.eea.europa.eu/en/countries-regions/local/#t-database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climate-adapt.eea.europa.eu/en/knowledge/tools/urban-adaptation" TargetMode="External"/><Relationship Id="rId4" Type="http://schemas.openxmlformats.org/officeDocument/2006/relationships/hyperlink" Target="https://climate-adapt.eea.europa.eu/en/knowledge/tools/urban-ast/step-0-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BE" dirty="0" smtClean="0"/>
              <a:t>All of</a:t>
            </a:r>
            <a:r>
              <a:rPr lang="fr-BE" baseline="0" dirty="0" smtClean="0"/>
              <a:t> </a:t>
            </a:r>
            <a:r>
              <a:rPr lang="fr-BE" baseline="0" dirty="0" err="1" smtClean="0"/>
              <a:t>you</a:t>
            </a:r>
            <a:r>
              <a:rPr lang="fr-BE" baseline="0" dirty="0" smtClean="0"/>
              <a:t> </a:t>
            </a:r>
            <a:r>
              <a:rPr lang="fr-BE" baseline="0" dirty="0" err="1" smtClean="0"/>
              <a:t>here</a:t>
            </a:r>
            <a:r>
              <a:rPr lang="fr-BE" baseline="0" dirty="0" smtClean="0"/>
              <a:t> </a:t>
            </a:r>
            <a:r>
              <a:rPr lang="fr-BE" baseline="0" dirty="0" err="1" smtClean="0"/>
              <a:t>today</a:t>
            </a:r>
            <a:r>
              <a:rPr lang="fr-BE" baseline="0" dirty="0" smtClean="0"/>
              <a:t> are </a:t>
            </a:r>
            <a:r>
              <a:rPr lang="fr-BE" baseline="0" dirty="0" err="1" smtClean="0"/>
              <a:t>familiar</a:t>
            </a:r>
            <a:r>
              <a:rPr lang="fr-BE" baseline="0" dirty="0" smtClean="0"/>
              <a:t> </a:t>
            </a:r>
            <a:r>
              <a:rPr lang="fr-BE" baseline="0" dirty="0" err="1" smtClean="0"/>
              <a:t>with</a:t>
            </a:r>
            <a:r>
              <a:rPr lang="fr-BE" baseline="0" dirty="0" smtClean="0"/>
              <a:t> the Mission Charter. This </a:t>
            </a:r>
            <a:r>
              <a:rPr lang="fr-BE" baseline="0" dirty="0" err="1" smtClean="0"/>
              <a:t>is</a:t>
            </a:r>
            <a:r>
              <a:rPr lang="fr-BE" baseline="0" dirty="0" smtClean="0"/>
              <a:t> a document </a:t>
            </a:r>
            <a:r>
              <a:rPr lang="fr-BE" baseline="0" dirty="0" err="1" smtClean="0"/>
              <a:t>you</a:t>
            </a:r>
            <a:r>
              <a:rPr lang="fr-BE" baseline="0" dirty="0" smtClean="0"/>
              <a:t> have </a:t>
            </a:r>
            <a:r>
              <a:rPr lang="fr-BE" baseline="0" dirty="0" err="1" smtClean="0"/>
              <a:t>signed</a:t>
            </a:r>
            <a:r>
              <a:rPr lang="fr-BE" baseline="0" dirty="0" smtClean="0"/>
              <a:t> </a:t>
            </a:r>
            <a:r>
              <a:rPr lang="fr-BE" baseline="0" dirty="0" err="1" smtClean="0"/>
              <a:t>that</a:t>
            </a:r>
            <a:r>
              <a:rPr lang="fr-BE" baseline="0" dirty="0" smtClean="0"/>
              <a:t> </a:t>
            </a:r>
            <a:r>
              <a:rPr lang="fr-BE" baseline="0" dirty="0" err="1" smtClean="0"/>
              <a:t>commits</a:t>
            </a:r>
            <a:r>
              <a:rPr lang="fr-BE" baseline="0" dirty="0" smtClean="0"/>
              <a:t> </a:t>
            </a:r>
            <a:r>
              <a:rPr lang="fr-BE" baseline="0" dirty="0" err="1" smtClean="0"/>
              <a:t>regions</a:t>
            </a:r>
            <a:r>
              <a:rPr lang="fr-BE" baseline="0" dirty="0" smtClean="0"/>
              <a:t> and local </a:t>
            </a:r>
            <a:r>
              <a:rPr lang="fr-BE" baseline="0" dirty="0" err="1" smtClean="0"/>
              <a:t>authorities</a:t>
            </a:r>
            <a:r>
              <a:rPr lang="fr-BE" baseline="0" dirty="0" smtClean="0"/>
              <a:t> to </a:t>
            </a:r>
          </a:p>
          <a:p>
            <a:pPr marL="628650" lvl="1" indent="-171450">
              <a:buFont typeface="Arial" panose="020B0604020202020204" pitchFamily="34" charset="0"/>
              <a:buChar char="•"/>
            </a:pPr>
            <a:r>
              <a:rPr lang="en-IE" sz="1200" kern="1200" dirty="0" smtClean="0">
                <a:solidFill>
                  <a:schemeClr val="tx1"/>
                </a:solidFill>
                <a:effectLst/>
                <a:latin typeface="+mn-lt"/>
                <a:ea typeface="+mn-ea"/>
                <a:cs typeface="+mn-cs"/>
              </a:rPr>
              <a:t>strive towards climate resilience by 2030, </a:t>
            </a:r>
          </a:p>
          <a:p>
            <a:pPr marL="628650" lvl="1" indent="-171450">
              <a:buFont typeface="Arial" panose="020B0604020202020204" pitchFamily="34" charset="0"/>
              <a:buChar char="•"/>
            </a:pPr>
            <a:r>
              <a:rPr lang="en-IE" sz="1200" kern="1200" dirty="0" smtClean="0">
                <a:solidFill>
                  <a:schemeClr val="tx1"/>
                </a:solidFill>
                <a:effectLst/>
                <a:latin typeface="+mn-lt"/>
                <a:ea typeface="+mn-ea"/>
                <a:cs typeface="+mn-cs"/>
              </a:rPr>
              <a:t>to boost regional and local adaptation efforts through involvement of citizens in the decision-making process and through stimulation of investments from public and private sources, and </a:t>
            </a:r>
          </a:p>
          <a:p>
            <a:pPr marL="628650" lvl="1" indent="-171450">
              <a:buFont typeface="Arial" panose="020B0604020202020204" pitchFamily="34" charset="0"/>
              <a:buChar char="•"/>
            </a:pPr>
            <a:r>
              <a:rPr lang="en-IE" sz="1200" kern="1200" dirty="0" smtClean="0">
                <a:solidFill>
                  <a:schemeClr val="tx1"/>
                </a:solidFill>
                <a:effectLst/>
                <a:latin typeface="+mn-lt"/>
                <a:ea typeface="+mn-ea"/>
                <a:cs typeface="+mn-cs"/>
              </a:rPr>
              <a:t>to undertake adaptation actions to create the conditions to achieve climate resilience</a:t>
            </a:r>
          </a:p>
          <a:p>
            <a:endParaRPr lang="en-I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IE" sz="1200" kern="1200" dirty="0" smtClean="0">
                <a:solidFill>
                  <a:schemeClr val="tx1"/>
                </a:solidFill>
                <a:effectLst/>
                <a:latin typeface="+mn-lt"/>
                <a:ea typeface="+mn-ea"/>
                <a:cs typeface="+mn-cs"/>
              </a:rPr>
              <a:t>In September, 215 regions</a:t>
            </a:r>
            <a:r>
              <a:rPr lang="en-IE" sz="1200" kern="1200" baseline="0" dirty="0" smtClean="0">
                <a:solidFill>
                  <a:schemeClr val="tx1"/>
                </a:solidFill>
                <a:effectLst/>
                <a:latin typeface="+mn-lt"/>
                <a:ea typeface="+mn-ea"/>
                <a:cs typeface="+mn-cs"/>
              </a:rPr>
              <a:t> and authorities who had manifested interest were announced, and the expressions of interest were received on 25</a:t>
            </a:r>
            <a:r>
              <a:rPr lang="en-IE" sz="1200" kern="1200" baseline="30000" dirty="0" smtClean="0">
                <a:solidFill>
                  <a:schemeClr val="tx1"/>
                </a:solidFill>
                <a:effectLst/>
                <a:latin typeface="+mn-lt"/>
                <a:ea typeface="+mn-ea"/>
                <a:cs typeface="+mn-cs"/>
              </a:rPr>
              <a:t>th</a:t>
            </a:r>
            <a:r>
              <a:rPr lang="en-IE" sz="1200" kern="1200" baseline="0" dirty="0" smtClean="0">
                <a:solidFill>
                  <a:schemeClr val="tx1"/>
                </a:solidFill>
                <a:effectLst/>
                <a:latin typeface="+mn-lt"/>
                <a:ea typeface="+mn-ea"/>
                <a:cs typeface="+mn-cs"/>
              </a:rPr>
              <a:t> November</a:t>
            </a:r>
          </a:p>
          <a:p>
            <a:pPr marL="0" indent="0">
              <a:buFont typeface="Arial" panose="020B0604020202020204" pitchFamily="34" charset="0"/>
              <a:buNone/>
            </a:pPr>
            <a:endParaRPr lang="en-IE" sz="12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kern="1200" baseline="0" dirty="0" smtClean="0">
                <a:solidFill>
                  <a:schemeClr val="tx1"/>
                </a:solidFill>
                <a:effectLst/>
                <a:latin typeface="+mn-lt"/>
                <a:ea typeface="+mn-ea"/>
                <a:cs typeface="+mn-cs"/>
              </a:rPr>
              <a:t>We are in the process of getting final confirmation of signature from all those who manifested interested, So far we have more that 250 confirmed signatures, and the final public list of signatories and friends will be announced at the end of February/ beginning of March.</a:t>
            </a:r>
            <a:endParaRPr lang="en-IE" sz="1200" kern="1200" dirty="0" smtClean="0">
              <a:solidFill>
                <a:schemeClr val="tx1"/>
              </a:solidFill>
              <a:effectLst/>
              <a:latin typeface="+mn-lt"/>
              <a:ea typeface="+mn-ea"/>
              <a:cs typeface="+mn-cs"/>
            </a:endParaRPr>
          </a:p>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t>8</a:t>
            </a:fld>
            <a:endParaRPr lang="en-GB"/>
          </a:p>
        </p:txBody>
      </p:sp>
    </p:spTree>
    <p:extLst>
      <p:ext uri="{BB962C8B-B14F-4D97-AF65-F5344CB8AC3E}">
        <p14:creationId xmlns:p14="http://schemas.microsoft.com/office/powerpoint/2010/main" val="224035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1E858B"/>
                </a:solidFill>
                <a:effectLst/>
                <a:uLnTx/>
                <a:uFillTx/>
                <a:latin typeface="Arial" panose="020B0604020202020204" pitchFamily="34" charset="0"/>
                <a:ea typeface="+mn-ea"/>
                <a:cs typeface="Arial" panose="020B0604020202020204" pitchFamily="34" charset="0"/>
              </a:rPr>
              <a:t>Assistance</a:t>
            </a:r>
            <a:r>
              <a:rPr kumimoji="0" lang="en-GB" sz="1100" b="0" i="0" u="none" strike="noStrike" kern="1200" cap="none" spc="0" normalizeH="0" baseline="0" noProof="0" dirty="0">
                <a:ln>
                  <a:noFill/>
                </a:ln>
                <a:solidFill>
                  <a:srgbClr val="4BC5DE">
                    <a:lumMod val="50000"/>
                  </a:srgbClr>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with developing your </a:t>
            </a:r>
            <a:r>
              <a:rPr kumimoji="0" lang="en-GB" sz="1100" b="0" i="0" u="none" strike="noStrike" kern="1200" cap="none" spc="0" normalizeH="0" baseline="0" noProof="0" dirty="0">
                <a:ln>
                  <a:noFill/>
                </a:ln>
                <a:solidFill>
                  <a:srgbClr val="1E858B"/>
                </a:solidFill>
                <a:effectLst/>
                <a:uLnTx/>
                <a:uFillTx/>
                <a:latin typeface="Arial" panose="020B0604020202020204" pitchFamily="34" charset="0"/>
                <a:ea typeface="+mn-ea"/>
                <a:cs typeface="Arial" panose="020B0604020202020204" pitchFamily="34" charset="0"/>
              </a:rPr>
              <a:t>climate adaptation pathways and solutions </a:t>
            </a:r>
            <a:r>
              <a:rPr kumimoji="0" lang="en-GB" sz="1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 access and training on the </a:t>
            </a:r>
            <a:r>
              <a:rPr kumimoji="0" lang="en-GB" sz="1100" b="0" i="0" u="none" strike="noStrike" kern="1200" cap="none" spc="0" normalizeH="0" baseline="0" noProof="0" dirty="0">
                <a:ln>
                  <a:noFill/>
                </a:ln>
                <a:solidFill>
                  <a:srgbClr val="1E858B"/>
                </a:solidFill>
                <a:effectLst/>
                <a:uLnTx/>
                <a:uFillTx/>
                <a:latin typeface="Arial" panose="020B0604020202020204" pitchFamily="34" charset="0"/>
                <a:ea typeface="+mn-ea"/>
                <a:cs typeface="Arial" panose="020B0604020202020204" pitchFamily="34" charset="0"/>
              </a:rPr>
              <a:t>latest tested tools </a:t>
            </a:r>
            <a:r>
              <a:rPr kumimoji="0" lang="en-GB" sz="1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from the Commission’s research and innovation</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E858B"/>
                </a:solidFill>
                <a:effectLst/>
                <a:uLnTx/>
                <a:uFillTx/>
                <a:latin typeface="Arial" panose="020B0604020202020204" pitchFamily="34" charset="0"/>
                <a:ea typeface="+mn-ea"/>
                <a:cs typeface="Arial" panose="020B0604020202020204" pitchFamily="34" charset="0"/>
              </a:rPr>
              <a:t>Assistance with accessing funding </a:t>
            </a:r>
            <a:r>
              <a:rPr kumimoji="0" lang="en-GB" sz="14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to implement some of these solutions/projects</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E858B"/>
                </a:solidFill>
                <a:effectLst/>
                <a:uLnTx/>
                <a:uFillTx/>
                <a:latin typeface="Arial" panose="020B0604020202020204" pitchFamily="34" charset="0"/>
                <a:ea typeface="+mn-ea"/>
                <a:cs typeface="Arial" panose="020B0604020202020204" pitchFamily="34" charset="0"/>
              </a:rPr>
              <a:t>Active support and training for engaging citizens </a:t>
            </a:r>
            <a:r>
              <a:rPr kumimoji="0" lang="en-GB" sz="14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in your adaptation process and accounting for their needs and views</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4BC5DE">
                    <a:lumMod val="50000"/>
                  </a:srgbClr>
                </a:solidFill>
                <a:effectLst/>
                <a:uLnTx/>
                <a:uFillTx/>
                <a:latin typeface="Arial" panose="020B0604020202020204" pitchFamily="34" charset="0"/>
                <a:ea typeface="+mn-ea"/>
                <a:cs typeface="Arial" panose="020B0604020202020204" pitchFamily="34" charset="0"/>
              </a:rPr>
              <a:t>Opportunities to network </a:t>
            </a:r>
            <a:r>
              <a:rPr kumimoji="0" lang="en-GB" sz="14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with other regions, find similar cases for </a:t>
            </a:r>
            <a:r>
              <a:rPr kumimoji="0" lang="en-GB" sz="1400" b="0" i="0" u="none" strike="noStrike" kern="1200" cap="none" spc="0" normalizeH="0" baseline="0" noProof="0" dirty="0">
                <a:ln>
                  <a:noFill/>
                </a:ln>
                <a:solidFill>
                  <a:srgbClr val="1E858B"/>
                </a:solidFill>
                <a:effectLst/>
                <a:uLnTx/>
                <a:uFillTx/>
                <a:latin typeface="Arial" panose="020B0604020202020204" pitchFamily="34" charset="0"/>
                <a:ea typeface="+mn-ea"/>
                <a:cs typeface="Arial" panose="020B0604020202020204" pitchFamily="34" charset="0"/>
              </a:rPr>
              <a:t>inspiration</a:t>
            </a:r>
            <a:r>
              <a:rPr kumimoji="0" lang="en-GB" sz="14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 establish </a:t>
            </a:r>
            <a:r>
              <a:rPr kumimoji="0" lang="en-GB" sz="1400" b="0" i="0" u="none" strike="noStrike" kern="1200" cap="none" spc="0" normalizeH="0" baseline="0" noProof="0" dirty="0">
                <a:ln>
                  <a:noFill/>
                </a:ln>
                <a:solidFill>
                  <a:srgbClr val="1E858B"/>
                </a:solidFill>
                <a:effectLst/>
                <a:uLnTx/>
                <a:uFillTx/>
                <a:latin typeface="Arial" panose="020B0604020202020204" pitchFamily="34" charset="0"/>
                <a:ea typeface="+mn-ea"/>
                <a:cs typeface="Arial" panose="020B0604020202020204" pitchFamily="34" charset="0"/>
              </a:rPr>
              <a:t>contacts</a:t>
            </a:r>
            <a:r>
              <a:rPr kumimoji="0" lang="en-GB" sz="14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 and </a:t>
            </a:r>
            <a:r>
              <a:rPr kumimoji="0" lang="en-GB" sz="1400" b="0" i="0" u="none" strike="noStrike" kern="1200" cap="none" spc="0" normalizeH="0" baseline="0" noProof="0" dirty="0">
                <a:ln>
                  <a:noFill/>
                </a:ln>
                <a:solidFill>
                  <a:srgbClr val="1E858B"/>
                </a:solidFill>
                <a:effectLst/>
                <a:uLnTx/>
                <a:uFillTx/>
                <a:latin typeface="Arial" panose="020B0604020202020204" pitchFamily="34" charset="0"/>
                <a:ea typeface="+mn-ea"/>
                <a:cs typeface="Arial" panose="020B0604020202020204" pitchFamily="34" charset="0"/>
              </a:rPr>
              <a:t>supporting networks</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E858B"/>
                </a:solidFill>
                <a:effectLst/>
                <a:uLnTx/>
                <a:uFillTx/>
                <a:latin typeface="Arial" panose="020B0604020202020204" pitchFamily="34" charset="0"/>
                <a:ea typeface="+mn-ea"/>
                <a:cs typeface="Arial" panose="020B0604020202020204" pitchFamily="34" charset="0"/>
              </a:rPr>
              <a:t>Opportunities to participate </a:t>
            </a:r>
            <a:r>
              <a:rPr kumimoji="0" lang="en-GB" sz="14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in a wide range of webinars, dialogues and trainings to stay connected, increase knowledge and capacities</a:t>
            </a:r>
          </a:p>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23</a:t>
            </a:fld>
            <a:endParaRPr lang="en-GB"/>
          </a:p>
        </p:txBody>
      </p:sp>
    </p:spTree>
    <p:extLst>
      <p:ext uri="{BB962C8B-B14F-4D97-AF65-F5344CB8AC3E}">
        <p14:creationId xmlns:p14="http://schemas.microsoft.com/office/powerpoint/2010/main" val="310295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fr-BE" sz="24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Engage </a:t>
            </a:r>
            <a:r>
              <a:rPr kumimoji="0" lang="fr-BE" sz="2400" b="0" i="0" u="none" strike="noStrike" kern="1200" cap="none" spc="0" normalizeH="0" baseline="0" noProof="0" dirty="0" err="1">
                <a:ln>
                  <a:noFill/>
                </a:ln>
                <a:solidFill>
                  <a:srgbClr val="4D4D4D"/>
                </a:solidFill>
                <a:effectLst/>
                <a:uLnTx/>
                <a:uFillTx/>
                <a:latin typeface="Arial" panose="020B0604020202020204" pitchFamily="34" charset="0"/>
                <a:ea typeface="+mn-ea"/>
                <a:cs typeface="Arial" panose="020B0604020202020204" pitchFamily="34" charset="0"/>
              </a:rPr>
              <a:t>with</a:t>
            </a:r>
            <a:r>
              <a:rPr kumimoji="0" lang="fr-BE" sz="24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 the Community of Practice:</a:t>
            </a:r>
          </a:p>
          <a:p>
            <a:pPr marL="536575" marR="0" lvl="1" indent="-274638" algn="l" defTabSz="914400" rtl="0" eaLnBrk="1" fontAlgn="auto" latinLnBrk="0" hangingPunct="1">
              <a:lnSpc>
                <a:spcPct val="100000"/>
              </a:lnSpc>
              <a:spcBef>
                <a:spcPts val="500"/>
              </a:spcBef>
              <a:spcAft>
                <a:spcPts val="1800"/>
              </a:spcAft>
              <a:buClr>
                <a:srgbClr val="034EA2"/>
              </a:buClr>
              <a:buSzTx/>
              <a:buFont typeface="Segoe UI" panose="020B0502040204020203" pitchFamily="34" charset="0"/>
              <a:buChar char="-"/>
              <a:tabLst/>
              <a:defRPr/>
            </a:pPr>
            <a:r>
              <a:rPr kumimoji="0" lang="en-GB" sz="20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Share your experience if you are ahead</a:t>
            </a:r>
          </a:p>
          <a:p>
            <a:pPr marL="536575" marR="0" lvl="1" indent="-274638" algn="l" defTabSz="914400" rtl="0" eaLnBrk="1" fontAlgn="auto" latinLnBrk="0" hangingPunct="1">
              <a:lnSpc>
                <a:spcPct val="100000"/>
              </a:lnSpc>
              <a:spcBef>
                <a:spcPts val="500"/>
              </a:spcBef>
              <a:spcAft>
                <a:spcPts val="1800"/>
              </a:spcAft>
              <a:buClr>
                <a:srgbClr val="034EA2"/>
              </a:buClr>
              <a:buSzTx/>
              <a:buFont typeface="Segoe UI" panose="020B0502040204020203" pitchFamily="34" charset="0"/>
              <a:buChar char="-"/>
              <a:tabLst/>
              <a:defRPr/>
            </a:pPr>
            <a:r>
              <a:rPr kumimoji="0" lang="en-GB" sz="20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Join the twinning programme for mutual support</a:t>
            </a:r>
          </a:p>
          <a:p>
            <a:pPr marL="536575" marR="0" lvl="1" indent="-274638" algn="l" defTabSz="914400" rtl="0" eaLnBrk="1" fontAlgn="auto" latinLnBrk="0" hangingPunct="1">
              <a:lnSpc>
                <a:spcPct val="100000"/>
              </a:lnSpc>
              <a:spcBef>
                <a:spcPts val="500"/>
              </a:spcBef>
              <a:spcAft>
                <a:spcPts val="1800"/>
              </a:spcAft>
              <a:buClr>
                <a:srgbClr val="034EA2"/>
              </a:buClr>
              <a:buSzTx/>
              <a:buFont typeface="Segoe UI" panose="020B0502040204020203" pitchFamily="34" charset="0"/>
              <a:buChar char="-"/>
              <a:tabLst/>
              <a:defRPr/>
            </a:pPr>
            <a:r>
              <a:rPr kumimoji="0" lang="en-GB" sz="20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Engage with other stakeholders:</a:t>
            </a:r>
          </a:p>
          <a:p>
            <a:pPr marL="536575" marR="0" lvl="2" indent="-274638" algn="l" defTabSz="914400" rtl="0" eaLnBrk="1" fontAlgn="auto" latinLnBrk="0" hangingPunct="1">
              <a:lnSpc>
                <a:spcPct val="100000"/>
              </a:lnSpc>
              <a:spcBef>
                <a:spcPts val="500"/>
              </a:spcBef>
              <a:spcAft>
                <a:spcPts val="1800"/>
              </a:spcAft>
              <a:buClr>
                <a:srgbClr val="034EA2"/>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4D4D4D"/>
                </a:solidFill>
                <a:effectLst/>
                <a:uLnTx/>
                <a:uFillTx/>
                <a:latin typeface="Segoe UI" panose="020B0502040204020203" pitchFamily="34" charset="0"/>
                <a:ea typeface="+mn-ea"/>
                <a:cs typeface="Segoe UI" panose="020B0502040204020203" pitchFamily="34" charset="0"/>
              </a:rPr>
              <a:t>Friends of the Mission</a:t>
            </a:r>
          </a:p>
          <a:p>
            <a:pPr marL="536575" marR="0" lvl="2" indent="-274638" algn="l" defTabSz="914400" rtl="0" eaLnBrk="1" fontAlgn="auto" latinLnBrk="0" hangingPunct="1">
              <a:lnSpc>
                <a:spcPct val="100000"/>
              </a:lnSpc>
              <a:spcBef>
                <a:spcPts val="500"/>
              </a:spcBef>
              <a:spcAft>
                <a:spcPts val="1800"/>
              </a:spcAft>
              <a:buClr>
                <a:srgbClr val="034EA2"/>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4D4D4D"/>
                </a:solidFill>
                <a:effectLst/>
                <a:uLnTx/>
                <a:uFillTx/>
                <a:latin typeface="Segoe UI" panose="020B0502040204020203" pitchFamily="34" charset="0"/>
                <a:ea typeface="+mn-ea"/>
                <a:cs typeface="Segoe UI" panose="020B0502040204020203" pitchFamily="34" charset="0"/>
              </a:rPr>
              <a:t>Mission Projects</a:t>
            </a:r>
          </a:p>
          <a:p>
            <a:pPr marL="536575" marR="0" lvl="2" indent="-274638" algn="l" defTabSz="914400" rtl="0" eaLnBrk="1" fontAlgn="auto" latinLnBrk="0" hangingPunct="1">
              <a:lnSpc>
                <a:spcPct val="100000"/>
              </a:lnSpc>
              <a:spcBef>
                <a:spcPts val="500"/>
              </a:spcBef>
              <a:spcAft>
                <a:spcPts val="1800"/>
              </a:spcAft>
              <a:buClr>
                <a:srgbClr val="034EA2"/>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4D4D4D"/>
                </a:solidFill>
                <a:effectLst/>
                <a:uLnTx/>
                <a:uFillTx/>
                <a:latin typeface="Segoe UI" panose="020B0502040204020203" pitchFamily="34" charset="0"/>
                <a:ea typeface="+mn-ea"/>
                <a:cs typeface="Segoe UI" panose="020B0502040204020203" pitchFamily="34" charset="0"/>
              </a:rPr>
              <a:t>European Commission</a:t>
            </a:r>
            <a:endParaRPr kumimoji="0" lang="fr-BE" sz="1800" b="0" i="0" u="none" strike="noStrike" kern="1200" cap="none" spc="0" normalizeH="0" baseline="0" noProof="0" dirty="0">
              <a:ln>
                <a:noFill/>
              </a:ln>
              <a:solidFill>
                <a:srgbClr val="4D4D4D"/>
              </a:solidFill>
              <a:effectLst/>
              <a:uLnTx/>
              <a:uFillTx/>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25</a:t>
            </a:fld>
            <a:endParaRPr lang="en-GB"/>
          </a:p>
        </p:txBody>
      </p:sp>
    </p:spTree>
    <p:extLst>
      <p:ext uri="{BB962C8B-B14F-4D97-AF65-F5344CB8AC3E}">
        <p14:creationId xmlns:p14="http://schemas.microsoft.com/office/powerpoint/2010/main" val="2152210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OPENING SLIDE – dark background and white logo</a:t>
            </a:r>
            <a:br>
              <a:rPr lang="en-GB"/>
            </a:br>
            <a:r>
              <a:rPr lang="en-GB"/>
              <a:t/>
            </a:r>
            <a:br>
              <a:rPr lang="en-GB"/>
            </a:br>
            <a:endParaRPr lang="en-DK"/>
          </a:p>
        </p:txBody>
      </p:sp>
      <p:sp>
        <p:nvSpPr>
          <p:cNvPr id="4" name="Slide Number Placeholder 3"/>
          <p:cNvSpPr>
            <a:spLocks noGrp="1"/>
          </p:cNvSpPr>
          <p:nvPr>
            <p:ph type="sldNum" sz="quarter" idx="5"/>
          </p:nvPr>
        </p:nvSpPr>
        <p:spPr/>
        <p:txBody>
          <a:bodyPr/>
          <a:lstStyle/>
          <a:p>
            <a:fld id="{70783294-E9FF-4F24-AF23-19B98F36DF0D}" type="slidenum">
              <a:rPr lang="en-DK" smtClean="0"/>
              <a:t>27</a:t>
            </a:fld>
            <a:endParaRPr lang="en-DK"/>
          </a:p>
        </p:txBody>
      </p:sp>
    </p:spTree>
    <p:extLst>
      <p:ext uri="{BB962C8B-B14F-4D97-AF65-F5344CB8AC3E}">
        <p14:creationId xmlns:p14="http://schemas.microsoft.com/office/powerpoint/2010/main" val="1344124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0783294-E9FF-4F24-AF23-19B98F36DF0D}" type="slidenum">
              <a:rPr lang="en-DK" smtClean="0"/>
              <a:t>28</a:t>
            </a:fld>
            <a:endParaRPr lang="en-DK"/>
          </a:p>
        </p:txBody>
      </p:sp>
    </p:spTree>
    <p:extLst>
      <p:ext uri="{BB962C8B-B14F-4D97-AF65-F5344CB8AC3E}">
        <p14:creationId xmlns:p14="http://schemas.microsoft.com/office/powerpoint/2010/main" val="1485377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83294-E9FF-4F24-AF23-19B98F36DF0D}"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42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By 2030, the Mission will deliver upon the following objectives:</a:t>
            </a:r>
          </a:p>
          <a:p>
            <a:pPr algn="just"/>
            <a:endParaRPr lang="en-US" dirty="0"/>
          </a:p>
          <a:p>
            <a:r>
              <a:rPr lang="en-US" b="1" u="sng" dirty="0"/>
              <a:t>Objective 1: Preparing and planning for climate resilience</a:t>
            </a:r>
            <a:r>
              <a:rPr lang="en-US" b="1" u="sng" dirty="0">
                <a:cs typeface="+mn-lt"/>
              </a:rPr>
              <a:t/>
            </a:r>
            <a:br>
              <a:rPr lang="en-US" b="1" u="sng" dirty="0">
                <a:cs typeface="+mn-lt"/>
              </a:rPr>
            </a:br>
            <a:r>
              <a:rPr lang="en-US" b="1" u="sng" dirty="0"/>
              <a:t> </a:t>
            </a:r>
            <a:r>
              <a:rPr lang="en-US" dirty="0"/>
              <a:t>to provide general support to European regions and communities to better understand, prepare for and manage climate risks and opportunities, by providing local and regional administrative units access to climate risk profiles, early warning systems, and guidance for the development of comprehensive risk management plans</a:t>
            </a:r>
          </a:p>
          <a:p>
            <a:endParaRPr lang="en-US" b="1" u="sng" dirty="0"/>
          </a:p>
          <a:p>
            <a:r>
              <a:rPr lang="en-US" b="1" u="sng" dirty="0"/>
              <a:t>Objective 2: Accelerating transformations to climate resilience</a:t>
            </a:r>
            <a:endParaRPr lang="en-US" dirty="0"/>
          </a:p>
          <a:p>
            <a:r>
              <a:rPr lang="en-US" b="1" u="sng" dirty="0">
                <a:cs typeface="+mn-lt"/>
              </a:rPr>
              <a:t/>
            </a:r>
            <a:br>
              <a:rPr lang="en-US" b="1" u="sng" dirty="0">
                <a:cs typeface="+mn-lt"/>
              </a:rPr>
            </a:br>
            <a:r>
              <a:rPr lang="en-US" b="1" u="sng" dirty="0"/>
              <a:t> </a:t>
            </a:r>
            <a:r>
              <a:rPr lang="en-US" dirty="0"/>
              <a:t>to work with at least 150 regions and communities to accelerate their transformation to a climate resilient future, </a:t>
            </a:r>
            <a:endParaRPr lang="en-US" dirty="0">
              <a:cs typeface="Calibri"/>
            </a:endParaRPr>
          </a:p>
          <a:p>
            <a:endParaRPr lang="en-US" b="1" u="sng" dirty="0"/>
          </a:p>
          <a:p>
            <a:r>
              <a:rPr lang="en-US" b="1" u="sng" dirty="0"/>
              <a:t>Objective 3: Demonstrating systemic transformations to climate resilience</a:t>
            </a:r>
            <a:endParaRPr lang="en-US" dirty="0"/>
          </a:p>
          <a:p>
            <a:r>
              <a:rPr lang="en-US" dirty="0"/>
              <a:t>to deliver at least 75 large-scale demonstrations of systemic transformations to climate resilience across European regions and communities, by supporting regions and communities across the whole EU</a:t>
            </a:r>
            <a:endParaRPr lang="en-US" b="1" u="sng" dirty="0">
              <a:cs typeface="Calibri" panose="020F0502020204030204"/>
            </a:endParaRPr>
          </a:p>
          <a:p>
            <a:endParaRPr lang="en-US" dirty="0"/>
          </a:p>
          <a:p>
            <a:r>
              <a:rPr lang="en-US" dirty="0"/>
              <a:t>EEA contributes to all objective above by providing inputs and knowledge and to upgrade Climate-ADAPT as the mission knowledge hub and as host of the mission implementation platform. </a:t>
            </a:r>
            <a:endParaRPr lang="en-US" dirty="0">
              <a:cs typeface="Calibri" panose="020F0502020204030204"/>
            </a:endParaRPr>
          </a:p>
          <a:p>
            <a:r>
              <a:rPr lang="en-US" dirty="0"/>
              <a:t>The hub will, when fully developed:</a:t>
            </a:r>
            <a:endParaRPr lang="en-US" dirty="0">
              <a:cs typeface="Calibri" panose="020F0502020204030204"/>
            </a:endParaRPr>
          </a:p>
          <a:p>
            <a:r>
              <a:rPr lang="en-US" dirty="0"/>
              <a:t>•serve as data and information provider to support development of regional climate risks assessments </a:t>
            </a:r>
            <a:endParaRPr lang="en-US" dirty="0">
              <a:cs typeface="Calibri"/>
            </a:endParaRPr>
          </a:p>
          <a:p>
            <a:r>
              <a:rPr lang="en-US" dirty="0"/>
              <a:t>•Provide adaptation support tools and guidelines to support implementing actions</a:t>
            </a:r>
          </a:p>
          <a:p>
            <a:pPr>
              <a:defRPr/>
            </a:pPr>
            <a:r>
              <a:rPr lang="en-US" dirty="0"/>
              <a:t>•Monitoring </a:t>
            </a:r>
            <a:r>
              <a:rPr kumimoji="0" lang="en-US" b="0" i="0" u="none" strike="noStrike" kern="1200" cap="none" spc="0" normalizeH="0" baseline="0" noProof="0" dirty="0">
                <a:ln>
                  <a:noFill/>
                </a:ln>
                <a:effectLst/>
                <a:uLnTx/>
                <a:uFillTx/>
              </a:rPr>
              <a:t>the </a:t>
            </a:r>
            <a:r>
              <a:rPr lang="en-US" dirty="0"/>
              <a:t>progress </a:t>
            </a:r>
            <a:r>
              <a:rPr kumimoji="0" lang="en-US" b="0" i="0" u="none" strike="noStrike" kern="1200" cap="none" spc="0" normalizeH="0" baseline="0" noProof="0" dirty="0">
                <a:ln>
                  <a:noFill/>
                </a:ln>
                <a:effectLst/>
                <a:uLnTx/>
                <a:uFillTx/>
              </a:rPr>
              <a:t>in </a:t>
            </a:r>
            <a:r>
              <a:rPr lang="en-US" dirty="0"/>
              <a:t>adaptation implementation</a:t>
            </a:r>
          </a:p>
          <a:p>
            <a:pPr>
              <a:defRPr/>
            </a:pPr>
            <a:r>
              <a:rPr lang="en-US" dirty="0"/>
              <a:t>•Facilitate implementation by mobilizing EIONET </a:t>
            </a:r>
            <a:r>
              <a:rPr kumimoji="0" lang="en-US" b="0" i="0" u="none" strike="noStrike" kern="1200" cap="none" spc="0" normalizeH="0" baseline="0" noProof="0" dirty="0">
                <a:ln>
                  <a:noFill/>
                </a:ln>
                <a:effectLst/>
                <a:uLnTx/>
                <a:uFillTx/>
              </a:rPr>
              <a:t>(the </a:t>
            </a:r>
            <a:r>
              <a:rPr lang="en-US" dirty="0"/>
              <a:t>unique European network</a:t>
            </a:r>
            <a:r>
              <a:rPr kumimoji="0" lang="en-US" b="0" i="0" u="none" strike="noStrike" kern="1200" cap="none" spc="0" normalizeH="0" baseline="0" noProof="0" dirty="0">
                <a:ln>
                  <a:noFill/>
                </a:ln>
                <a:effectLst/>
                <a:uLnTx/>
                <a:uFillTx/>
              </a:rPr>
              <a:t>)</a:t>
            </a:r>
            <a:endParaRPr lang="en-US" dirty="0"/>
          </a:p>
          <a:p>
            <a:pPr marL="421640" marR="0" lvl="0" indent="-421640" algn="l" defTabSz="914400">
              <a:spcBef>
                <a:spcPts val="1200"/>
              </a:spcBef>
              <a:spcAft>
                <a:spcPts val="0"/>
              </a:spcAft>
              <a:buClrTx/>
              <a:buSzTx/>
              <a:tabLst/>
              <a:defRPr/>
            </a:pPr>
            <a:endParaRPr lang="en-US" b="0" i="0" u="none" strike="noStrike" kern="1200" cap="none" spc="0" normalizeH="0" baseline="0" noProof="0" dirty="0">
              <a:ln>
                <a:noFill/>
              </a:ln>
              <a:solidFill>
                <a:prstClr val="black"/>
              </a:solidFill>
              <a:effectLst/>
              <a:uLnTx/>
              <a:uFillTx/>
              <a:latin typeface="Calibri"/>
              <a:ea typeface="Open Sans" panose="020B0606030504020204" pitchFamily="34" charset="0"/>
              <a:cs typeface="Calibri"/>
            </a:endParaRPr>
          </a:p>
          <a:p>
            <a:pPr marL="421640" indent="-421640">
              <a:spcBef>
                <a:spcPts val="1200"/>
              </a:spcBef>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77201BC-94E4-4101-962D-54511777D224}" type="slidenum">
              <a:rPr lang="en-GB" smtClean="0"/>
              <a:pPr/>
              <a:t>30</a:t>
            </a:fld>
            <a:endParaRPr lang="en-GB"/>
          </a:p>
        </p:txBody>
      </p:sp>
    </p:spTree>
    <p:extLst>
      <p:ext uri="{BB962C8B-B14F-4D97-AF65-F5344CB8AC3E}">
        <p14:creationId xmlns:p14="http://schemas.microsoft.com/office/powerpoint/2010/main" val="3745318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r>
              <a:rPr lang="en-GB" u="sng"/>
              <a:t>Urban landing page: </a:t>
            </a:r>
            <a:r>
              <a:rPr lang="en-GB" u="sng">
                <a:hlinkClick r:id="rId3"/>
              </a:rPr>
              <a:t>https://climate-adapt.eea.europa.eu/en/countries-regions/local/#t-databases</a:t>
            </a:r>
            <a:endParaRPr lang="en-US"/>
          </a:p>
          <a:p>
            <a:r>
              <a:rPr lang="en-GB" u="sng"/>
              <a:t>UAST: </a:t>
            </a:r>
            <a:r>
              <a:rPr lang="en-GB" u="sng">
                <a:hlinkClick r:id="rId4"/>
              </a:rPr>
              <a:t>https://climate-adapt.eea.europa.eu/en/knowledge/tools/urban-ast/step-0-0</a:t>
            </a:r>
            <a:endParaRPr lang="en-US"/>
          </a:p>
          <a:p>
            <a:r>
              <a:rPr lang="en-GB" u="sng"/>
              <a:t>UAMV: </a:t>
            </a:r>
            <a:r>
              <a:rPr lang="en-GB" u="sng">
                <a:hlinkClick r:id="rId5"/>
              </a:rPr>
              <a:t>https://climate-adapt.eea.europa.eu/en/knowledge/tools/urban-adaptation</a:t>
            </a:r>
            <a:endParaRPr lang="en-US"/>
          </a:p>
          <a:p>
            <a:endParaRPr lang="en-US"/>
          </a:p>
          <a:p>
            <a:endParaRPr lang="en-US"/>
          </a:p>
          <a:p>
            <a:r>
              <a:rPr lang="en-US"/>
              <a:t>An important focus of the mission on adaptation is human health. The key climate risks related to heatwaves, pest and diseases affect heath and well being on humans contribute to increased mortality. According to the EEA indicators the heatwaves contributed to 90 000-145 000 fatalities in the last 40 years.</a:t>
            </a:r>
            <a:endParaRPr lang="en-US">
              <a:cs typeface="Calibri" panose="020F0502020204030204"/>
            </a:endParaRPr>
          </a:p>
          <a:p>
            <a:r>
              <a:rPr lang="en-US"/>
              <a:t> </a:t>
            </a:r>
            <a:endParaRPr lang="en-DK"/>
          </a:p>
          <a:p>
            <a:r>
              <a:rPr lang="en-US"/>
              <a:t>Launched in March 2021 under the EU Strategy on Adaptation to Climate Change to:</a:t>
            </a:r>
            <a:endParaRPr lang="en-DK"/>
          </a:p>
          <a:p>
            <a:r>
              <a:rPr lang="en-US"/>
              <a:t>Improve the knowledge base for policy on climate change and human health</a:t>
            </a:r>
            <a:endParaRPr lang="en-DK"/>
          </a:p>
          <a:p>
            <a:r>
              <a:rPr lang="en-US"/>
              <a:t>Bring together resources, expertise and tools from relevant </a:t>
            </a:r>
            <a:r>
              <a:rPr lang="en-US" err="1"/>
              <a:t>organisations</a:t>
            </a:r>
            <a:endParaRPr lang="en-DK" err="1"/>
          </a:p>
          <a:p>
            <a:r>
              <a:rPr lang="en-US"/>
              <a:t>Facilitate learning across countries and </a:t>
            </a:r>
            <a:r>
              <a:rPr lang="en-US" err="1"/>
              <a:t>organisations</a:t>
            </a:r>
            <a:endParaRPr lang="en-DK" err="1"/>
          </a:p>
          <a:p>
            <a:r>
              <a:rPr lang="en-US"/>
              <a:t> </a:t>
            </a:r>
            <a:endParaRPr lang="en-DK"/>
          </a:p>
          <a:p>
            <a:r>
              <a:rPr lang="en-US"/>
              <a:t>Climate ADAPT and the Climate &amp; Health Observatory are information hubs with a wealth of data on the interface between climate adaptation/mitigation and human health, wellbeing and social vulnerabilities, and the policies that underpin current European approaches.</a:t>
            </a:r>
            <a:endParaRPr lang="en-DK"/>
          </a:p>
          <a:p>
            <a:endParaRPr lang="en-DK">
              <a:cs typeface="Calibri"/>
            </a:endParaRPr>
          </a:p>
        </p:txBody>
      </p:sp>
      <p:sp>
        <p:nvSpPr>
          <p:cNvPr id="4" name="Slide Number Placeholder 3"/>
          <p:cNvSpPr>
            <a:spLocks noGrp="1"/>
          </p:cNvSpPr>
          <p:nvPr>
            <p:ph type="sldNum" sz="quarter" idx="5"/>
          </p:nvPr>
        </p:nvSpPr>
        <p:spPr/>
        <p:txBody>
          <a:bodyPr/>
          <a:lstStyle/>
          <a:p>
            <a:fld id="{777201BC-94E4-4101-962D-54511777D224}" type="slidenum">
              <a:rPr lang="en-GB" smtClean="0"/>
              <a:pPr/>
              <a:t>31</a:t>
            </a:fld>
            <a:endParaRPr lang="en-GB"/>
          </a:p>
        </p:txBody>
      </p:sp>
    </p:spTree>
    <p:extLst>
      <p:ext uri="{BB962C8B-B14F-4D97-AF65-F5344CB8AC3E}">
        <p14:creationId xmlns:p14="http://schemas.microsoft.com/office/powerpoint/2010/main" val="3561580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1640" indent="-421640">
              <a:spcBef>
                <a:spcPts val="1200"/>
              </a:spcBef>
              <a:defRPr/>
            </a:pPr>
            <a:r>
              <a:rPr lang="en-GB"/>
              <a:t>To be developed by the European Environment Agency in collaboration with the team lead by Ricardo building on the experience available in Europe </a:t>
            </a:r>
            <a:endParaRPr lang="en-US"/>
          </a:p>
          <a:p>
            <a:pPr marL="421640" indent="-421640">
              <a:spcBef>
                <a:spcPts val="1200"/>
              </a:spcBef>
              <a:defRPr/>
            </a:pPr>
            <a:endParaRPr lang="en-GB">
              <a:cs typeface="Calibri"/>
            </a:endParaRPr>
          </a:p>
          <a:p>
            <a:pPr marL="421640" indent="-421640">
              <a:spcBef>
                <a:spcPts val="1200"/>
              </a:spcBef>
              <a:defRPr/>
            </a:pPr>
            <a:r>
              <a:rPr lang="en-US" sz="1200">
                <a:latin typeface="+mn-lt"/>
                <a:cs typeface="Calibri"/>
              </a:rPr>
              <a:t>Case studies from the pilot regions and local communities under the Mission, illustrating implementation of adaptation actions relevant to </a:t>
            </a:r>
            <a:r>
              <a:rPr lang="en-US">
                <a:cs typeface="Calibri"/>
              </a:rPr>
              <a:t>the Mission</a:t>
            </a:r>
            <a:r>
              <a:rPr lang="en-US" sz="1200">
                <a:latin typeface="+mn-lt"/>
                <a:cs typeface="Calibri"/>
              </a:rPr>
              <a:t>.</a:t>
            </a:r>
            <a:endParaRPr lang="en-US"/>
          </a:p>
          <a:p>
            <a:pPr marL="421640" marR="0" lvl="0" indent="-421640" algn="l" defTabSz="914400" rtl="0" eaLnBrk="1" fontAlgn="auto" latinLnBrk="0" hangingPunct="1">
              <a:lnSpc>
                <a:spcPct val="100000"/>
              </a:lnSpc>
              <a:spcBef>
                <a:spcPts val="1200"/>
              </a:spcBef>
              <a:spcAft>
                <a:spcPts val="0"/>
              </a:spcAft>
              <a:buClrTx/>
              <a:buSzTx/>
              <a:buFontTx/>
              <a:buNone/>
              <a:tabLst/>
              <a:defRPr/>
            </a:pPr>
            <a:endParaRPr lang="en-US" sz="1200">
              <a:latin typeface="Calibri" panose="020F0502020204030204" pitchFamily="34" charset="0"/>
              <a:cs typeface="Calibri" panose="020F0502020204030204" pitchFamily="34" charset="0"/>
            </a:endParaRPr>
          </a:p>
          <a:p>
            <a:pPr marL="421640" indent="-421640">
              <a:spcBef>
                <a:spcPts val="1200"/>
              </a:spcBef>
              <a:defRPr/>
            </a:pPr>
            <a:r>
              <a:rPr lang="en-US" sz="1200">
                <a:latin typeface="Calibri"/>
                <a:cs typeface="Calibri"/>
              </a:rPr>
              <a:t>Cast studies: the EEA are </a:t>
            </a:r>
            <a:r>
              <a:rPr lang="en-US" sz="2800">
                <a:solidFill>
                  <a:srgbClr val="002060"/>
                </a:solidFill>
                <a:cs typeface="Calibri"/>
              </a:rPr>
              <a:t>proactively looking for case studies, please get in touch! </a:t>
            </a:r>
          </a:p>
          <a:p>
            <a:pPr marL="421640" marR="0" lvl="0" indent="-42164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21640" indent="-421640">
              <a:spcBef>
                <a:spcPts val="1200"/>
              </a:spcBef>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77201BC-94E4-4101-962D-54511777D224}" type="slidenum">
              <a:rPr lang="en-GB" smtClean="0"/>
              <a:pPr/>
              <a:t>32</a:t>
            </a:fld>
            <a:endParaRPr lang="en-GB"/>
          </a:p>
        </p:txBody>
      </p:sp>
    </p:spTree>
    <p:extLst>
      <p:ext uri="{BB962C8B-B14F-4D97-AF65-F5344CB8AC3E}">
        <p14:creationId xmlns:p14="http://schemas.microsoft.com/office/powerpoint/2010/main" val="2887786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05000"/>
              </a:lnSpc>
              <a:spcAft>
                <a:spcPts val="800"/>
              </a:spcAft>
              <a:buFont typeface="Arial" panose="020B0604020202020204" pitchFamily="34" charset="0"/>
              <a:buNone/>
              <a:tabLst>
                <a:tab pos="457200" algn="l"/>
              </a:tabLst>
            </a:pPr>
            <a:r>
              <a:rPr lang="en-US" sz="1800">
                <a:effectLst/>
                <a:latin typeface="Calibri" panose="020F0502020204030204" pitchFamily="34" charset="0"/>
                <a:ea typeface="Times New Roman" panose="02020603050405020304" pitchFamily="18" charset="0"/>
                <a:cs typeface="Times New Roman" panose="02020603050405020304" pitchFamily="18" charset="0"/>
              </a:rPr>
              <a:t>Case studies - Objectives: </a:t>
            </a:r>
          </a:p>
          <a:p>
            <a:pPr marL="342900" lvl="0" indent="-342900" algn="just">
              <a:lnSpc>
                <a:spcPct val="105000"/>
              </a:lnSpc>
              <a:spcAft>
                <a:spcPts val="800"/>
              </a:spcAft>
              <a:buFont typeface="Arial" panose="020B0604020202020204" pitchFamily="34" charset="0"/>
              <a:buChar char="•"/>
              <a:tabLst>
                <a:tab pos="457200" algn="l"/>
              </a:tabLst>
            </a:pPr>
            <a:r>
              <a:rPr lang="en-US" sz="1800">
                <a:effectLst/>
                <a:latin typeface="Calibri" panose="020F0502020204030204" pitchFamily="34" charset="0"/>
                <a:ea typeface="Times New Roman" panose="02020603050405020304" pitchFamily="18" charset="0"/>
                <a:cs typeface="Times New Roman" panose="02020603050405020304" pitchFamily="18" charset="0"/>
              </a:rPr>
              <a:t>Emphasizes importance of climate adaptation and mitigation at regional and local level</a:t>
            </a:r>
            <a:endParaRPr lang="en-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n-US" sz="1800">
                <a:effectLst/>
                <a:latin typeface="Calibri" panose="020F0502020204030204" pitchFamily="34" charset="0"/>
                <a:ea typeface="Times New Roman" panose="02020603050405020304" pitchFamily="18" charset="0"/>
                <a:cs typeface="Times New Roman" panose="02020603050405020304" pitchFamily="18" charset="0"/>
              </a:rPr>
              <a:t>Emphasizes importance of the connection between the regions/urban scale and its Territory </a:t>
            </a:r>
            <a:endParaRPr lang="en-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n-US" sz="1800">
                <a:effectLst/>
                <a:latin typeface="Calibri" panose="020F0502020204030204" pitchFamily="34" charset="0"/>
                <a:ea typeface="Times New Roman" panose="02020603050405020304" pitchFamily="18" charset="0"/>
                <a:cs typeface="Times New Roman" panose="02020603050405020304" pitchFamily="18" charset="0"/>
              </a:rPr>
              <a:t>Promotes knowledge sharing, synergies and coherence</a:t>
            </a:r>
            <a:endParaRPr lang="en-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n-US" sz="1800">
                <a:effectLst/>
                <a:latin typeface="Calibri" panose="020F0502020204030204" pitchFamily="34" charset="0"/>
                <a:ea typeface="Times New Roman" panose="02020603050405020304" pitchFamily="18" charset="0"/>
                <a:cs typeface="Times New Roman" panose="02020603050405020304" pitchFamily="18" charset="0"/>
              </a:rPr>
              <a:t>Encourages peer-learning, visibility of initiatives</a:t>
            </a:r>
            <a:endParaRPr lang="en-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n-US" sz="1800">
                <a:effectLst/>
                <a:latin typeface="Calibri" panose="020F0502020204030204" pitchFamily="34" charset="0"/>
                <a:ea typeface="Times New Roman" panose="02020603050405020304" pitchFamily="18" charset="0"/>
                <a:cs typeface="Times New Roman" panose="02020603050405020304" pitchFamily="18" charset="0"/>
              </a:rPr>
              <a:t>Practical guidance &amp; inspiration for adaptation and mitigation strategies</a:t>
            </a:r>
            <a:endParaRPr lang="en-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spcAft>
                <a:spcPts val="800"/>
              </a:spcAft>
              <a:buFont typeface="Arial" panose="020B0604020202020204" pitchFamily="34" charset="0"/>
              <a:buChar char="•"/>
              <a:tabLst>
                <a:tab pos="457200" algn="l"/>
              </a:tabLst>
            </a:pPr>
            <a:r>
              <a:rPr lang="en-US" sz="1800">
                <a:effectLst/>
                <a:latin typeface="Calibri" panose="020F0502020204030204" pitchFamily="34" charset="0"/>
                <a:ea typeface="Times New Roman" panose="02020603050405020304" pitchFamily="18" charset="0"/>
                <a:cs typeface="Times New Roman" panose="02020603050405020304" pitchFamily="18" charset="0"/>
              </a:rPr>
              <a:t>Address in a holistic way adaptation and mitigation</a:t>
            </a:r>
            <a:endParaRPr lang="en-DK" sz="1800">
              <a:effectLst/>
              <a:latin typeface="Calibri" panose="020F0502020204030204" pitchFamily="34" charset="0"/>
              <a:ea typeface="Calibri" panose="020F0502020204030204" pitchFamily="34" charset="0"/>
              <a:cs typeface="Times New Roman" panose="02020603050405020304" pitchFamily="18" charset="0"/>
            </a:endParaRPr>
          </a:p>
          <a:p>
            <a:pPr marL="421640" marR="0" lvl="0" indent="-421640" algn="l" defTabSz="914400" rtl="0" eaLnBrk="1" fontAlgn="auto" latinLnBrk="0" hangingPunct="1">
              <a:lnSpc>
                <a:spcPct val="100000"/>
              </a:lnSpc>
              <a:spcBef>
                <a:spcPts val="1200"/>
              </a:spcBef>
              <a:spcAft>
                <a:spcPts val="0"/>
              </a:spcAft>
              <a:buClrTx/>
              <a:buSzTx/>
              <a:buFontTx/>
              <a:buNone/>
              <a:tabLst/>
              <a:defRPr/>
            </a:pPr>
            <a:endParaRPr lang="en-US" sz="1200">
              <a:latin typeface="+mn-lt"/>
              <a:cs typeface="Times New Roman" panose="02020603050405020304" pitchFamily="18" charset="0"/>
            </a:endParaRPr>
          </a:p>
          <a:p>
            <a:pPr marL="421640" marR="0" lvl="0" indent="-421640" algn="l" defTabSz="914400" rtl="0" eaLnBrk="1" fontAlgn="auto" latinLnBrk="0" hangingPunct="1">
              <a:lnSpc>
                <a:spcPct val="100000"/>
              </a:lnSpc>
              <a:spcBef>
                <a:spcPts val="1200"/>
              </a:spcBef>
              <a:spcAft>
                <a:spcPts val="0"/>
              </a:spcAft>
              <a:buClrTx/>
              <a:buSzTx/>
              <a:buFontTx/>
              <a:buNone/>
              <a:tabLst/>
              <a:defRPr/>
            </a:pPr>
            <a:endParaRPr lang="en-US" sz="1200">
              <a:latin typeface="+mn-lt"/>
              <a:cs typeface="Times New Roman" panose="02020603050405020304" pitchFamily="18" charset="0"/>
            </a:endParaRPr>
          </a:p>
          <a:p>
            <a:pPr marL="421640" marR="0" lvl="0" indent="-421640" algn="l" defTabSz="914400" rtl="0" eaLnBrk="1" fontAlgn="auto" latinLnBrk="0" hangingPunct="1">
              <a:lnSpc>
                <a:spcPct val="100000"/>
              </a:lnSpc>
              <a:spcBef>
                <a:spcPts val="1200"/>
              </a:spcBef>
              <a:spcAft>
                <a:spcPts val="0"/>
              </a:spcAft>
              <a:buClrTx/>
              <a:buSzTx/>
              <a:buFontTx/>
              <a:buNone/>
              <a:tabLst/>
              <a:defRPr/>
            </a:pPr>
            <a:endParaRPr lang="en-US" sz="1200">
              <a:latin typeface="+mn-lt"/>
              <a:cs typeface="Times New Roman" panose="02020603050405020304" pitchFamily="18" charset="0"/>
            </a:endParaRPr>
          </a:p>
          <a:p>
            <a:pPr marL="421640" marR="0" lvl="0" indent="-421640" algn="l" defTabSz="914400" rtl="0" eaLnBrk="1" fontAlgn="auto" latinLnBrk="0" hangingPunct="1">
              <a:lnSpc>
                <a:spcPct val="100000"/>
              </a:lnSpc>
              <a:spcBef>
                <a:spcPts val="1200"/>
              </a:spcBef>
              <a:spcAft>
                <a:spcPts val="0"/>
              </a:spcAft>
              <a:buClrTx/>
              <a:buSzTx/>
              <a:buFontTx/>
              <a:buNone/>
              <a:tabLst/>
              <a:defRPr/>
            </a:pPr>
            <a:endParaRPr lang="en-US" sz="1200">
              <a:latin typeface="+mn-lt"/>
              <a:cs typeface="Times New Roman" panose="02020603050405020304" pitchFamily="18" charset="0"/>
            </a:endParaRPr>
          </a:p>
          <a:p>
            <a:pPr marL="421640" marR="0" lvl="0" indent="-421640" algn="l" defTabSz="914400" rtl="0" eaLnBrk="1" fontAlgn="auto" latinLnBrk="0" hangingPunct="1">
              <a:lnSpc>
                <a:spcPct val="100000"/>
              </a:lnSpc>
              <a:spcBef>
                <a:spcPts val="1200"/>
              </a:spcBef>
              <a:spcAft>
                <a:spcPts val="0"/>
              </a:spcAft>
              <a:buClrTx/>
              <a:buSzTx/>
              <a:buFontTx/>
              <a:buNone/>
              <a:tabLst/>
              <a:defRPr/>
            </a:pPr>
            <a:endParaRPr lang="en-US" sz="1200">
              <a:latin typeface="+mn-lt"/>
              <a:cs typeface="Times New Roman" panose="02020603050405020304" pitchFamily="18" charset="0"/>
            </a:endParaRPr>
          </a:p>
          <a:p>
            <a:pPr marL="421640" marR="0" lvl="0" indent="-421640" algn="l" defTabSz="914400" rtl="0" eaLnBrk="1" fontAlgn="auto" latinLnBrk="0" hangingPunct="1">
              <a:lnSpc>
                <a:spcPct val="100000"/>
              </a:lnSpc>
              <a:spcBef>
                <a:spcPts val="1200"/>
              </a:spcBef>
              <a:spcAft>
                <a:spcPts val="0"/>
              </a:spcAft>
              <a:buClrTx/>
              <a:buSzTx/>
              <a:buFontTx/>
              <a:buNone/>
              <a:tabLst/>
              <a:defRPr/>
            </a:pPr>
            <a:endParaRPr lang="en-US" sz="1200">
              <a:latin typeface="+mn-lt"/>
              <a:cs typeface="Times New Roman" panose="02020603050405020304" pitchFamily="18" charset="0"/>
            </a:endParaRPr>
          </a:p>
          <a:p>
            <a:pPr marL="421640" marR="0" lvl="0" indent="-421640" algn="l" defTabSz="914400" rtl="0" eaLnBrk="1" fontAlgn="auto" latinLnBrk="0" hangingPunct="1">
              <a:lnSpc>
                <a:spcPct val="100000"/>
              </a:lnSpc>
              <a:spcBef>
                <a:spcPts val="1200"/>
              </a:spcBef>
              <a:spcAft>
                <a:spcPts val="0"/>
              </a:spcAft>
              <a:buClrTx/>
              <a:buSzTx/>
              <a:buFontTx/>
              <a:buNone/>
              <a:tabLst/>
              <a:defRPr/>
            </a:pPr>
            <a:endParaRPr lang="en-US" sz="1200">
              <a:latin typeface="+mn-lt"/>
              <a:cs typeface="Times New Roman" panose="02020603050405020304" pitchFamily="18" charset="0"/>
            </a:endParaRPr>
          </a:p>
          <a:p>
            <a:pPr marL="421640" marR="0" lvl="0" indent="-421640" algn="l" defTabSz="914400" rtl="0" eaLnBrk="1" fontAlgn="auto" latinLnBrk="0" hangingPunct="1">
              <a:lnSpc>
                <a:spcPct val="100000"/>
              </a:lnSpc>
              <a:spcBef>
                <a:spcPts val="1200"/>
              </a:spcBef>
              <a:spcAft>
                <a:spcPts val="0"/>
              </a:spcAft>
              <a:buClrTx/>
              <a:buSzTx/>
              <a:buFontTx/>
              <a:buNone/>
              <a:tabLst/>
              <a:defRPr/>
            </a:pPr>
            <a:endParaRPr lang="en-US" sz="1200">
              <a:latin typeface="+mn-lt"/>
              <a:cs typeface="Times New Roman" panose="02020603050405020304" pitchFamily="18" charset="0"/>
            </a:endParaRPr>
          </a:p>
          <a:p>
            <a:pPr marL="421640" marR="0" lvl="0" indent="-421640" algn="l" defTabSz="914400" rtl="0" eaLnBrk="1" fontAlgn="auto" latinLnBrk="0" hangingPunct="1">
              <a:lnSpc>
                <a:spcPct val="100000"/>
              </a:lnSpc>
              <a:spcBef>
                <a:spcPts val="1200"/>
              </a:spcBef>
              <a:spcAft>
                <a:spcPts val="0"/>
              </a:spcAft>
              <a:buClrTx/>
              <a:buSzTx/>
              <a:buFontTx/>
              <a:buNone/>
              <a:tabLst/>
              <a:defRPr/>
            </a:pPr>
            <a:r>
              <a:rPr lang="en-US" sz="1200">
                <a:latin typeface="+mn-lt"/>
                <a:cs typeface="Times New Roman" panose="02020603050405020304" pitchFamily="18" charset="0"/>
              </a:rPr>
              <a:t>Case studies from the pilot regions and local communities under the Mission, illustrating implementation of adaptation actions relevant to the Mission.</a:t>
            </a:r>
          </a:p>
          <a:p>
            <a:pPr marL="421640" marR="0" lvl="0" indent="-421640" algn="l" defTabSz="914400" rtl="0" eaLnBrk="1" fontAlgn="auto" latinLnBrk="0" hangingPunct="1">
              <a:lnSpc>
                <a:spcPct val="100000"/>
              </a:lnSpc>
              <a:spcBef>
                <a:spcPts val="1200"/>
              </a:spcBef>
              <a:spcAft>
                <a:spcPts val="0"/>
              </a:spcAft>
              <a:buClrTx/>
              <a:buSzTx/>
              <a:buFontTx/>
              <a:buNone/>
              <a:tabLst/>
              <a:defRPr/>
            </a:pPr>
            <a:endParaRPr lang="en-US" sz="1200">
              <a:latin typeface="Calibri" panose="020F0502020204030204" pitchFamily="34" charset="0"/>
              <a:cs typeface="Calibri" panose="020F0502020204030204" pitchFamily="34" charset="0"/>
            </a:endParaRPr>
          </a:p>
          <a:p>
            <a:pPr marL="421640" marR="0" lvl="0" indent="-421640" algn="l" defTabSz="914400" rtl="0" eaLnBrk="1" fontAlgn="auto" latinLnBrk="0" hangingPunct="1">
              <a:lnSpc>
                <a:spcPct val="100000"/>
              </a:lnSpc>
              <a:spcBef>
                <a:spcPts val="1200"/>
              </a:spcBef>
              <a:spcAft>
                <a:spcPts val="0"/>
              </a:spcAft>
              <a:buClrTx/>
              <a:buSzTx/>
              <a:buFontTx/>
              <a:buNone/>
              <a:tabLst/>
              <a:defRPr/>
            </a:pPr>
            <a:r>
              <a:rPr lang="en-US" sz="1200">
                <a:latin typeface="Calibri" panose="020F0502020204030204" pitchFamily="34" charset="0"/>
                <a:cs typeface="Calibri" panose="020F0502020204030204" pitchFamily="34" charset="0"/>
              </a:rPr>
              <a:t>Cast studies: the EEA are </a:t>
            </a:r>
            <a:r>
              <a:rPr lang="en-US" sz="2800">
                <a:solidFill>
                  <a:srgbClr val="002060"/>
                </a:solidFill>
                <a:cs typeface="Calibri"/>
              </a:rPr>
              <a:t>proactively looking for case studies, please get in touch! </a:t>
            </a:r>
          </a:p>
          <a:p>
            <a:pPr marL="421640" marR="0" lvl="0" indent="-42164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21640" indent="-421640">
              <a:spcBef>
                <a:spcPts val="1200"/>
              </a:spcBef>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77201BC-94E4-4101-962D-54511777D224}" type="slidenum">
              <a:rPr lang="en-GB" smtClean="0"/>
              <a:pPr/>
              <a:t>33</a:t>
            </a:fld>
            <a:endParaRPr lang="en-GB"/>
          </a:p>
        </p:txBody>
      </p:sp>
    </p:spTree>
    <p:extLst>
      <p:ext uri="{BB962C8B-B14F-4D97-AF65-F5344CB8AC3E}">
        <p14:creationId xmlns:p14="http://schemas.microsoft.com/office/powerpoint/2010/main" val="2742707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Closing slide: you may want to use the same image as in the opening slide and thank your listeners. </a:t>
            </a:r>
            <a:endParaRPr lang="en-DK"/>
          </a:p>
        </p:txBody>
      </p:sp>
      <p:sp>
        <p:nvSpPr>
          <p:cNvPr id="4" name="Slide Number Placeholder 3"/>
          <p:cNvSpPr>
            <a:spLocks noGrp="1"/>
          </p:cNvSpPr>
          <p:nvPr>
            <p:ph type="sldNum" sz="quarter" idx="5"/>
          </p:nvPr>
        </p:nvSpPr>
        <p:spPr/>
        <p:txBody>
          <a:bodyPr/>
          <a:lstStyle/>
          <a:p>
            <a:fld id="{70783294-E9FF-4F24-AF23-19B98F36DF0D}" type="slidenum">
              <a:rPr lang="en-DK" smtClean="0"/>
              <a:t>34</a:t>
            </a:fld>
            <a:endParaRPr lang="en-DK"/>
          </a:p>
        </p:txBody>
      </p:sp>
    </p:spTree>
    <p:extLst>
      <p:ext uri="{BB962C8B-B14F-4D97-AF65-F5344CB8AC3E}">
        <p14:creationId xmlns:p14="http://schemas.microsoft.com/office/powerpoint/2010/main" val="1424339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dirty="0" smtClean="0"/>
              <a:t>As you are all aware, to sign the Charter to join the Mission</a:t>
            </a:r>
            <a:r>
              <a:rPr lang="en-IE" baseline="0" dirty="0" smtClean="0"/>
              <a:t> and to be part of this community, you were required to complete a Survey.</a:t>
            </a:r>
          </a:p>
          <a:p>
            <a:pPr marL="171450" indent="-171450">
              <a:buFont typeface="Arial" panose="020B0604020202020204" pitchFamily="34" charset="0"/>
              <a:buChar char="•"/>
            </a:pPr>
            <a:endParaRPr lang="en-IE" dirty="0" smtClean="0"/>
          </a:p>
          <a:p>
            <a:pPr marL="171450" indent="-171450">
              <a:buFont typeface="Arial" panose="020B0604020202020204" pitchFamily="34" charset="0"/>
              <a:buChar char="•"/>
            </a:pPr>
            <a:r>
              <a:rPr lang="en-IE" dirty="0" smtClean="0"/>
              <a:t>The purpose of this was twofold:</a:t>
            </a:r>
            <a:r>
              <a:rPr lang="en-IE" baseline="0" dirty="0" smtClean="0"/>
              <a:t> </a:t>
            </a:r>
          </a:p>
          <a:p>
            <a:pPr marL="228600" indent="-228600">
              <a:buFont typeface="Arial" panose="020B0604020202020204" pitchFamily="34" charset="0"/>
              <a:buAutoNum type="arabicPeriod"/>
            </a:pPr>
            <a:r>
              <a:rPr lang="en-IE" baseline="0" dirty="0" smtClean="0"/>
              <a:t>to gauge your interest in joining the Mission (and inviting you to sign the Charter), but also </a:t>
            </a:r>
          </a:p>
          <a:p>
            <a:pPr marL="228600" indent="-228600">
              <a:buFont typeface="Arial" panose="020B0604020202020204" pitchFamily="34" charset="0"/>
              <a:buAutoNum type="arabicPeriod"/>
            </a:pPr>
            <a:r>
              <a:rPr lang="en-IE" baseline="0" dirty="0" smtClean="0"/>
              <a:t>to understand first hand what the key issues and challenges you are facing are.</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r>
              <a:rPr lang="en-IE" baseline="0" dirty="0" smtClean="0"/>
              <a:t>The key information we wanted to understand was: </a:t>
            </a:r>
            <a:endParaRPr lang="en-IE" sz="1200" dirty="0" smtClean="0"/>
          </a:p>
          <a:p>
            <a:pPr marL="800100" lvl="1" indent="-342900">
              <a:buFont typeface="Wingdings" panose="05000000000000000000" pitchFamily="2" charset="2"/>
              <a:buChar char="q"/>
            </a:pPr>
            <a:r>
              <a:rPr lang="en-IE" sz="1200" dirty="0" smtClean="0"/>
              <a:t>The impacts faced</a:t>
            </a:r>
          </a:p>
          <a:p>
            <a:pPr marL="800100" lvl="1" indent="-342900">
              <a:buFont typeface="Wingdings" panose="05000000000000000000" pitchFamily="2" charset="2"/>
              <a:buChar char="q"/>
            </a:pPr>
            <a:r>
              <a:rPr lang="en-IE" sz="1200" dirty="0" smtClean="0"/>
              <a:t>Predisposition of regions to adaptation actions</a:t>
            </a:r>
          </a:p>
          <a:p>
            <a:pPr marL="800100" lvl="1" indent="-342900">
              <a:buFont typeface="Wingdings" panose="05000000000000000000" pitchFamily="2" charset="2"/>
              <a:buChar char="q"/>
            </a:pPr>
            <a:r>
              <a:rPr lang="en-IE" sz="1200" dirty="0" smtClean="0"/>
              <a:t>Specific Challenges and Needs</a:t>
            </a:r>
          </a:p>
          <a:p>
            <a:pPr marL="800100" lvl="1" indent="-342900">
              <a:buFont typeface="Wingdings" panose="05000000000000000000" pitchFamily="2" charset="2"/>
              <a:buChar char="q"/>
            </a:pPr>
            <a:r>
              <a:rPr lang="en-IE" sz="1200" dirty="0" smtClean="0"/>
              <a:t>Knowledge of funding</a:t>
            </a:r>
            <a:r>
              <a:rPr lang="en-IE" sz="1200" baseline="0" dirty="0" smtClean="0"/>
              <a:t> s</a:t>
            </a:r>
            <a:r>
              <a:rPr lang="en-IE" sz="1200" dirty="0" smtClean="0"/>
              <a:t>ources; and</a:t>
            </a:r>
          </a:p>
          <a:p>
            <a:pPr marL="800100" lvl="1" indent="-342900">
              <a:buFont typeface="Wingdings" panose="05000000000000000000" pitchFamily="2" charset="2"/>
              <a:buChar char="q"/>
            </a:pPr>
            <a:r>
              <a:rPr lang="en-IE" sz="1200" dirty="0" smtClean="0"/>
              <a:t>Willingness to undertake</a:t>
            </a:r>
            <a:r>
              <a:rPr lang="en-IE" sz="1200" baseline="0" dirty="0" smtClean="0"/>
              <a:t> adaptation actions</a:t>
            </a:r>
          </a:p>
          <a:p>
            <a:pPr marL="0" indent="0">
              <a:buFont typeface="Wingdings" panose="05000000000000000000" pitchFamily="2" charset="2"/>
              <a:buNone/>
            </a:pPr>
            <a:endParaRPr lang="en-IE" sz="1200" dirty="0" smtClean="0"/>
          </a:p>
          <a:p>
            <a:pPr marL="171450" indent="-171450">
              <a:buFont typeface="Arial" panose="020B0604020202020204" pitchFamily="34" charset="0"/>
              <a:buChar char="•"/>
            </a:pPr>
            <a:r>
              <a:rPr lang="en-IE" sz="1200" dirty="0" smtClean="0"/>
              <a:t>So today,</a:t>
            </a:r>
            <a:r>
              <a:rPr lang="en-IE" sz="1200" baseline="0" dirty="0" smtClean="0"/>
              <a:t> I want to tell you what you told us, in aggregate, and focus on each of these things </a:t>
            </a:r>
          </a:p>
          <a:p>
            <a:pPr marL="171450" indent="-171450">
              <a:buFont typeface="Arial" panose="020B0604020202020204" pitchFamily="34" charset="0"/>
              <a:buChar char="•"/>
            </a:pPr>
            <a:endParaRPr lang="en-IE" sz="120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baseline="0" dirty="0" smtClean="0"/>
              <a:t>Today’s workshops have been organised directly as a response to the information you provided us with.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200" dirty="0" smtClean="0"/>
          </a:p>
          <a:p>
            <a:pPr marL="171450" indent="-171450">
              <a:buFont typeface="Arial" panose="020B0604020202020204" pitchFamily="34" charset="0"/>
              <a:buChar char="•"/>
            </a:pPr>
            <a:r>
              <a:rPr lang="en-IE" sz="1200" baseline="0" dirty="0" smtClean="0"/>
              <a:t>This information, along with the </a:t>
            </a:r>
            <a:r>
              <a:rPr lang="en-IE" sz="1200" baseline="0" dirty="0" err="1" smtClean="0"/>
              <a:t>Slido</a:t>
            </a:r>
            <a:r>
              <a:rPr lang="en-IE" sz="1200" baseline="0" dirty="0" smtClean="0"/>
              <a:t> that we will use to gather your responses today, will guide our interactions as we go forward.</a:t>
            </a:r>
          </a:p>
          <a:p>
            <a:pPr marL="0" indent="0">
              <a:buFont typeface="Wingdings" panose="05000000000000000000" pitchFamily="2" charset="2"/>
              <a:buNone/>
            </a:pPr>
            <a:endParaRPr lang="en-IE" sz="1200" baseline="0" dirty="0" smtClean="0"/>
          </a:p>
          <a:p>
            <a:pPr marL="342900" indent="-342900">
              <a:buFont typeface="Wingdings" panose="05000000000000000000" pitchFamily="2" charset="2"/>
              <a:buChar char="q"/>
            </a:pPr>
            <a:endParaRPr lang="en-IE" sz="1200" dirty="0" smtClean="0"/>
          </a:p>
          <a:p>
            <a:pPr marL="342900" indent="-342900">
              <a:buFont typeface="Wingdings" panose="05000000000000000000" pitchFamily="2" charset="2"/>
              <a:buChar char="q"/>
            </a:pPr>
            <a:endParaRPr lang="en-IE" sz="1200" dirty="0" smtClean="0"/>
          </a:p>
          <a:p>
            <a:pPr marL="342900" indent="-342900">
              <a:buFont typeface="Wingdings" panose="05000000000000000000" pitchFamily="2" charset="2"/>
              <a:buChar char="q"/>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DC569B6E-4C23-4501-A388-283F50832F23}" type="slidenum">
              <a:rPr lang="en-US" smtClean="0"/>
              <a:t>9</a:t>
            </a:fld>
            <a:endParaRPr lang="en-US"/>
          </a:p>
        </p:txBody>
      </p:sp>
    </p:spTree>
    <p:extLst>
      <p:ext uri="{BB962C8B-B14F-4D97-AF65-F5344CB8AC3E}">
        <p14:creationId xmlns:p14="http://schemas.microsoft.com/office/powerpoint/2010/main" val="921894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521773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344838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073447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246456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65CA0-6192-9046-8639-3D8681E0B17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55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65CA0-6192-9046-8639-3D8681E0B17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918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65CA0-6192-9046-8639-3D8681E0B17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462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65CA0-6192-9046-8639-3D8681E0B17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559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“Network of Networks”</a:t>
            </a:r>
            <a:endParaRPr/>
          </a:p>
        </p:txBody>
      </p:sp>
      <p:sp>
        <p:nvSpPr>
          <p:cNvPr id="53" name="Google Shape;5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extLst>
      <p:ext uri="{BB962C8B-B14F-4D97-AF65-F5344CB8AC3E}">
        <p14:creationId xmlns:p14="http://schemas.microsoft.com/office/powerpoint/2010/main" val="3124919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 name="Google Shape;9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1955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dirty="0" smtClean="0"/>
              <a:t>So firstly, who makes</a:t>
            </a:r>
            <a:r>
              <a:rPr lang="en-IE" baseline="0" dirty="0" smtClean="0"/>
              <a:t> up this Community? </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r>
              <a:rPr lang="en-IE" baseline="0" dirty="0" smtClean="0"/>
              <a:t>We have regions and authorities from 31 countries (26 Member States and 5 associated countries</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r>
              <a:rPr lang="en-IE" baseline="0" dirty="0" smtClean="0"/>
              <a:t>And we have a wide range of types of region among you – 21% rural, 32% Urban and 47% mixed</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r>
              <a:rPr lang="en-IE" baseline="0" dirty="0" smtClean="0"/>
              <a:t>Size and population also varies greatly, we have representation across the board. Approximately 30% of our community come from territories of less than 50,000 individuals, and approximately 18% are from regions of over one million. </a:t>
            </a:r>
            <a:endParaRPr lang="en-IE" dirty="0" smtClean="0"/>
          </a:p>
        </p:txBody>
      </p:sp>
      <p:sp>
        <p:nvSpPr>
          <p:cNvPr id="4" name="Slide Number Placeholder 3"/>
          <p:cNvSpPr>
            <a:spLocks noGrp="1"/>
          </p:cNvSpPr>
          <p:nvPr>
            <p:ph type="sldNum" sz="quarter" idx="10"/>
          </p:nvPr>
        </p:nvSpPr>
        <p:spPr/>
        <p:txBody>
          <a:bodyPr/>
          <a:lstStyle/>
          <a:p>
            <a:fld id="{DC569B6E-4C23-4501-A388-283F50832F23}" type="slidenum">
              <a:rPr lang="en-US" smtClean="0"/>
              <a:t>10</a:t>
            </a:fld>
            <a:endParaRPr lang="en-US"/>
          </a:p>
        </p:txBody>
      </p:sp>
    </p:spTree>
    <p:extLst>
      <p:ext uri="{BB962C8B-B14F-4D97-AF65-F5344CB8AC3E}">
        <p14:creationId xmlns:p14="http://schemas.microsoft.com/office/powerpoint/2010/main" val="1681613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OPENING SLIDE – dark background and white logo</a:t>
            </a:r>
            <a:br>
              <a:rPr lang="en-GB"/>
            </a:br>
            <a:r>
              <a:rPr lang="en-GB"/>
              <a:t/>
            </a:r>
            <a:br>
              <a:rPr lang="en-GB"/>
            </a:br>
            <a:endParaRPr lang="en-DK"/>
          </a:p>
        </p:txBody>
      </p:sp>
      <p:sp>
        <p:nvSpPr>
          <p:cNvPr id="4" name="Slide Number Placeholder 3"/>
          <p:cNvSpPr>
            <a:spLocks noGrp="1"/>
          </p:cNvSpPr>
          <p:nvPr>
            <p:ph type="sldNum" sz="quarter" idx="5"/>
          </p:nvPr>
        </p:nvSpPr>
        <p:spPr/>
        <p:txBody>
          <a:bodyPr/>
          <a:lstStyle/>
          <a:p>
            <a:fld id="{70783294-E9FF-4F24-AF23-19B98F36DF0D}" type="slidenum">
              <a:rPr lang="en-DK" smtClean="0"/>
              <a:t>56</a:t>
            </a:fld>
            <a:endParaRPr lang="en-DK"/>
          </a:p>
        </p:txBody>
      </p:sp>
    </p:spTree>
    <p:extLst>
      <p:ext uri="{BB962C8B-B14F-4D97-AF65-F5344CB8AC3E}">
        <p14:creationId xmlns:p14="http://schemas.microsoft.com/office/powerpoint/2010/main" val="3694547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DK"/>
          </a:p>
        </p:txBody>
      </p:sp>
      <p:sp>
        <p:nvSpPr>
          <p:cNvPr id="4" name="Slide Number Placeholder 3"/>
          <p:cNvSpPr>
            <a:spLocks noGrp="1"/>
          </p:cNvSpPr>
          <p:nvPr>
            <p:ph type="sldNum" sz="quarter" idx="5"/>
          </p:nvPr>
        </p:nvSpPr>
        <p:spPr/>
        <p:txBody>
          <a:bodyPr/>
          <a:lstStyle/>
          <a:p>
            <a:fld id="{70783294-E9FF-4F24-AF23-19B98F36DF0D}" type="slidenum">
              <a:rPr lang="en-DK" smtClean="0"/>
              <a:t>57</a:t>
            </a:fld>
            <a:endParaRPr lang="en-DK"/>
          </a:p>
        </p:txBody>
      </p:sp>
    </p:spTree>
    <p:extLst>
      <p:ext uri="{BB962C8B-B14F-4D97-AF65-F5344CB8AC3E}">
        <p14:creationId xmlns:p14="http://schemas.microsoft.com/office/powerpoint/2010/main" val="3137588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DK"/>
          </a:p>
        </p:txBody>
      </p:sp>
      <p:sp>
        <p:nvSpPr>
          <p:cNvPr id="4" name="Slide Number Placeholder 3"/>
          <p:cNvSpPr>
            <a:spLocks noGrp="1"/>
          </p:cNvSpPr>
          <p:nvPr>
            <p:ph type="sldNum" sz="quarter" idx="5"/>
          </p:nvPr>
        </p:nvSpPr>
        <p:spPr/>
        <p:txBody>
          <a:bodyPr/>
          <a:lstStyle/>
          <a:p>
            <a:fld id="{70783294-E9FF-4F24-AF23-19B98F36DF0D}" type="slidenum">
              <a:rPr lang="en-DK" smtClean="0"/>
              <a:t>58</a:t>
            </a:fld>
            <a:endParaRPr lang="en-DK"/>
          </a:p>
        </p:txBody>
      </p:sp>
    </p:spTree>
    <p:extLst>
      <p:ext uri="{BB962C8B-B14F-4D97-AF65-F5344CB8AC3E}">
        <p14:creationId xmlns:p14="http://schemas.microsoft.com/office/powerpoint/2010/main" val="60456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783294-E9FF-4F24-AF23-19B98F36DF0D}" type="slidenum">
              <a:rPr lang="en-DK" smtClean="0"/>
              <a:t>59</a:t>
            </a:fld>
            <a:endParaRPr lang="en-DK"/>
          </a:p>
        </p:txBody>
      </p:sp>
    </p:spTree>
    <p:extLst>
      <p:ext uri="{BB962C8B-B14F-4D97-AF65-F5344CB8AC3E}">
        <p14:creationId xmlns:p14="http://schemas.microsoft.com/office/powerpoint/2010/main" val="2354587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SzPts val="1000"/>
              <a:buFont typeface="Symbol" panose="05050102010706020507" pitchFamily="18" charset="2"/>
              <a:buChar char=""/>
              <a:tabLst>
                <a:tab pos="457200" algn="l"/>
              </a:tabLst>
            </a:pP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63</a:t>
            </a:fld>
            <a:endParaRPr lang="en-GB"/>
          </a:p>
        </p:txBody>
      </p:sp>
    </p:spTree>
    <p:extLst>
      <p:ext uri="{BB962C8B-B14F-4D97-AF65-F5344CB8AC3E}">
        <p14:creationId xmlns:p14="http://schemas.microsoft.com/office/powerpoint/2010/main" val="3075650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67</a:t>
            </a:fld>
            <a:endParaRPr lang="en-GB"/>
          </a:p>
        </p:txBody>
      </p:sp>
    </p:spTree>
    <p:extLst>
      <p:ext uri="{BB962C8B-B14F-4D97-AF65-F5344CB8AC3E}">
        <p14:creationId xmlns:p14="http://schemas.microsoft.com/office/powerpoint/2010/main" val="1647887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t>70</a:t>
            </a:fld>
            <a:endParaRPr lang="en-GB"/>
          </a:p>
        </p:txBody>
      </p:sp>
    </p:spTree>
    <p:extLst>
      <p:ext uri="{BB962C8B-B14F-4D97-AF65-F5344CB8AC3E}">
        <p14:creationId xmlns:p14="http://schemas.microsoft.com/office/powerpoint/2010/main" val="379711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MS </a:t>
            </a:r>
            <a:r>
              <a:rPr lang="fr-BE" dirty="0" err="1"/>
              <a:t>chosen</a:t>
            </a:r>
            <a:r>
              <a:rPr lang="fr-BE" dirty="0"/>
              <a:t> allocations to adaptation </a:t>
            </a:r>
            <a:r>
              <a:rPr lang="fr-BE" dirty="0" err="1"/>
              <a:t>add</a:t>
            </a:r>
            <a:r>
              <a:rPr lang="fr-BE" dirty="0"/>
              <a:t> up to 5% of </a:t>
            </a:r>
            <a:r>
              <a:rPr lang="fr-BE" dirty="0" err="1"/>
              <a:t>overall</a:t>
            </a:r>
            <a:r>
              <a:rPr lang="fr-BE" dirty="0"/>
              <a:t> </a:t>
            </a:r>
            <a:r>
              <a:rPr lang="fr-BE" dirty="0" err="1"/>
              <a:t>climate</a:t>
            </a:r>
            <a:r>
              <a:rPr lang="fr-BE" dirty="0"/>
              <a:t> </a:t>
            </a:r>
            <a:r>
              <a:rPr lang="fr-BE" dirty="0" err="1"/>
              <a:t>spending</a:t>
            </a:r>
            <a:r>
              <a:rPr lang="fr-BE" dirty="0"/>
              <a:t> from the RRF. But a) </a:t>
            </a:r>
            <a:r>
              <a:rPr lang="fr-BE" dirty="0" err="1"/>
              <a:t>potentially</a:t>
            </a:r>
            <a:r>
              <a:rPr lang="fr-BE" dirty="0"/>
              <a:t> </a:t>
            </a:r>
            <a:r>
              <a:rPr lang="fr-BE" dirty="0" err="1"/>
              <a:t>significant</a:t>
            </a:r>
            <a:r>
              <a:rPr lang="fr-BE" dirty="0"/>
              <a:t> </a:t>
            </a:r>
            <a:r>
              <a:rPr lang="fr-BE" dirty="0" err="1"/>
              <a:t>overlaps</a:t>
            </a:r>
            <a:r>
              <a:rPr lang="fr-BE" dirty="0"/>
              <a:t> </a:t>
            </a:r>
            <a:r>
              <a:rPr lang="fr-BE" dirty="0" err="1"/>
              <a:t>with</a:t>
            </a:r>
            <a:r>
              <a:rPr lang="fr-BE" dirty="0"/>
              <a:t> mitigation, b) a big </a:t>
            </a:r>
            <a:r>
              <a:rPr lang="fr-BE" dirty="0" err="1"/>
              <a:t>fund</a:t>
            </a:r>
            <a:r>
              <a:rPr lang="fr-BE" dirty="0"/>
              <a:t> and can </a:t>
            </a:r>
            <a:r>
              <a:rPr lang="fr-BE" dirty="0" err="1"/>
              <a:t>be</a:t>
            </a:r>
            <a:r>
              <a:rPr lang="fr-BE" dirty="0"/>
              <a:t> </a:t>
            </a:r>
            <a:r>
              <a:rPr lang="fr-BE" dirty="0" err="1"/>
              <a:t>locally</a:t>
            </a:r>
            <a:r>
              <a:rPr lang="fr-BE" dirty="0"/>
              <a:t> important.</a:t>
            </a:r>
          </a:p>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71</a:t>
            </a:fld>
            <a:endParaRPr lang="en-GB"/>
          </a:p>
        </p:txBody>
      </p:sp>
    </p:spTree>
    <p:extLst>
      <p:ext uri="{BB962C8B-B14F-4D97-AF65-F5344CB8AC3E}">
        <p14:creationId xmlns:p14="http://schemas.microsoft.com/office/powerpoint/2010/main" val="2320608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02AE0-D7CF-4B0A-863A-5EB2D67E9C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513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t>74</a:t>
            </a:fld>
            <a:endParaRPr lang="en-GB"/>
          </a:p>
        </p:txBody>
      </p:sp>
    </p:spTree>
    <p:extLst>
      <p:ext uri="{BB962C8B-B14F-4D97-AF65-F5344CB8AC3E}">
        <p14:creationId xmlns:p14="http://schemas.microsoft.com/office/powerpoint/2010/main" val="3159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IE" sz="1200" kern="1200" dirty="0" smtClean="0">
                <a:solidFill>
                  <a:schemeClr val="tx1"/>
                </a:solidFill>
                <a:effectLst/>
                <a:latin typeface="+mn-lt"/>
                <a:ea typeface="+mn-ea"/>
                <a:cs typeface="+mn-cs"/>
              </a:rPr>
              <a:t>Regarding</a:t>
            </a:r>
            <a:r>
              <a:rPr lang="en-IE" sz="1200" kern="1200" baseline="0" dirty="0" smtClean="0">
                <a:solidFill>
                  <a:schemeClr val="tx1"/>
                </a:solidFill>
                <a:effectLst/>
                <a:latin typeface="+mn-lt"/>
                <a:ea typeface="+mn-ea"/>
                <a:cs typeface="+mn-cs"/>
              </a:rPr>
              <a:t> the measures you have already taken</a:t>
            </a:r>
            <a:r>
              <a:rPr lang="en-IE" sz="1200" kern="1200" dirty="0" smtClean="0">
                <a:solidFill>
                  <a:schemeClr val="tx1"/>
                </a:solidFill>
                <a:effectLst/>
                <a:latin typeface="+mn-lt"/>
                <a:ea typeface="+mn-ea"/>
                <a:cs typeface="+mn-cs"/>
              </a:rPr>
              <a:t>, we were encouraged</a:t>
            </a:r>
            <a:r>
              <a:rPr lang="en-IE" sz="1200" kern="1200" baseline="0" dirty="0" smtClean="0">
                <a:solidFill>
                  <a:schemeClr val="tx1"/>
                </a:solidFill>
                <a:effectLst/>
                <a:latin typeface="+mn-lt"/>
                <a:ea typeface="+mn-ea"/>
                <a:cs typeface="+mn-cs"/>
              </a:rPr>
              <a:t> to know that </a:t>
            </a:r>
            <a:r>
              <a:rPr lang="en-IE" sz="1200" kern="1200" dirty="0" smtClean="0">
                <a:solidFill>
                  <a:schemeClr val="tx1"/>
                </a:solidFill>
                <a:effectLst/>
                <a:latin typeface="+mn-lt"/>
                <a:ea typeface="+mn-ea"/>
                <a:cs typeface="+mn-cs"/>
              </a:rPr>
              <a:t>the majority of respondents have:</a:t>
            </a:r>
            <a:endParaRPr lang="en-US" sz="1200" kern="1200" dirty="0" smtClean="0">
              <a:solidFill>
                <a:schemeClr val="tx1"/>
              </a:solidFill>
              <a:effectLst/>
              <a:latin typeface="+mn-lt"/>
              <a:ea typeface="+mn-ea"/>
              <a:cs typeface="+mn-cs"/>
            </a:endParaRPr>
          </a:p>
          <a:p>
            <a:pPr lvl="1"/>
            <a:r>
              <a:rPr lang="en-IE" sz="1200" kern="1200" dirty="0" smtClean="0">
                <a:solidFill>
                  <a:schemeClr val="tx1"/>
                </a:solidFill>
                <a:effectLst/>
                <a:latin typeface="+mn-lt"/>
                <a:ea typeface="+mn-ea"/>
                <a:cs typeface="+mn-cs"/>
              </a:rPr>
              <a:t>completed a </a:t>
            </a:r>
            <a:r>
              <a:rPr lang="en-IE" sz="1200" b="1" kern="1200" dirty="0" smtClean="0">
                <a:solidFill>
                  <a:schemeClr val="tx1"/>
                </a:solidFill>
                <a:effectLst/>
                <a:latin typeface="+mn-lt"/>
                <a:ea typeface="+mn-ea"/>
                <a:cs typeface="+mn-cs"/>
              </a:rPr>
              <a:t>risk assessment</a:t>
            </a:r>
            <a:r>
              <a:rPr lang="en-IE" sz="1200" kern="1200" dirty="0" smtClean="0">
                <a:solidFill>
                  <a:schemeClr val="tx1"/>
                </a:solidFill>
                <a:effectLst/>
                <a:latin typeface="+mn-lt"/>
                <a:ea typeface="+mn-ea"/>
                <a:cs typeface="+mn-cs"/>
              </a:rPr>
              <a:t> (62%),</a:t>
            </a:r>
            <a:endParaRPr lang="en-US" sz="1200" kern="1200" dirty="0" smtClean="0">
              <a:solidFill>
                <a:schemeClr val="tx1"/>
              </a:solidFill>
              <a:effectLst/>
              <a:latin typeface="+mn-lt"/>
              <a:ea typeface="+mn-ea"/>
              <a:cs typeface="+mn-cs"/>
            </a:endParaRPr>
          </a:p>
          <a:p>
            <a:pPr lvl="1"/>
            <a:r>
              <a:rPr lang="en-IE" sz="1200" kern="1200" dirty="0" smtClean="0">
                <a:solidFill>
                  <a:schemeClr val="tx1"/>
                </a:solidFill>
                <a:effectLst/>
                <a:latin typeface="+mn-lt"/>
                <a:ea typeface="+mn-ea"/>
                <a:cs typeface="+mn-cs"/>
              </a:rPr>
              <a:t>a </a:t>
            </a:r>
            <a:r>
              <a:rPr lang="en-IE" sz="1200" b="1" kern="1200" dirty="0" smtClean="0">
                <a:solidFill>
                  <a:schemeClr val="tx1"/>
                </a:solidFill>
                <a:effectLst/>
                <a:latin typeface="+mn-lt"/>
                <a:ea typeface="+mn-ea"/>
                <a:cs typeface="+mn-cs"/>
              </a:rPr>
              <a:t>regional or local adaptation strategy</a:t>
            </a:r>
            <a:r>
              <a:rPr lang="en-IE" sz="1200" kern="1200" dirty="0" smtClean="0">
                <a:solidFill>
                  <a:schemeClr val="tx1"/>
                </a:solidFill>
                <a:effectLst/>
                <a:latin typeface="+mn-lt"/>
                <a:ea typeface="+mn-ea"/>
                <a:cs typeface="+mn-cs"/>
              </a:rPr>
              <a:t> in place (76%),</a:t>
            </a:r>
            <a:endParaRPr lang="en-US" sz="1200" kern="1200" dirty="0" smtClean="0">
              <a:solidFill>
                <a:schemeClr val="tx1"/>
              </a:solidFill>
              <a:effectLst/>
              <a:latin typeface="+mn-lt"/>
              <a:ea typeface="+mn-ea"/>
              <a:cs typeface="+mn-cs"/>
            </a:endParaRPr>
          </a:p>
          <a:p>
            <a:pPr lvl="1"/>
            <a:r>
              <a:rPr lang="en-IE" sz="1200" kern="1200" dirty="0" smtClean="0">
                <a:solidFill>
                  <a:schemeClr val="tx1"/>
                </a:solidFill>
                <a:effectLst/>
                <a:latin typeface="+mn-lt"/>
                <a:ea typeface="+mn-ea"/>
                <a:cs typeface="+mn-cs"/>
              </a:rPr>
              <a:t>a </a:t>
            </a:r>
            <a:r>
              <a:rPr lang="en-IE" sz="1200" b="1" kern="1200" dirty="0" smtClean="0">
                <a:solidFill>
                  <a:schemeClr val="tx1"/>
                </a:solidFill>
                <a:effectLst/>
                <a:latin typeface="+mn-lt"/>
                <a:ea typeface="+mn-ea"/>
                <a:cs typeface="+mn-cs"/>
              </a:rPr>
              <a:t>dedicated team or person</a:t>
            </a:r>
            <a:r>
              <a:rPr lang="en-IE" sz="1200" kern="1200" dirty="0" smtClean="0">
                <a:solidFill>
                  <a:schemeClr val="tx1"/>
                </a:solidFill>
                <a:effectLst/>
                <a:latin typeface="+mn-lt"/>
                <a:ea typeface="+mn-ea"/>
                <a:cs typeface="+mn-cs"/>
              </a:rPr>
              <a:t> in place responsible for climate change adaptation (67%), and </a:t>
            </a:r>
            <a:endParaRPr lang="en-US" sz="1200" kern="1200" dirty="0" smtClean="0">
              <a:solidFill>
                <a:schemeClr val="tx1"/>
              </a:solidFill>
              <a:effectLst/>
              <a:latin typeface="+mn-lt"/>
              <a:ea typeface="+mn-ea"/>
              <a:cs typeface="+mn-cs"/>
            </a:endParaRPr>
          </a:p>
          <a:p>
            <a:pPr lvl="1"/>
            <a:r>
              <a:rPr lang="en-IE" sz="1200" kern="1200" dirty="0" smtClean="0">
                <a:solidFill>
                  <a:schemeClr val="tx1"/>
                </a:solidFill>
                <a:effectLst/>
                <a:latin typeface="+mn-lt"/>
                <a:ea typeface="+mn-ea"/>
                <a:cs typeface="+mn-cs"/>
              </a:rPr>
              <a:t>a </a:t>
            </a:r>
            <a:r>
              <a:rPr lang="en-IE" sz="1200" b="1" kern="1200" dirty="0" smtClean="0">
                <a:solidFill>
                  <a:schemeClr val="tx1"/>
                </a:solidFill>
                <a:effectLst/>
                <a:latin typeface="+mn-lt"/>
                <a:ea typeface="+mn-ea"/>
                <a:cs typeface="+mn-cs"/>
              </a:rPr>
              <a:t>dedicated regional budget for adaptation measures </a:t>
            </a:r>
            <a:r>
              <a:rPr lang="en-IE" sz="1200" kern="1200" dirty="0" smtClean="0">
                <a:solidFill>
                  <a:schemeClr val="tx1"/>
                </a:solidFill>
                <a:effectLst/>
                <a:latin typeface="+mn-lt"/>
                <a:ea typeface="+mn-ea"/>
                <a:cs typeface="+mn-cs"/>
              </a:rPr>
              <a:t>(62%).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IE" dirty="0" smtClean="0"/>
              <a:t>This</a:t>
            </a:r>
            <a:r>
              <a:rPr lang="en-IE" baseline="0" dirty="0" smtClean="0"/>
              <a:t> information gives us the impetus to support you where you are at:</a:t>
            </a:r>
          </a:p>
          <a:p>
            <a:pPr marL="171450" indent="-171450">
              <a:buFont typeface="Arial" panose="020B0604020202020204" pitchFamily="34" charset="0"/>
              <a:buChar char="•"/>
            </a:pPr>
            <a:r>
              <a:rPr lang="en-IE" baseline="0" dirty="0" smtClean="0"/>
              <a:t>For those who are yet to put these tools in place, access to better understanding, risk assessments, and data is available;</a:t>
            </a:r>
            <a:br>
              <a:rPr lang="en-IE" baseline="0" dirty="0" smtClean="0"/>
            </a:br>
            <a:endParaRPr lang="en-IE" baseline="0" dirty="0" smtClean="0"/>
          </a:p>
          <a:p>
            <a:pPr marL="171450" indent="-171450">
              <a:buFont typeface="Arial" panose="020B0604020202020204" pitchFamily="34" charset="0"/>
              <a:buChar char="•"/>
            </a:pPr>
            <a:r>
              <a:rPr lang="en-IE" baseline="0" dirty="0" smtClean="0"/>
              <a:t>For those who have plans in place to accelerate transition, we can support the move to implementation;</a:t>
            </a:r>
            <a:br>
              <a:rPr lang="en-IE" baseline="0" dirty="0" smtClean="0"/>
            </a:br>
            <a:endParaRPr lang="en-IE" baseline="0" dirty="0" smtClean="0"/>
          </a:p>
          <a:p>
            <a:pPr marL="171450" indent="-171450">
              <a:buFont typeface="Arial" panose="020B0604020202020204" pitchFamily="34" charset="0"/>
              <a:buChar char="•"/>
            </a:pPr>
            <a:r>
              <a:rPr lang="en-IE" baseline="0" dirty="0" smtClean="0"/>
              <a:t>For those who are already in the implementation phase, we can support further development and demonstration of solutions and use them to bring others along with you in this collective effort.</a:t>
            </a:r>
            <a:endParaRPr lang="en-US" dirty="0"/>
          </a:p>
        </p:txBody>
      </p:sp>
      <p:sp>
        <p:nvSpPr>
          <p:cNvPr id="4" name="Slide Number Placeholder 3"/>
          <p:cNvSpPr>
            <a:spLocks noGrp="1"/>
          </p:cNvSpPr>
          <p:nvPr>
            <p:ph type="sldNum" sz="quarter" idx="10"/>
          </p:nvPr>
        </p:nvSpPr>
        <p:spPr/>
        <p:txBody>
          <a:bodyPr/>
          <a:lstStyle/>
          <a:p>
            <a:fld id="{DC569B6E-4C23-4501-A388-283F50832F23}" type="slidenum">
              <a:rPr lang="en-US" smtClean="0"/>
              <a:t>11</a:t>
            </a:fld>
            <a:endParaRPr lang="en-US"/>
          </a:p>
        </p:txBody>
      </p:sp>
    </p:spTree>
    <p:extLst>
      <p:ext uri="{BB962C8B-B14F-4D97-AF65-F5344CB8AC3E}">
        <p14:creationId xmlns:p14="http://schemas.microsoft.com/office/powerpoint/2010/main" val="1532205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3434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113029" marR="111760" lvl="0" indent="0" algn="just" rtl="0">
              <a:lnSpc>
                <a:spcPct val="104000"/>
              </a:lnSpc>
              <a:spcBef>
                <a:spcPts val="0"/>
              </a:spcBef>
              <a:spcAft>
                <a:spcPts val="0"/>
              </a:spcAft>
              <a:buNone/>
            </a:pPr>
            <a:r>
              <a:rPr lang="en-US" sz="1200"/>
              <a:t>The last climate change events show that the policymakers, experts and stakeholders' </a:t>
            </a:r>
            <a:r>
              <a:rPr lang="en-US" sz="1200" b="1"/>
              <a:t>actions are not enough</a:t>
            </a:r>
            <a:r>
              <a:rPr lang="en-US" sz="1200"/>
              <a:t>, and </a:t>
            </a:r>
            <a:r>
              <a:rPr lang="en-US" sz="1200" b="1"/>
              <a:t>a 360º citizens engagement is urgently needed</a:t>
            </a:r>
            <a:r>
              <a:rPr lang="en-US" sz="1200"/>
              <a:t>. Therefore, we need to learn from the good experience in citizens' engagement in climate change action and build up </a:t>
            </a:r>
            <a:r>
              <a:rPr lang="en-US" sz="1200" b="1"/>
              <a:t>citizens` supporting infrastructure for climate adaptation measures </a:t>
            </a:r>
            <a:r>
              <a:rPr lang="en-US" sz="1200"/>
              <a:t>to help the 150 European regions and local communities to resist. </a:t>
            </a:r>
            <a:endParaRPr sz="1200"/>
          </a:p>
          <a:p>
            <a:pPr marL="113029" marR="111760" lvl="0" indent="0" algn="just" rtl="0">
              <a:lnSpc>
                <a:spcPct val="104000"/>
              </a:lnSpc>
              <a:spcBef>
                <a:spcPts val="370"/>
              </a:spcBef>
              <a:spcAft>
                <a:spcPts val="0"/>
              </a:spcAft>
              <a:buNone/>
            </a:pPr>
            <a:r>
              <a:rPr lang="en-US" sz="1200" b="1"/>
              <a:t>CA and LL </a:t>
            </a:r>
            <a:r>
              <a:rPr lang="en-US" sz="1200"/>
              <a:t>are considered as sustainable and reasonable </a:t>
            </a:r>
            <a:r>
              <a:rPr lang="en-US" sz="1200" b="1"/>
              <a:t>tools to stimulate deliberative democracy </a:t>
            </a:r>
            <a:r>
              <a:rPr lang="en-US" sz="1200"/>
              <a:t>in climate policymaking. The ambition of the current project is </a:t>
            </a:r>
            <a:r>
              <a:rPr lang="en-US" sz="1200" b="1"/>
              <a:t>to support a transformation to climate resilience </a:t>
            </a:r>
            <a:r>
              <a:rPr lang="en-US" sz="1200"/>
              <a:t>by offering </a:t>
            </a:r>
            <a:r>
              <a:rPr lang="en-US" sz="1200" b="1"/>
              <a:t>an innovative problem-oriented climate adoption Toolbox</a:t>
            </a:r>
            <a:r>
              <a:rPr lang="en-US" sz="1200"/>
              <a:t>, co-designed together with stakeholders </a:t>
            </a:r>
            <a:r>
              <a:rPr lang="en-US" sz="1200" b="1"/>
              <a:t>by applying a values-based approach</a:t>
            </a:r>
            <a:r>
              <a:rPr lang="en-US" sz="1200"/>
              <a:t>, </a:t>
            </a:r>
            <a:r>
              <a:rPr lang="en-US" sz="1200" b="1"/>
              <a:t>design thinking methods</a:t>
            </a:r>
            <a:r>
              <a:rPr lang="en-US" sz="1200"/>
              <a:t> and </a:t>
            </a:r>
            <a:r>
              <a:rPr lang="en-US" sz="1200" b="1"/>
              <a:t>citizen science mechanisms</a:t>
            </a:r>
            <a:r>
              <a:rPr lang="en-US" sz="1200"/>
              <a:t>.</a:t>
            </a:r>
            <a:endParaRPr sz="1200"/>
          </a:p>
          <a:p>
            <a:pPr marL="113029" marR="111760" lvl="0" indent="0" algn="just" rtl="0">
              <a:lnSpc>
                <a:spcPct val="104000"/>
              </a:lnSpc>
              <a:spcBef>
                <a:spcPts val="370"/>
              </a:spcBef>
              <a:spcAft>
                <a:spcPts val="0"/>
              </a:spcAft>
              <a:buNone/>
            </a:pPr>
            <a:r>
              <a:rPr lang="en-US" sz="1200"/>
              <a:t>It is expected that </a:t>
            </a:r>
            <a:r>
              <a:rPr lang="en-US" sz="1200" b="1"/>
              <a:t>the use of the Toolbox will anticipate possible tensions and dilemmas </a:t>
            </a:r>
            <a:r>
              <a:rPr lang="en-US" sz="1200"/>
              <a:t>vis-a-vis the adaptation to resilience - therefore enabling empowerment and engagement strategies that produce a society "resilient by design". </a:t>
            </a:r>
            <a:endParaRPr sz="1200"/>
          </a:p>
        </p:txBody>
      </p:sp>
      <p:sp>
        <p:nvSpPr>
          <p:cNvPr id="97" name="Google Shape;97;p2:notes"/>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extLst>
      <p:ext uri="{BB962C8B-B14F-4D97-AF65-F5344CB8AC3E}">
        <p14:creationId xmlns:p14="http://schemas.microsoft.com/office/powerpoint/2010/main" val="4225119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61215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4:notes"/>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113029" marR="111760" lvl="0" indent="0" algn="just" rtl="0">
              <a:lnSpc>
                <a:spcPct val="104000"/>
              </a:lnSpc>
              <a:spcBef>
                <a:spcPts val="0"/>
              </a:spcBef>
              <a:spcAft>
                <a:spcPts val="0"/>
              </a:spcAft>
              <a:buNone/>
            </a:pPr>
            <a:r>
              <a:rPr lang="en-US" sz="1200"/>
              <a:t>In addition, CLIMAS will </a:t>
            </a:r>
            <a:r>
              <a:rPr lang="en-US" sz="1200" b="1"/>
              <a:t>test the Toolbox </a:t>
            </a:r>
            <a:r>
              <a:rPr lang="en-US" sz="1200"/>
              <a:t>and formulating scientific-based guidelines for policymakers on how </a:t>
            </a:r>
            <a:r>
              <a:rPr lang="en-US" sz="1200" b="1"/>
              <a:t>to shift</a:t>
            </a:r>
            <a:r>
              <a:rPr lang="en-US" sz="1200"/>
              <a:t> CA </a:t>
            </a:r>
            <a:r>
              <a:rPr lang="en-US" sz="1200" b="1"/>
              <a:t>from</a:t>
            </a:r>
            <a:r>
              <a:rPr lang="en-US" sz="1200"/>
              <a:t> technical deliberations that belong to climate change experts </a:t>
            </a:r>
            <a:r>
              <a:rPr lang="en-US" sz="1200" b="1"/>
              <a:t>to</a:t>
            </a:r>
            <a:r>
              <a:rPr lang="en-US" sz="1200"/>
              <a:t> </a:t>
            </a:r>
            <a:r>
              <a:rPr lang="en-US" sz="1200">
                <a:solidFill>
                  <a:srgbClr val="C00000"/>
                </a:solidFill>
              </a:rPr>
              <a:t>multi-stakeholders deliberations based on solving the dilemmas from a bottom-up, more societal and value-based perspective</a:t>
            </a:r>
            <a:r>
              <a:rPr lang="en-US" sz="1200"/>
              <a:t>. </a:t>
            </a:r>
            <a:endParaRPr sz="1200"/>
          </a:p>
          <a:p>
            <a:pPr marL="113029" marR="111760" lvl="0" indent="0" algn="just" rtl="0">
              <a:lnSpc>
                <a:spcPct val="104000"/>
              </a:lnSpc>
              <a:spcBef>
                <a:spcPts val="370"/>
              </a:spcBef>
              <a:spcAft>
                <a:spcPts val="0"/>
              </a:spcAft>
              <a:buNone/>
            </a:pPr>
            <a:r>
              <a:rPr lang="en-US" sz="1200"/>
              <a:t>CLIMAS outcomes will positively influence policy development and awareness- raising process and offer sustainable strategies to enhance the acceptance of citizens' led decisions by policymakers.</a:t>
            </a:r>
            <a:endParaRPr sz="1200"/>
          </a:p>
        </p:txBody>
      </p:sp>
      <p:sp>
        <p:nvSpPr>
          <p:cNvPr id="154" name="Google Shape;154;p4:notes"/>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extLst>
      <p:ext uri="{BB962C8B-B14F-4D97-AF65-F5344CB8AC3E}">
        <p14:creationId xmlns:p14="http://schemas.microsoft.com/office/powerpoint/2010/main" val="40140987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50724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99224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42E306-3D56-D744-873E-69C3127B8500}" type="slidenum">
              <a:rPr lang="en-US" smtClean="0"/>
              <a:t>98</a:t>
            </a:fld>
            <a:endParaRPr lang="en-US"/>
          </a:p>
        </p:txBody>
      </p:sp>
    </p:spTree>
    <p:extLst>
      <p:ext uri="{BB962C8B-B14F-4D97-AF65-F5344CB8AC3E}">
        <p14:creationId xmlns:p14="http://schemas.microsoft.com/office/powerpoint/2010/main" val="380707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a:t>Find out</a:t>
            </a:r>
            <a:r>
              <a:rPr lang="de-AT" baseline="0"/>
              <a:t> </a:t>
            </a:r>
            <a:r>
              <a:rPr lang="de-AT" baseline="0" err="1"/>
              <a:t>more</a:t>
            </a:r>
            <a:r>
              <a:rPr lang="de-AT" baseline="0"/>
              <a:t> </a:t>
            </a:r>
            <a:r>
              <a:rPr lang="de-AT" baseline="0" err="1"/>
              <a:t>here</a:t>
            </a:r>
            <a:r>
              <a:rPr lang="de-AT" baseline="0"/>
              <a:t>:</a:t>
            </a:r>
          </a:p>
          <a:p>
            <a:r>
              <a:rPr lang="en-IE"/>
              <a:t>https://myintracomm.ec.europa.eu/dg/RTD/eu-missions/Pages/default.aspx (internal)</a:t>
            </a:r>
          </a:p>
        </p:txBody>
      </p:sp>
      <p:sp>
        <p:nvSpPr>
          <p:cNvPr id="4" name="Slide Number Placeholder 3"/>
          <p:cNvSpPr>
            <a:spLocks noGrp="1"/>
          </p:cNvSpPr>
          <p:nvPr>
            <p:ph type="sldNum" sz="quarter" idx="10"/>
          </p:nvPr>
        </p:nvSpPr>
        <p:spPr/>
        <p:txBody>
          <a:bodyPr/>
          <a:lstStyle/>
          <a:p>
            <a:fld id="{2AA163FB-A76C-4ED5-BD34-4C89E57D5D20}" type="slidenum">
              <a:rPr lang="en-IE" smtClean="0"/>
              <a:t>108</a:t>
            </a:fld>
            <a:endParaRPr lang="en-IE"/>
          </a:p>
        </p:txBody>
      </p:sp>
    </p:spTree>
    <p:extLst>
      <p:ext uri="{BB962C8B-B14F-4D97-AF65-F5344CB8AC3E}">
        <p14:creationId xmlns:p14="http://schemas.microsoft.com/office/powerpoint/2010/main" val="2028277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We also asked</a:t>
            </a:r>
            <a:r>
              <a:rPr lang="en-IE" baseline="0" dirty="0" smtClean="0"/>
              <a:t> you about who you collaborate with and your responses for the most part show that the majority of you are collaborating with someone, whether it be research institutions and researchers, neighbouring local or regional authorities or businesses.</a:t>
            </a:r>
          </a:p>
          <a:p>
            <a:endParaRPr lang="en-IE" baseline="0" dirty="0" smtClean="0"/>
          </a:p>
          <a:p>
            <a:endParaRPr lang="en-IE" baseline="0" dirty="0" smtClean="0"/>
          </a:p>
          <a:p>
            <a:r>
              <a:rPr lang="en-IE" baseline="0" dirty="0" smtClean="0"/>
              <a:t>We hope that today’s event will provide you with a wider network of partner institutions, projects and authorities to work with and that these percentages will further increase.</a:t>
            </a:r>
            <a:endParaRPr lang="en-US" dirty="0"/>
          </a:p>
        </p:txBody>
      </p:sp>
      <p:sp>
        <p:nvSpPr>
          <p:cNvPr id="4" name="Slide Number Placeholder 3"/>
          <p:cNvSpPr>
            <a:spLocks noGrp="1"/>
          </p:cNvSpPr>
          <p:nvPr>
            <p:ph type="sldNum" sz="quarter" idx="10"/>
          </p:nvPr>
        </p:nvSpPr>
        <p:spPr/>
        <p:txBody>
          <a:bodyPr/>
          <a:lstStyle/>
          <a:p>
            <a:fld id="{DC569B6E-4C23-4501-A388-283F50832F23}" type="slidenum">
              <a:rPr lang="en-US" smtClean="0"/>
              <a:t>12</a:t>
            </a:fld>
            <a:endParaRPr lang="en-US"/>
          </a:p>
        </p:txBody>
      </p:sp>
    </p:spTree>
    <p:extLst>
      <p:ext uri="{BB962C8B-B14F-4D97-AF65-F5344CB8AC3E}">
        <p14:creationId xmlns:p14="http://schemas.microsoft.com/office/powerpoint/2010/main" val="3998532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IE" sz="1200" b="0" kern="1200" dirty="0" smtClean="0">
                <a:solidFill>
                  <a:schemeClr val="tx1"/>
                </a:solidFill>
                <a:effectLst/>
                <a:latin typeface="+mn-lt"/>
                <a:ea typeface="+mn-ea"/>
                <a:cs typeface="+mn-cs"/>
              </a:rPr>
              <a:t>Regarding</a:t>
            </a:r>
            <a:r>
              <a:rPr lang="en-IE" sz="1200" b="0" kern="1200" baseline="0" dirty="0" smtClean="0">
                <a:solidFill>
                  <a:schemeClr val="tx1"/>
                </a:solidFill>
                <a:effectLst/>
                <a:latin typeface="+mn-lt"/>
                <a:ea typeface="+mn-ea"/>
                <a:cs typeface="+mn-cs"/>
              </a:rPr>
              <a:t> the impacts you are feeling in your territories; O</a:t>
            </a:r>
            <a:r>
              <a:rPr lang="en-IE" sz="1200" b="0" kern="1200" dirty="0" smtClean="0">
                <a:solidFill>
                  <a:schemeClr val="tx1"/>
                </a:solidFill>
                <a:effectLst/>
                <a:latin typeface="+mn-lt"/>
                <a:ea typeface="+mn-ea"/>
                <a:cs typeface="+mn-cs"/>
              </a:rPr>
              <a:t>f course, I don’t need to tell you what</a:t>
            </a:r>
            <a:r>
              <a:rPr lang="en-IE" sz="1200" b="0" kern="1200" baseline="0" dirty="0" smtClean="0">
                <a:solidFill>
                  <a:schemeClr val="tx1"/>
                </a:solidFill>
                <a:effectLst/>
                <a:latin typeface="+mn-lt"/>
                <a:ea typeface="+mn-ea"/>
                <a:cs typeface="+mn-cs"/>
              </a:rPr>
              <a:t> you have experienced, but this impact focus is useful to build links between yourselves, to link up with other regions who experience, for example coastal erosion or river flooding and discuss solutions. </a:t>
            </a:r>
          </a:p>
          <a:p>
            <a:pPr marL="0" indent="0">
              <a:buFont typeface="Arial" panose="020B0604020202020204" pitchFamily="34" charset="0"/>
              <a:buNone/>
            </a:pPr>
            <a:endParaRPr lang="en-IE"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n-IE" sz="1200" b="0" kern="1200" baseline="0" dirty="0" smtClean="0">
                <a:solidFill>
                  <a:schemeClr val="tx1"/>
                </a:solidFill>
                <a:effectLst/>
                <a:latin typeface="+mn-lt"/>
                <a:ea typeface="+mn-ea"/>
                <a:cs typeface="+mn-cs"/>
              </a:rPr>
              <a:t>In brief:</a:t>
            </a:r>
          </a:p>
          <a:p>
            <a:pPr marL="0" indent="0">
              <a:buFont typeface="Arial" panose="020B0604020202020204" pitchFamily="34" charset="0"/>
              <a:buNone/>
            </a:pPr>
            <a:endParaRPr lang="en-IE"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IE" sz="1200" b="1" kern="1200" dirty="0" smtClean="0">
                <a:solidFill>
                  <a:schemeClr val="tx1"/>
                </a:solidFill>
                <a:effectLst/>
                <a:latin typeface="+mn-lt"/>
                <a:ea typeface="+mn-ea"/>
                <a:cs typeface="+mn-cs"/>
              </a:rPr>
              <a:t>Temperature Increases, heatwaves</a:t>
            </a:r>
            <a:r>
              <a:rPr lang="en-IE" sz="1200" b="1" kern="1200" baseline="0" dirty="0" smtClean="0">
                <a:solidFill>
                  <a:schemeClr val="tx1"/>
                </a:solidFill>
                <a:effectLst/>
                <a:latin typeface="+mn-lt"/>
                <a:ea typeface="+mn-ea"/>
                <a:cs typeface="+mn-cs"/>
              </a:rPr>
              <a:t> </a:t>
            </a:r>
            <a:r>
              <a:rPr lang="en-IE" sz="1200" kern="1200" baseline="0" dirty="0" smtClean="0">
                <a:solidFill>
                  <a:schemeClr val="tx1"/>
                </a:solidFill>
                <a:effectLst/>
                <a:latin typeface="+mn-lt"/>
                <a:ea typeface="+mn-ea"/>
                <a:cs typeface="+mn-cs"/>
              </a:rPr>
              <a:t>were the most reported physical impact (83% of you), and </a:t>
            </a:r>
            <a:r>
              <a:rPr lang="en-IE" sz="1200" b="1" kern="1200" baseline="0" dirty="0" smtClean="0">
                <a:solidFill>
                  <a:schemeClr val="tx1"/>
                </a:solidFill>
                <a:effectLst/>
                <a:latin typeface="+mn-lt"/>
                <a:ea typeface="+mn-ea"/>
                <a:cs typeface="+mn-cs"/>
              </a:rPr>
              <a:t>storms and extreme rainfall</a:t>
            </a:r>
            <a:r>
              <a:rPr lang="en-IE" sz="1200" kern="1200" baseline="0" dirty="0" smtClean="0">
                <a:solidFill>
                  <a:schemeClr val="tx1"/>
                </a:solidFill>
                <a:effectLst/>
                <a:latin typeface="+mn-lt"/>
                <a:ea typeface="+mn-ea"/>
                <a:cs typeface="+mn-cs"/>
              </a:rPr>
              <a:t> are a close second.</a:t>
            </a:r>
          </a:p>
          <a:p>
            <a:pPr marL="171450" indent="-171450">
              <a:buFont typeface="Arial" panose="020B0604020202020204" pitchFamily="34" charset="0"/>
              <a:buChar char="•"/>
            </a:pPr>
            <a:endParaRPr lang="en-IE"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IE" b="1" dirty="0" smtClean="0"/>
              <a:t>Damage to buildings and infrastructure</a:t>
            </a:r>
            <a:r>
              <a:rPr lang="en-IE" b="1" baseline="0" dirty="0" smtClean="0"/>
              <a:t> </a:t>
            </a:r>
            <a:r>
              <a:rPr lang="en-IE" baseline="0" dirty="0" smtClean="0"/>
              <a:t>reported by 76% of signatories, </a:t>
            </a:r>
            <a:r>
              <a:rPr lang="en-IE" b="1" baseline="0" dirty="0" smtClean="0"/>
              <a:t>losses in agriculture </a:t>
            </a:r>
            <a:r>
              <a:rPr lang="en-IE" baseline="0" dirty="0" smtClean="0"/>
              <a:t>72%</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endParaRPr lang="en-IE" baseline="0" dirty="0" smtClean="0"/>
          </a:p>
        </p:txBody>
      </p:sp>
      <p:sp>
        <p:nvSpPr>
          <p:cNvPr id="4" name="Slide Number Placeholder 3"/>
          <p:cNvSpPr>
            <a:spLocks noGrp="1"/>
          </p:cNvSpPr>
          <p:nvPr>
            <p:ph type="sldNum" sz="quarter" idx="10"/>
          </p:nvPr>
        </p:nvSpPr>
        <p:spPr/>
        <p:txBody>
          <a:bodyPr/>
          <a:lstStyle/>
          <a:p>
            <a:fld id="{DC569B6E-4C23-4501-A388-283F50832F23}" type="slidenum">
              <a:rPr lang="en-US" smtClean="0"/>
              <a:t>13</a:t>
            </a:fld>
            <a:endParaRPr lang="en-US"/>
          </a:p>
        </p:txBody>
      </p:sp>
    </p:spTree>
    <p:extLst>
      <p:ext uri="{BB962C8B-B14F-4D97-AF65-F5344CB8AC3E}">
        <p14:creationId xmlns:p14="http://schemas.microsoft.com/office/powerpoint/2010/main" val="423026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IE" sz="1200" kern="1200" dirty="0" smtClean="0">
                <a:solidFill>
                  <a:schemeClr val="tx1"/>
                </a:solidFill>
                <a:effectLst/>
                <a:latin typeface="+mn-lt"/>
                <a:ea typeface="+mn-ea"/>
                <a:cs typeface="+mn-cs"/>
              </a:rPr>
              <a:t>So</a:t>
            </a:r>
            <a:r>
              <a:rPr lang="en-IE" sz="1200" kern="1200" baseline="0" dirty="0" smtClean="0">
                <a:solidFill>
                  <a:schemeClr val="tx1"/>
                </a:solidFill>
                <a:effectLst/>
                <a:latin typeface="+mn-lt"/>
                <a:ea typeface="+mn-ea"/>
                <a:cs typeface="+mn-cs"/>
              </a:rPr>
              <a:t> those are your impacts, what are the specific challenges you report and what do you need specifically to address these challenges?</a:t>
            </a:r>
          </a:p>
          <a:p>
            <a:pPr marL="0" indent="0">
              <a:buFont typeface="Arial" panose="020B0604020202020204" pitchFamily="34" charset="0"/>
              <a:buNone/>
            </a:pPr>
            <a:endParaRPr lang="en-IE"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IE" sz="1200" kern="1200" dirty="0" smtClean="0">
                <a:solidFill>
                  <a:schemeClr val="tx1"/>
                </a:solidFill>
                <a:effectLst/>
                <a:latin typeface="+mn-lt"/>
                <a:ea typeface="+mn-ea"/>
                <a:cs typeface="+mn-cs"/>
              </a:rPr>
              <a:t>We’ve identified 3 trends from the responses</a:t>
            </a:r>
            <a:r>
              <a:rPr lang="en-IE"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285750" indent="-285750">
              <a:buFont typeface="Arial" panose="020B0604020202020204" pitchFamily="34" charset="0"/>
              <a:buChar char="•"/>
            </a:pPr>
            <a:r>
              <a:rPr lang="en-US" sz="1200" b="1" kern="1200" dirty="0" smtClean="0">
                <a:solidFill>
                  <a:schemeClr val="tx1"/>
                </a:solidFill>
                <a:effectLst/>
                <a:latin typeface="+mn-lt"/>
                <a:ea typeface="+mn-ea"/>
                <a:cs typeface="+mn-cs"/>
              </a:rPr>
              <a:t>Financial resources</a:t>
            </a:r>
            <a:r>
              <a:rPr lang="en-US" sz="1200" kern="1200" dirty="0" smtClean="0">
                <a:solidFill>
                  <a:schemeClr val="tx1"/>
                </a:solidFill>
                <a:effectLst/>
                <a:latin typeface="+mn-lt"/>
                <a:ea typeface="+mn-ea"/>
                <a:cs typeface="+mn-cs"/>
              </a:rPr>
              <a:t> were cited as the biggest challenge to implementation of adaptation measures amongst signatories of the charter (92%). </a:t>
            </a:r>
            <a:r>
              <a:rPr lang="en-US" dirty="0" smtClean="0"/>
              <a:t/>
            </a:r>
            <a:br>
              <a:rPr lang="en-US" dirty="0" smtClean="0"/>
            </a:br>
            <a:endParaRPr lang="en-US" dirty="0" smtClean="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Knowledge</a:t>
            </a:r>
            <a:r>
              <a:rPr lang="en-US" sz="1200" kern="1200" dirty="0" smtClean="0">
                <a:solidFill>
                  <a:schemeClr val="tx1"/>
                </a:solidFill>
                <a:effectLst/>
                <a:latin typeface="+mn-lt"/>
                <a:ea typeface="+mn-ea"/>
                <a:cs typeface="+mn-cs"/>
              </a:rPr>
              <a:t> is cited as a specific need by 69%, and this pairs well</a:t>
            </a:r>
            <a:r>
              <a:rPr lang="en-US" sz="1200" kern="1200" baseline="0" dirty="0" smtClean="0">
                <a:solidFill>
                  <a:schemeClr val="tx1"/>
                </a:solidFill>
                <a:effectLst/>
                <a:latin typeface="+mn-lt"/>
                <a:ea typeface="+mn-ea"/>
                <a:cs typeface="+mn-cs"/>
              </a:rPr>
              <a:t> with the fact that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scientific data, risk assessment</a:t>
            </a:r>
            <a:r>
              <a:rPr lang="en-US" sz="1200" kern="1200" dirty="0" smtClean="0">
                <a:solidFill>
                  <a:schemeClr val="tx1"/>
                </a:solidFill>
                <a:effectLst/>
                <a:latin typeface="+mn-lt"/>
                <a:ea typeface="+mn-ea"/>
                <a:cs typeface="+mn-cs"/>
              </a:rPr>
              <a:t> is an identified</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challenge among 29% of signatories and</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285750" indent="-285750">
              <a:buFont typeface="Arial" panose="020B0604020202020204" pitchFamily="34" charset="0"/>
              <a:buChar char="•"/>
            </a:pPr>
            <a:r>
              <a:rPr lang="en-US" dirty="0" smtClean="0"/>
              <a:t>There were a variety of other needs and challenges cited, and </a:t>
            </a:r>
            <a:r>
              <a:rPr lang="en-US" b="1" dirty="0" smtClean="0"/>
              <a:t>citizen</a:t>
            </a:r>
            <a:r>
              <a:rPr lang="en-US" b="1" baseline="0" dirty="0" smtClean="0"/>
              <a:t> engagement and support </a:t>
            </a:r>
            <a:r>
              <a:rPr lang="en-US" baseline="0" dirty="0" smtClean="0"/>
              <a:t>is a key theme, identified directly by 39%, but appearing as an element of other needs also, and referenced quite regularly in the additional material provided.</a:t>
            </a:r>
          </a:p>
          <a:p>
            <a:pPr marL="0" indent="0">
              <a:buFont typeface="Arial" panose="020B0604020202020204" pitchFamily="34" charset="0"/>
              <a:buNone/>
            </a:pPr>
            <a:endParaRPr lang="en-IE" baseline="0" noProof="0" dirty="0" smtClean="0"/>
          </a:p>
          <a:p>
            <a:pPr marL="0" indent="0">
              <a:buFont typeface="Arial" panose="020B0604020202020204" pitchFamily="34" charset="0"/>
              <a:buNone/>
            </a:pPr>
            <a:r>
              <a:rPr lang="en-IE" noProof="0" dirty="0" smtClean="0"/>
              <a:t>This</a:t>
            </a:r>
            <a:r>
              <a:rPr lang="en-IE" baseline="0" noProof="0" dirty="0" smtClean="0"/>
              <a:t> information a</a:t>
            </a:r>
            <a:r>
              <a:rPr lang="en-IE" noProof="0" dirty="0" smtClean="0"/>
              <a:t>llows clustering and targeted follow up –  you will already have seen that the </a:t>
            </a:r>
            <a:r>
              <a:rPr lang="en-IE" baseline="0" noProof="0" dirty="0" smtClean="0"/>
              <a:t>workshops for today are focussed on targeting each of these challenges, and you will hear from some of the key organisations, projects, and your fellow regions who will provide you with clear information on what they can do, what they have done, and examples of good practices. </a:t>
            </a:r>
          </a:p>
          <a:p>
            <a:pPr marL="0" indent="0">
              <a:buFont typeface="Arial" panose="020B0604020202020204" pitchFamily="34" charset="0"/>
              <a:buNone/>
            </a:pPr>
            <a:endParaRPr lang="en-IE" baseline="0" noProof="0" dirty="0" smtClean="0"/>
          </a:p>
          <a:p>
            <a:pPr marL="0" indent="0">
              <a:buFont typeface="Arial" panose="020B0604020202020204" pitchFamily="34" charset="0"/>
              <a:buNone/>
            </a:pPr>
            <a:r>
              <a:rPr lang="en-IE" baseline="0" noProof="0" dirty="0" smtClean="0"/>
              <a:t>Furthermore, this kind of information will </a:t>
            </a:r>
            <a:r>
              <a:rPr lang="en-IE" noProof="0" dirty="0" smtClean="0"/>
              <a:t>feed into the development of the community of practice</a:t>
            </a:r>
            <a:r>
              <a:rPr lang="en-IE" baseline="0" noProof="0" dirty="0" smtClean="0"/>
              <a:t> and clustering by the Mission Implementation Platform who you will hear from in the next session.</a:t>
            </a:r>
            <a:endParaRPr lang="en-IE" noProof="0" dirty="0" smtClean="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C569B6E-4C23-4501-A388-283F50832F23}" type="slidenum">
              <a:rPr lang="en-US" smtClean="0"/>
              <a:t>14</a:t>
            </a:fld>
            <a:endParaRPr lang="en-US"/>
          </a:p>
        </p:txBody>
      </p:sp>
    </p:spTree>
    <p:extLst>
      <p:ext uri="{BB962C8B-B14F-4D97-AF65-F5344CB8AC3E}">
        <p14:creationId xmlns:p14="http://schemas.microsoft.com/office/powerpoint/2010/main" val="2823787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dirty="0" smtClean="0"/>
              <a:t>We asked a number of specific questions</a:t>
            </a:r>
            <a:r>
              <a:rPr lang="en-IE" baseline="0" dirty="0" smtClean="0"/>
              <a:t> on funding issues. Given the prominence of this issue in the listed challenges, it is worth focussing a little bit on what you told us specifically. </a:t>
            </a:r>
          </a:p>
          <a:p>
            <a:pPr marL="171450" indent="-171450">
              <a:buFont typeface="Arial" panose="020B0604020202020204" pitchFamily="34" charset="0"/>
              <a:buChar char="•"/>
            </a:pPr>
            <a:endParaRPr lang="en-IE" dirty="0" smtClean="0"/>
          </a:p>
          <a:p>
            <a:pPr marL="171450" indent="-171450">
              <a:buFont typeface="Arial" panose="020B0604020202020204" pitchFamily="34" charset="0"/>
              <a:buChar char="•"/>
            </a:pPr>
            <a:r>
              <a:rPr lang="en-IE" dirty="0" smtClean="0"/>
              <a:t>We asked you about your</a:t>
            </a:r>
            <a:r>
              <a:rPr lang="en-IE" baseline="0" dirty="0" smtClean="0"/>
              <a:t> familiarity and intention to use the various funding streams that have been used for financing adaptation and resilience measures, and I these results have fed directly into today’s programme.</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r>
              <a:rPr lang="en-IE" baseline="0" dirty="0" smtClean="0"/>
              <a:t>Of the regions and local authorities who responded, you have a high level of familiarity and intention to use national local and regional funding, and with Cohesion funding. </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r>
              <a:rPr lang="en-IE" baseline="0" dirty="0" smtClean="0"/>
              <a:t>It is worth noting that there is a relatively high level of familiarity also with Horizon Europe and LIFE. In fact, of all the sources, Horizon had the most reported intention to use. If there is any confusion about these sources, I am sure our speakers in the financing workshop today will be in a position to clarify some of that.</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r>
              <a:rPr lang="en-IE" baseline="0" dirty="0" smtClean="0"/>
              <a:t>Finally to say that the European Investment Bank and private investment funding sources had the lowest level of familiarity. Our intention with the financing workshop is to raise this with the EIB in particular kindly offering to participate and talk about the services they can offer and the investments they make.</a:t>
            </a:r>
          </a:p>
          <a:p>
            <a:pPr marL="171450" indent="-171450">
              <a:buFont typeface="Arial" panose="020B0604020202020204" pitchFamily="34" charset="0"/>
              <a:buChar char="•"/>
            </a:pPr>
            <a:endParaRPr lang="en-IE" baseline="0" dirty="0" smtClean="0"/>
          </a:p>
          <a:p>
            <a:endParaRPr lang="en-IE" baseline="0" dirty="0" smtClean="0"/>
          </a:p>
        </p:txBody>
      </p:sp>
      <p:sp>
        <p:nvSpPr>
          <p:cNvPr id="4" name="Slide Number Placeholder 3"/>
          <p:cNvSpPr>
            <a:spLocks noGrp="1"/>
          </p:cNvSpPr>
          <p:nvPr>
            <p:ph type="sldNum" sz="quarter" idx="10"/>
          </p:nvPr>
        </p:nvSpPr>
        <p:spPr/>
        <p:txBody>
          <a:bodyPr/>
          <a:lstStyle/>
          <a:p>
            <a:fld id="{DC569B6E-4C23-4501-A388-283F50832F23}" type="slidenum">
              <a:rPr lang="en-US" smtClean="0"/>
              <a:t>15</a:t>
            </a:fld>
            <a:endParaRPr lang="en-US"/>
          </a:p>
        </p:txBody>
      </p:sp>
    </p:spTree>
    <p:extLst>
      <p:ext uri="{BB962C8B-B14F-4D97-AF65-F5344CB8AC3E}">
        <p14:creationId xmlns:p14="http://schemas.microsoft.com/office/powerpoint/2010/main" val="1563989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dirty="0" smtClean="0"/>
              <a:t>To</a:t>
            </a:r>
            <a:r>
              <a:rPr lang="en-IE" baseline="0" dirty="0" smtClean="0"/>
              <a:t> conclude, just to summarise a bit what we have taken away from these responses.</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r>
              <a:rPr lang="en-IE" baseline="0" dirty="0" smtClean="0"/>
              <a:t>We now have a very useful first hand expression of the impacts of climate change that you are experiencing. We can see your region in context. We now know who is effected by what impact and have contact information for the right person to engage with in each region.</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r>
              <a:rPr lang="en-IE" baseline="0" dirty="0" smtClean="0"/>
              <a:t>You have identified for us in general terms what your most pressing needs are. We can build on these, as we have today, to provide targeted support.</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r>
              <a:rPr lang="en-IE" baseline="0" dirty="0" smtClean="0"/>
              <a:t>But we know from this survey and from other sources there is a major need for cooperation between all levels of government, with institutions, with partners, and with the private sector, and coordination of efforts across this network. You will hear from some of those partners directly following my session, and I echo Clara’s sentiments in encouraging you to make the most of this opportunity to network with your fellow participants. All of this will feed into the Community of Practice we are launching here today.</a:t>
            </a:r>
          </a:p>
          <a:p>
            <a:pPr marL="171450" indent="-171450">
              <a:buFont typeface="Arial" panose="020B0604020202020204" pitchFamily="34" charset="0"/>
              <a:buChar char="•"/>
            </a:pPr>
            <a:endParaRPr lang="en-IE" baseline="0" dirty="0" smtClean="0"/>
          </a:p>
          <a:p>
            <a:pPr marL="171450" indent="-171450">
              <a:buFont typeface="Arial" panose="020B0604020202020204" pitchFamily="34" charset="0"/>
              <a:buChar char="•"/>
            </a:pPr>
            <a:r>
              <a:rPr lang="en-IE" baseline="0" dirty="0" smtClean="0"/>
              <a:t>Finally, just to say thank you very much for your responses to this survey, I hope this information is of use to you going forward, and I look forward to following the workshop discussions later on today. </a:t>
            </a:r>
          </a:p>
          <a:p>
            <a:endParaRPr lang="en-IE" baseline="0" dirty="0" smtClean="0"/>
          </a:p>
          <a:p>
            <a:endParaRPr lang="en-IE" baseline="0" dirty="0" smtClean="0"/>
          </a:p>
          <a:p>
            <a:endParaRPr lang="en-US" dirty="0"/>
          </a:p>
        </p:txBody>
      </p:sp>
      <p:sp>
        <p:nvSpPr>
          <p:cNvPr id="4" name="Slide Number Placeholder 3"/>
          <p:cNvSpPr>
            <a:spLocks noGrp="1"/>
          </p:cNvSpPr>
          <p:nvPr>
            <p:ph type="sldNum" sz="quarter" idx="10"/>
          </p:nvPr>
        </p:nvSpPr>
        <p:spPr/>
        <p:txBody>
          <a:bodyPr/>
          <a:lstStyle/>
          <a:p>
            <a:fld id="{DC569B6E-4C23-4501-A388-283F50832F23}" type="slidenum">
              <a:rPr lang="en-US" smtClean="0"/>
              <a:t>16</a:t>
            </a:fld>
            <a:endParaRPr lang="en-US"/>
          </a:p>
        </p:txBody>
      </p:sp>
    </p:spTree>
    <p:extLst>
      <p:ext uri="{BB962C8B-B14F-4D97-AF65-F5344CB8AC3E}">
        <p14:creationId xmlns:p14="http://schemas.microsoft.com/office/powerpoint/2010/main" val="2475527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 y="248"/>
            <a:ext cx="12190861" cy="6857502"/>
          </a:xfrm>
          <a:prstGeom prst="rect">
            <a:avLst/>
          </a:prstGeom>
        </p:spPr>
      </p:pic>
      <p:sp>
        <p:nvSpPr>
          <p:cNvPr id="9" name="Title 1"/>
          <p:cNvSpPr>
            <a:spLocks noGrp="1"/>
          </p:cNvSpPr>
          <p:nvPr>
            <p:ph type="title"/>
          </p:nvPr>
        </p:nvSpPr>
        <p:spPr>
          <a:xfrm>
            <a:off x="402779" y="1266817"/>
            <a:ext cx="11045707" cy="1325563"/>
          </a:xfrm>
          <a:prstGeom prst="rect">
            <a:avLst/>
          </a:prstGeom>
        </p:spPr>
        <p:txBody>
          <a:bodyPr>
            <a:normAutofit/>
          </a:bodyPr>
          <a:lstStyle>
            <a:lvl1pPr>
              <a:defRPr sz="3500"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0" name="Content Placeholder 2"/>
          <p:cNvSpPr>
            <a:spLocks noGrp="1"/>
          </p:cNvSpPr>
          <p:nvPr>
            <p:ph idx="1"/>
          </p:nvPr>
        </p:nvSpPr>
        <p:spPr>
          <a:xfrm>
            <a:off x="402776" y="2059658"/>
            <a:ext cx="11045709" cy="4311206"/>
          </a:xfrm>
          <a:prstGeom prst="rect">
            <a:avLst/>
          </a:prstGeom>
        </p:spPr>
        <p:txBody>
          <a:bodyPr/>
          <a:lstStyle>
            <a:lvl1pPr>
              <a:buClr>
                <a:schemeClr val="tx2"/>
              </a:buClr>
              <a:defRPr>
                <a:latin typeface="Arial" panose="020B0604020202020204" pitchFamily="34" charset="0"/>
                <a:cs typeface="Arial" panose="020B0604020202020204" pitchFamily="34" charset="0"/>
              </a:defRPr>
            </a:lvl1pPr>
            <a:lvl2pPr marL="536575" indent="-274638">
              <a:buFont typeface="Segoe UI" panose="020B0502040204020203" pitchFamily="34" charset="0"/>
              <a:buChar char="-"/>
              <a:defRPr>
                <a:latin typeface="Arial" panose="020B0604020202020204" pitchFamily="34" charset="0"/>
                <a:cs typeface="Arial" panose="020B0604020202020204"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
        <p:nvSpPr>
          <p:cNvPr id="8"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4067584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5" y="571"/>
            <a:ext cx="12187429" cy="6856857"/>
          </a:xfrm>
          <a:prstGeom prst="rect">
            <a:avLst/>
          </a:prstGeom>
        </p:spPr>
      </p:pic>
      <p:sp>
        <p:nvSpPr>
          <p:cNvPr id="4" name="Title 1"/>
          <p:cNvSpPr>
            <a:spLocks noGrp="1"/>
          </p:cNvSpPr>
          <p:nvPr>
            <p:ph type="ctrTitle"/>
          </p:nvPr>
        </p:nvSpPr>
        <p:spPr>
          <a:xfrm>
            <a:off x="1433015" y="4585643"/>
            <a:ext cx="10399593" cy="603239"/>
          </a:xfrm>
          <a:prstGeom prst="rect">
            <a:avLst/>
          </a:prstGeom>
        </p:spPr>
        <p:txBody>
          <a:bodyPr anchor="b">
            <a:normAutofit/>
          </a:bodyPr>
          <a:lstStyle>
            <a:lvl1pPr algn="l">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034310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570201" y="3592040"/>
            <a:ext cx="11045709" cy="1184149"/>
          </a:xfrm>
          <a:prstGeom prst="rect">
            <a:avLst/>
          </a:prstGeom>
        </p:spPr>
        <p:txBody>
          <a:bodyPr/>
          <a:lstStyle>
            <a:lvl1pPr marL="0" indent="0" algn="ctr">
              <a:buClr>
                <a:srgbClr val="CC2F2F"/>
              </a:buClr>
              <a:buNone/>
              <a:defRPr>
                <a:solidFill>
                  <a:schemeClr val="accent1"/>
                </a:solidFill>
                <a:latin typeface="Arial" panose="020B0604020202020204" pitchFamily="34" charset="0"/>
                <a:cs typeface="Arial" panose="020B0604020202020204" pitchFamily="34" charset="0"/>
              </a:defRPr>
            </a:lvl1pPr>
            <a:lvl2pPr marL="261937" indent="0">
              <a:buFont typeface="Segoe UI" panose="020B0502040204020203" pitchFamily="34" charset="0"/>
              <a:buNone/>
              <a:defRPr>
                <a:solidFill>
                  <a:schemeClr val="bg2"/>
                </a:solidFill>
                <a:latin typeface="Segoe UI" panose="020B0502040204020203" pitchFamily="34" charset="0"/>
                <a:cs typeface="Segoe UI" panose="020B0502040204020203"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2" y="250"/>
            <a:ext cx="12190855" cy="6857499"/>
          </a:xfrm>
          <a:prstGeom prst="rect">
            <a:avLst/>
          </a:prstGeom>
        </p:spPr>
      </p:pic>
      <p:sp>
        <p:nvSpPr>
          <p:cNvPr id="5" name="TextBox 4"/>
          <p:cNvSpPr txBox="1"/>
          <p:nvPr userDrawn="1"/>
        </p:nvSpPr>
        <p:spPr>
          <a:xfrm>
            <a:off x="3092711" y="5556092"/>
            <a:ext cx="6000688" cy="82791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 European Union, 2021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Reuse is </a:t>
            </a:r>
            <a:r>
              <a:rPr kumimoji="0" lang="en-US" sz="700" b="0" i="0" u="none" strike="noStrike" kern="1200" cap="none" spc="0" normalizeH="0" baseline="0" noProof="0" err="1">
                <a:ln>
                  <a:noFill/>
                </a:ln>
                <a:solidFill>
                  <a:schemeClr val="accent1"/>
                </a:solidFill>
                <a:effectLst/>
                <a:uLnTx/>
                <a:uFillTx/>
                <a:latin typeface="Segoe UI" panose="020B0502040204020203" pitchFamily="34" charset="0"/>
                <a:ea typeface="+mn-ea"/>
                <a:cs typeface="Segoe UI" panose="020B0502040204020203" pitchFamily="34" charset="0"/>
              </a:rPr>
              <a:t>authorised</a:t>
            </a: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 provided the source is acknowledged and the original meaning or message of the document are not distorted. The European Commission shall not be liable for any consequence stemming from the reuse. The reuse policy of the European Commission documents is implemented by Commission Decision 2011/833/EU of 12 December 2011 on the reuse of Commission documents (OJ L 330, 14.12.2011, p. 39).</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All images © European Union, unless otherwise stated. Icons © </a:t>
            </a:r>
            <a:r>
              <a:rPr kumimoji="0" lang="en-US" sz="700" b="0" i="0" u="none" strike="noStrike" kern="1200" cap="none" spc="0" normalizeH="0" baseline="0" noProof="0" err="1">
                <a:ln>
                  <a:noFill/>
                </a:ln>
                <a:solidFill>
                  <a:schemeClr val="accent1"/>
                </a:solidFill>
                <a:effectLst/>
                <a:uLnTx/>
                <a:uFillTx/>
                <a:latin typeface="Segoe UI" panose="020B0502040204020203" pitchFamily="34" charset="0"/>
                <a:ea typeface="+mn-ea"/>
                <a:cs typeface="Segoe UI" panose="020B0502040204020203" pitchFamily="34" charset="0"/>
              </a:rPr>
              <a:t>Flaticon</a:t>
            </a: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 – all rights reserved.</a:t>
            </a:r>
            <a:endParaRPr kumimoji="0" lang="en-GB"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066906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468000"/>
            <a:ext cx="10515600" cy="600164"/>
          </a:xfrm>
          <a:prstGeom prst="rect">
            <a:avLst/>
          </a:prstGeom>
        </p:spPr>
        <p:txBody>
          <a:bodyPr vert="horz" wrap="square" lIns="91440" tIns="45720" rIns="91440" bIns="0" rtlCol="0" anchor="t" anchorCtr="0">
            <a:noAutofit/>
          </a:bodyPr>
          <a:lstStyle>
            <a:lvl1pPr>
              <a:lnSpc>
                <a:spcPct val="100000"/>
              </a:lnSpc>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3"/>
            <a:ext cx="1716200" cy="451718"/>
          </a:xfrm>
          <a:prstGeom prst="rect">
            <a:avLst/>
          </a:prstGeom>
        </p:spPr>
      </p:pic>
      <p:sp>
        <p:nvSpPr>
          <p:cNvPr id="6" name="Slide Number Placeholder 5"/>
          <p:cNvSpPr>
            <a:spLocks noGrp="1"/>
          </p:cNvSpPr>
          <p:nvPr>
            <p:ph type="sldNum" sz="quarter" idx="12"/>
          </p:nvPr>
        </p:nvSpPr>
        <p:spPr>
          <a:xfrm>
            <a:off x="838200" y="6131286"/>
            <a:ext cx="2743200" cy="365125"/>
          </a:xfrm>
        </p:spPr>
        <p:txBody>
          <a:bodyPr>
            <a:noAutofit/>
          </a:bodyPr>
          <a:lstStyle/>
          <a:p>
            <a:fld id="{F46C79FD-C571-418B-AB0F-5EE936C85276}" type="slidenum">
              <a:rPr lang="en-GB" smtClean="0"/>
              <a:t>‹#›</a:t>
            </a:fld>
            <a:endParaRPr lang="en-GB"/>
          </a:p>
        </p:txBody>
      </p:sp>
    </p:spTree>
    <p:extLst>
      <p:ext uri="{BB962C8B-B14F-4D97-AF65-F5344CB8AC3E}">
        <p14:creationId xmlns:p14="http://schemas.microsoft.com/office/powerpoint/2010/main" val="4044229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693" y="273687"/>
            <a:ext cx="10515600" cy="576000"/>
          </a:xfrm>
        </p:spPr>
        <p:txBody>
          <a:bodyPr/>
          <a:lstStyle/>
          <a:p>
            <a:r>
              <a:rPr lang="fr-FR" dirty="0"/>
              <a:t>Cliquez et modifiez le titre</a:t>
            </a:r>
            <a:endParaRPr lang="en-US" dirty="0"/>
          </a:p>
        </p:txBody>
      </p:sp>
      <p:sp>
        <p:nvSpPr>
          <p:cNvPr id="3" name="Content Placeholder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68559C87-4400-0E45-97C7-BDEE4D66133D}" type="slidenum">
              <a:rPr lang="fr-FR" smtClean="0"/>
              <a:t>‹#›</a:t>
            </a:fld>
            <a:endParaRPr lang="fr-FR"/>
          </a:p>
        </p:txBody>
      </p:sp>
      <p:sp>
        <p:nvSpPr>
          <p:cNvPr id="7" name="Espace réservé du texte 7"/>
          <p:cNvSpPr>
            <a:spLocks noGrp="1"/>
          </p:cNvSpPr>
          <p:nvPr>
            <p:ph type="body" sz="quarter" idx="13"/>
          </p:nvPr>
        </p:nvSpPr>
        <p:spPr>
          <a:xfrm>
            <a:off x="254400" y="870585"/>
            <a:ext cx="10513483" cy="576000"/>
          </a:xfrm>
        </p:spPr>
        <p:txBody>
          <a:bodyPr>
            <a:normAutofit/>
          </a:bodyPr>
          <a:lstStyle>
            <a:lvl1pPr marL="0" indent="0">
              <a:buNone/>
              <a:defRPr sz="2000" b="1" i="1">
                <a:solidFill>
                  <a:schemeClr val="bg1">
                    <a:lumMod val="50000"/>
                  </a:schemeClr>
                </a:solidFill>
              </a:defRPr>
            </a:lvl1pPr>
          </a:lstStyle>
          <a:p>
            <a:pPr lvl="0"/>
            <a:r>
              <a:rPr lang="fr-FR" dirty="0"/>
              <a:t>Cliquez pour modifier les styles du texte du masque</a:t>
            </a:r>
          </a:p>
        </p:txBody>
      </p:sp>
      <p:cxnSp>
        <p:nvCxnSpPr>
          <p:cNvPr id="8" name="Straight Connector 7">
            <a:extLst>
              <a:ext uri="{FF2B5EF4-FFF2-40B4-BE49-F238E27FC236}">
                <a16:creationId xmlns:a16="http://schemas.microsoft.com/office/drawing/2014/main" id="{D4C5D330-782C-46C7-BE40-D68DC3486B33}"/>
              </a:ext>
            </a:extLst>
          </p:cNvPr>
          <p:cNvCxnSpPr/>
          <p:nvPr userDrawn="1"/>
        </p:nvCxnSpPr>
        <p:spPr>
          <a:xfrm>
            <a:off x="254400" y="870585"/>
            <a:ext cx="2709333" cy="0"/>
          </a:xfrm>
          <a:prstGeom prst="line">
            <a:avLst/>
          </a:prstGeom>
          <a:ln w="38100">
            <a:solidFill>
              <a:srgbClr val="CDD6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197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sp>
        <p:nvSpPr>
          <p:cNvPr id="10"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dirty="0"/>
          </a:p>
        </p:txBody>
      </p:sp>
      <p:sp>
        <p:nvSpPr>
          <p:cNvPr id="6" name="Title 1"/>
          <p:cNvSpPr>
            <a:spLocks noGrp="1"/>
          </p:cNvSpPr>
          <p:nvPr>
            <p:ph type="title" hasCustomPrompt="1"/>
          </p:nvPr>
        </p:nvSpPr>
        <p:spPr>
          <a:xfrm>
            <a:off x="555969" y="3082917"/>
            <a:ext cx="11080186" cy="1616083"/>
          </a:xfrm>
          <a:prstGeom prst="rect">
            <a:avLst/>
          </a:prstGeom>
        </p:spPr>
        <p:txBody>
          <a:bodyPr>
            <a:normAutofit/>
          </a:bodyPr>
          <a:lstStyle>
            <a:lvl1pPr algn="ctr">
              <a:defRPr sz="4000" b="1">
                <a:solidFill>
                  <a:schemeClr val="accent1"/>
                </a:solidFill>
                <a:latin typeface="Arial" panose="020B0604020202020204" pitchFamily="34" charset="0"/>
                <a:cs typeface="Arial" panose="020B0604020202020204" pitchFamily="34" charset="0"/>
              </a:defRPr>
            </a:lvl1pPr>
          </a:lstStyle>
          <a:p>
            <a:r>
              <a:rPr lang="en-US" dirty="0" smtClean="0"/>
              <a:t>Section Titles</a:t>
            </a:r>
            <a:endParaRPr lang="en-GB" dirty="0"/>
          </a:p>
        </p:txBody>
      </p:sp>
    </p:spTree>
    <p:extLst>
      <p:ext uri="{BB962C8B-B14F-4D97-AF65-F5344CB8AC3E}">
        <p14:creationId xmlns:p14="http://schemas.microsoft.com/office/powerpoint/2010/main" val="317675477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6AEC-C8A7-5248-9787-D435D41179B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316611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33E6BE15-809C-50BE-F22A-20351128FA48}"/>
              </a:ext>
            </a:extLst>
          </p:cNvPr>
          <p:cNvCxnSpPr/>
          <p:nvPr userDrawn="1"/>
        </p:nvCxnSpPr>
        <p:spPr>
          <a:xfrm>
            <a:off x="0" y="756000"/>
            <a:ext cx="12192000" cy="24938"/>
          </a:xfrm>
          <a:prstGeom prst="line">
            <a:avLst/>
          </a:prstGeom>
          <a:ln w="114300">
            <a:solidFill>
              <a:srgbClr val="113A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950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key message_image_Synthesi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00262" y="75538"/>
            <a:ext cx="10353893" cy="531292"/>
          </a:xfrm>
          <a:prstGeom prst="rect">
            <a:avLst/>
          </a:prstGeom>
        </p:spPr>
        <p:txBody>
          <a:bodyPr/>
          <a:lstStyle>
            <a:lvl1pPr marL="0" indent="0">
              <a:buNone/>
              <a:defRPr sz="4000" b="1">
                <a:solidFill>
                  <a:srgbClr val="002060"/>
                </a:solidFill>
                <a:latin typeface="Calibri" panose="020F0502020204030204" pitchFamily="34" charset="0"/>
                <a:cs typeface="Calibri" panose="020F0502020204030204" pitchFamily="34" charset="0"/>
              </a:defRPr>
            </a:lvl1pPr>
          </a:lstStyle>
          <a:p>
            <a:pPr lvl="0"/>
            <a:r>
              <a:rPr lang="en-US"/>
              <a:t>Slide title goes here</a:t>
            </a:r>
            <a:endParaRPr lang="en-GB"/>
          </a:p>
        </p:txBody>
      </p:sp>
    </p:spTree>
    <p:extLst>
      <p:ext uri="{BB962C8B-B14F-4D97-AF65-F5344CB8AC3E}">
        <p14:creationId xmlns:p14="http://schemas.microsoft.com/office/powerpoint/2010/main" val="1367037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512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key message_image_Synthesis">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68000" y="36000"/>
            <a:ext cx="11246369" cy="676111"/>
          </a:xfrm>
          <a:prstGeom prst="rect">
            <a:avLst/>
          </a:prstGeom>
        </p:spPr>
        <p:txBody>
          <a:bodyPr/>
          <a:lstStyle>
            <a:lvl1pPr marL="0" indent="0">
              <a:buNone/>
              <a:defRPr sz="4000" b="1" baseline="0">
                <a:solidFill>
                  <a:schemeClr val="bg1"/>
                </a:solidFill>
                <a:latin typeface="Calibri" panose="020F0502020204030204" pitchFamily="34" charset="0"/>
                <a:cs typeface="Calibri" panose="020F0502020204030204" pitchFamily="34" charset="0"/>
              </a:defRPr>
            </a:lvl1pPr>
            <a:lvl2pPr marL="562737" indent="0">
              <a:buNone/>
              <a:defRPr/>
            </a:lvl2pPr>
            <a:lvl3pPr marL="1125472" indent="0">
              <a:buNone/>
              <a:defRPr/>
            </a:lvl3pPr>
            <a:lvl4pPr marL="1688207" indent="0">
              <a:buNone/>
              <a:defRPr/>
            </a:lvl4pPr>
            <a:lvl5pPr marL="2250944" indent="0">
              <a:buNone/>
              <a:defRPr/>
            </a:lvl5pPr>
          </a:lstStyle>
          <a:p>
            <a:pPr lvl="0"/>
            <a:r>
              <a:rPr lang="en-US"/>
              <a:t>Slide title goes here</a:t>
            </a:r>
          </a:p>
        </p:txBody>
      </p:sp>
      <p:sp>
        <p:nvSpPr>
          <p:cNvPr id="3" name="Content Placeholder 2"/>
          <p:cNvSpPr>
            <a:spLocks noGrp="1"/>
          </p:cNvSpPr>
          <p:nvPr>
            <p:ph sz="quarter" idx="13"/>
          </p:nvPr>
        </p:nvSpPr>
        <p:spPr>
          <a:xfrm>
            <a:off x="468313" y="1431925"/>
            <a:ext cx="11245850" cy="3759200"/>
          </a:xfrm>
          <a:prstGeom prst="rect">
            <a:avLst/>
          </a:prstGeom>
        </p:spPr>
        <p:txBody>
          <a:bodyPr/>
          <a:lstStyle>
            <a:lvl1pPr>
              <a:defRPr sz="4000">
                <a:solidFill>
                  <a:srgbClr val="008173"/>
                </a:solidFill>
                <a:latin typeface="Calibri" panose="020F0502020204030204" pitchFamily="34" charset="0"/>
                <a:cs typeface="Calibri" panose="020F0502020204030204" pitchFamily="34" charset="0"/>
              </a:defRPr>
            </a:lvl1pPr>
            <a:lvl2pPr>
              <a:defRPr sz="3600">
                <a:solidFill>
                  <a:srgbClr val="008173"/>
                </a:solidFill>
                <a:latin typeface="Calibri" panose="020F0502020204030204" pitchFamily="34" charset="0"/>
                <a:cs typeface="Calibri" panose="020F0502020204030204" pitchFamily="34" charset="0"/>
              </a:defRPr>
            </a:lvl2pPr>
            <a:lvl3pPr>
              <a:defRPr sz="3200">
                <a:solidFill>
                  <a:srgbClr val="008173"/>
                </a:solidFill>
                <a:latin typeface="Calibri" panose="020F0502020204030204" pitchFamily="34" charset="0"/>
                <a:cs typeface="Calibri" panose="020F0502020204030204" pitchFamily="34" charset="0"/>
              </a:defRPr>
            </a:lvl3pPr>
            <a:lvl4pPr>
              <a:defRPr sz="2800">
                <a:solidFill>
                  <a:srgbClr val="008173"/>
                </a:solidFill>
                <a:latin typeface="Calibri" panose="020F0502020204030204" pitchFamily="34" charset="0"/>
                <a:cs typeface="Calibri" panose="020F0502020204030204" pitchFamily="34" charset="0"/>
              </a:defRPr>
            </a:lvl4pPr>
            <a:lvl5pPr>
              <a:defRPr sz="2800">
                <a:solidFill>
                  <a:srgbClr val="008173"/>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quarter" idx="14" hasCustomPrompt="1"/>
          </p:nvPr>
        </p:nvSpPr>
        <p:spPr>
          <a:xfrm>
            <a:off x="598488" y="6250565"/>
            <a:ext cx="3683000" cy="274637"/>
          </a:xfrm>
          <a:prstGeom prst="rect">
            <a:avLst/>
          </a:prstGeom>
        </p:spPr>
        <p:txBody>
          <a:bodyPr/>
          <a:lstStyle>
            <a:lvl1pPr marL="0" indent="0">
              <a:buNone/>
              <a:defRPr sz="1100">
                <a:solidFill>
                  <a:srgbClr val="008173"/>
                </a:solidFill>
                <a:latin typeface="Calibri" panose="020F0502020204030204" pitchFamily="34" charset="0"/>
                <a:cs typeface="Calibri" panose="020F0502020204030204" pitchFamily="34" charset="0"/>
              </a:defRPr>
            </a:lvl1pPr>
            <a:lvl2pPr>
              <a:defRPr sz="1000">
                <a:solidFill>
                  <a:srgbClr val="006654"/>
                </a:solidFill>
              </a:defRPr>
            </a:lvl2pPr>
            <a:lvl3pPr>
              <a:defRPr sz="1000">
                <a:solidFill>
                  <a:srgbClr val="006654"/>
                </a:solidFill>
              </a:defRPr>
            </a:lvl3pPr>
            <a:lvl4pPr>
              <a:defRPr sz="1000">
                <a:solidFill>
                  <a:srgbClr val="006654"/>
                </a:solidFill>
              </a:defRPr>
            </a:lvl4pPr>
            <a:lvl5pPr>
              <a:defRPr sz="1000">
                <a:solidFill>
                  <a:srgbClr val="006654"/>
                </a:solidFill>
              </a:defRPr>
            </a:lvl5pPr>
          </a:lstStyle>
          <a:p>
            <a:pPr lvl="0"/>
            <a:r>
              <a:rPr lang="en-US"/>
              <a:t>Source reference for illustration</a:t>
            </a:r>
          </a:p>
        </p:txBody>
      </p:sp>
    </p:spTree>
    <p:extLst>
      <p:ext uri="{BB962C8B-B14F-4D97-AF65-F5344CB8AC3E}">
        <p14:creationId xmlns:p14="http://schemas.microsoft.com/office/powerpoint/2010/main" val="3823803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CA9473-B16F-4723-9767-F31A71C3B39C}"/>
              </a:ext>
            </a:extLst>
          </p:cNvPr>
          <p:cNvSpPr>
            <a:spLocks noGrp="1"/>
          </p:cNvSpPr>
          <p:nvPr>
            <p:ph type="title" hasCustomPrompt="1"/>
          </p:nvPr>
        </p:nvSpPr>
        <p:spPr/>
        <p:txBody>
          <a:bodyPr/>
          <a:lstStyle>
            <a:lvl1pPr>
              <a:defRPr b="1">
                <a:latin typeface="Titillium" panose="00000500000000000000" pitchFamily="50" charset="0"/>
              </a:defRPr>
            </a:lvl1pPr>
          </a:lstStyle>
          <a:p>
            <a:r>
              <a:rPr lang="en-US" dirty="0"/>
              <a:t>Click to add title</a:t>
            </a:r>
          </a:p>
        </p:txBody>
      </p:sp>
    </p:spTree>
    <p:extLst>
      <p:ext uri="{BB962C8B-B14F-4D97-AF65-F5344CB8AC3E}">
        <p14:creationId xmlns:p14="http://schemas.microsoft.com/office/powerpoint/2010/main" val="4153600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Titeldia met vierkant beeld">
    <p:spTree>
      <p:nvGrpSpPr>
        <p:cNvPr id="1" name=""/>
        <p:cNvGrpSpPr/>
        <p:nvPr/>
      </p:nvGrpSpPr>
      <p:grpSpPr>
        <a:xfrm>
          <a:off x="0" y="0"/>
          <a:ext cx="0" cy="0"/>
          <a:chOff x="0" y="0"/>
          <a:chExt cx="0" cy="0"/>
        </a:xfrm>
      </p:grpSpPr>
      <p:sp>
        <p:nvSpPr>
          <p:cNvPr id="66" name="Tijdelijke aanduiding voor afbeelding 65">
            <a:extLst>
              <a:ext uri="{FF2B5EF4-FFF2-40B4-BE49-F238E27FC236}">
                <a16:creationId xmlns:a16="http://schemas.microsoft.com/office/drawing/2014/main" id="{C993F618-5D8C-4CD3-B26D-F74E7598724D}"/>
              </a:ext>
            </a:extLst>
          </p:cNvPr>
          <p:cNvSpPr>
            <a:spLocks noGrp="1"/>
          </p:cNvSpPr>
          <p:nvPr>
            <p:ph type="pic" sz="quarter" idx="19" hasCustomPrompt="1"/>
          </p:nvPr>
        </p:nvSpPr>
        <p:spPr>
          <a:xfrm>
            <a:off x="0" y="0"/>
            <a:ext cx="6858000" cy="6858000"/>
          </a:xfrm>
          <a:solidFill>
            <a:schemeClr val="bg1">
              <a:lumMod val="85000"/>
            </a:schemeClr>
          </a:solidFill>
        </p:spPr>
        <p:txBody>
          <a:bodyPr tIns="3816000"/>
          <a:lstStyle>
            <a:lvl1pPr marL="0" indent="0" algn="ctr">
              <a:buNone/>
              <a:defRPr sz="1400">
                <a:solidFill>
                  <a:schemeClr val="bg2">
                    <a:lumMod val="50000"/>
                  </a:schemeClr>
                </a:solidFill>
              </a:defRPr>
            </a:lvl1pPr>
          </a:lstStyle>
          <a:p>
            <a:r>
              <a:rPr lang="nl-NL"/>
              <a:t>Selecteer afbeelding</a:t>
            </a:r>
          </a:p>
        </p:txBody>
      </p:sp>
      <p:sp>
        <p:nvSpPr>
          <p:cNvPr id="12" name="Tijdelijke aanduiding voor tekst 11">
            <a:extLst>
              <a:ext uri="{FF2B5EF4-FFF2-40B4-BE49-F238E27FC236}">
                <a16:creationId xmlns:a16="http://schemas.microsoft.com/office/drawing/2014/main" id="{17861E45-7D0B-4CBE-BF29-EEB926363114}"/>
              </a:ext>
            </a:extLst>
          </p:cNvPr>
          <p:cNvSpPr>
            <a:spLocks noGrp="1"/>
          </p:cNvSpPr>
          <p:nvPr>
            <p:ph type="body" sz="quarter" idx="13" hasCustomPrompt="1"/>
          </p:nvPr>
        </p:nvSpPr>
        <p:spPr>
          <a:xfrm>
            <a:off x="7236000" y="5295900"/>
            <a:ext cx="4513088" cy="788988"/>
          </a:xfrm>
        </p:spPr>
        <p:txBody>
          <a:bodyPr>
            <a:noAutofit/>
          </a:bodyPr>
          <a:lstStyle>
            <a:lvl1pPr marL="0" indent="0">
              <a:buNone/>
              <a:defRPr sz="1200" b="0"/>
            </a:lvl1pPr>
          </a:lstStyle>
          <a:p>
            <a:pPr lvl="0"/>
            <a:r>
              <a:rPr lang="nl-NL"/>
              <a:t>Naam Achternaam</a:t>
            </a:r>
          </a:p>
        </p:txBody>
      </p:sp>
      <p:sp>
        <p:nvSpPr>
          <p:cNvPr id="3" name="Ondertitel 2">
            <a:extLst>
              <a:ext uri="{FF2B5EF4-FFF2-40B4-BE49-F238E27FC236}">
                <a16:creationId xmlns:a16="http://schemas.microsoft.com/office/drawing/2014/main" id="{5B0A17F5-F68D-450E-924D-50BE1E84C574}"/>
              </a:ext>
            </a:extLst>
          </p:cNvPr>
          <p:cNvSpPr>
            <a:spLocks noGrp="1"/>
          </p:cNvSpPr>
          <p:nvPr>
            <p:ph type="subTitle" idx="1"/>
          </p:nvPr>
        </p:nvSpPr>
        <p:spPr>
          <a:xfrm>
            <a:off x="7236000" y="3854640"/>
            <a:ext cx="4513088" cy="676275"/>
          </a:xfrm>
        </p:spPr>
        <p:txBody>
          <a:bodyPr/>
          <a:lstStyle>
            <a:lvl1pPr marL="0" indent="0" algn="l">
              <a:spcBef>
                <a:spcPts val="0"/>
              </a:spcBef>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Tijdelijke aanduiding voor datum 3">
            <a:extLst>
              <a:ext uri="{FF2B5EF4-FFF2-40B4-BE49-F238E27FC236}">
                <a16:creationId xmlns:a16="http://schemas.microsoft.com/office/drawing/2014/main" id="{4FB69FD9-1A34-44C5-BB96-B626ABE7D68E}"/>
              </a:ext>
            </a:extLst>
          </p:cNvPr>
          <p:cNvSpPr>
            <a:spLocks noGrp="1"/>
          </p:cNvSpPr>
          <p:nvPr>
            <p:ph type="dt" sz="half" idx="10"/>
          </p:nvPr>
        </p:nvSpPr>
        <p:spPr>
          <a:xfrm>
            <a:off x="7236000" y="6264000"/>
            <a:ext cx="2340000" cy="184666"/>
          </a:xfrm>
        </p:spPr>
        <p:txBody>
          <a:bodyPr vert="horz"/>
          <a:lstStyle>
            <a:lvl1pPr>
              <a:defRPr sz="1000" b="0">
                <a:solidFill>
                  <a:schemeClr val="tx1"/>
                </a:solidFill>
              </a:defRPr>
            </a:lvl1pPr>
          </a:lstStyle>
          <a:p>
            <a:r>
              <a:rPr lang="nl-NL"/>
              <a:t> 28 november 2019</a:t>
            </a:r>
          </a:p>
        </p:txBody>
      </p:sp>
      <p:sp>
        <p:nvSpPr>
          <p:cNvPr id="5" name="Tijdelijke aanduiding voor voettekst 4">
            <a:extLst>
              <a:ext uri="{FF2B5EF4-FFF2-40B4-BE49-F238E27FC236}">
                <a16:creationId xmlns:a16="http://schemas.microsoft.com/office/drawing/2014/main" id="{D005FF67-098D-42EF-9DDB-0B34D97B16B8}"/>
              </a:ext>
            </a:extLst>
          </p:cNvPr>
          <p:cNvSpPr>
            <a:spLocks noGrp="1"/>
          </p:cNvSpPr>
          <p:nvPr>
            <p:ph type="ftr" sz="quarter" idx="11"/>
          </p:nvPr>
        </p:nvSpPr>
        <p:spPr>
          <a:xfrm>
            <a:off x="12473572" y="684000"/>
            <a:ext cx="153888" cy="3786017"/>
          </a:xfrm>
          <a:prstGeom prst="rect">
            <a:avLst/>
          </a:prstGeom>
        </p:spPr>
        <p:txBody>
          <a:bodyPr/>
          <a:lstStyle>
            <a:lvl1pPr>
              <a:defRPr>
                <a:solidFill>
                  <a:srgbClr val="E6E6E6"/>
                </a:solidFill>
              </a:defRPr>
            </a:lvl1pPr>
          </a:lstStyle>
          <a:p>
            <a:r>
              <a:rPr lang="nl-NL"/>
              <a:t>Voettekst van de presentatie</a:t>
            </a:r>
          </a:p>
        </p:txBody>
      </p:sp>
      <p:sp>
        <p:nvSpPr>
          <p:cNvPr id="6" name="Tijdelijke aanduiding voor dianummer 5">
            <a:extLst>
              <a:ext uri="{FF2B5EF4-FFF2-40B4-BE49-F238E27FC236}">
                <a16:creationId xmlns:a16="http://schemas.microsoft.com/office/drawing/2014/main" id="{BD7F641E-4810-428B-93B4-F028FBE4AE4E}"/>
              </a:ext>
            </a:extLst>
          </p:cNvPr>
          <p:cNvSpPr>
            <a:spLocks noGrp="1"/>
          </p:cNvSpPr>
          <p:nvPr>
            <p:ph type="sldNum" sz="quarter" idx="12"/>
          </p:nvPr>
        </p:nvSpPr>
        <p:spPr>
          <a:xfrm>
            <a:off x="12327363" y="6413498"/>
            <a:ext cx="450000" cy="184666"/>
          </a:xfrm>
          <a:prstGeom prst="rect">
            <a:avLst/>
          </a:prstGeom>
        </p:spPr>
        <p:txBody>
          <a:bodyPr/>
          <a:lstStyle>
            <a:lvl1pPr>
              <a:defRPr>
                <a:solidFill>
                  <a:srgbClr val="E6E6E6"/>
                </a:solidFill>
              </a:defRPr>
            </a:lvl1pPr>
          </a:lstStyle>
          <a:p>
            <a:fld id="{F42B3F14-D836-496B-80A2-23BE75BD68CB}" type="slidenum">
              <a:rPr lang="nl-NL" smtClean="0"/>
              <a:pPr/>
              <a:t>‹#›</a:t>
            </a:fld>
            <a:endParaRPr lang="nl-NL"/>
          </a:p>
        </p:txBody>
      </p:sp>
      <p:sp>
        <p:nvSpPr>
          <p:cNvPr id="9" name="Titel 8">
            <a:extLst>
              <a:ext uri="{FF2B5EF4-FFF2-40B4-BE49-F238E27FC236}">
                <a16:creationId xmlns:a16="http://schemas.microsoft.com/office/drawing/2014/main" id="{A77695BF-4150-4BB7-8197-EF140D44835B}"/>
              </a:ext>
            </a:extLst>
          </p:cNvPr>
          <p:cNvSpPr>
            <a:spLocks noGrp="1"/>
          </p:cNvSpPr>
          <p:nvPr>
            <p:ph type="title"/>
          </p:nvPr>
        </p:nvSpPr>
        <p:spPr>
          <a:xfrm>
            <a:off x="7236000" y="1766078"/>
            <a:ext cx="4516033" cy="1990582"/>
          </a:xfrm>
        </p:spPr>
        <p:txBody>
          <a:bodyPr anchor="b" anchorCtr="0"/>
          <a:lstStyle>
            <a:lvl1pPr>
              <a:lnSpc>
                <a:spcPct val="90000"/>
              </a:lnSpc>
              <a:defRPr b="1">
                <a:solidFill>
                  <a:schemeClr val="tx2"/>
                </a:solidFill>
              </a:defRPr>
            </a:lvl1pPr>
          </a:lstStyle>
          <a:p>
            <a:r>
              <a:rPr lang="en-US"/>
              <a:t>Click to edit Master title style</a:t>
            </a:r>
            <a:endParaRPr lang="de-DE"/>
          </a:p>
        </p:txBody>
      </p:sp>
      <p:pic>
        <p:nvPicPr>
          <p:cNvPr id="11" name="Deltares_Logo_groot">
            <a:extLst>
              <a:ext uri="{FF2B5EF4-FFF2-40B4-BE49-F238E27FC236}">
                <a16:creationId xmlns:a16="http://schemas.microsoft.com/office/drawing/2014/main" id="{07BC8CE6-4B06-4C93-9DE2-B3D24820A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76000" y="180000"/>
            <a:ext cx="2340000" cy="760500"/>
          </a:xfrm>
          <a:prstGeom prst="rect">
            <a:avLst/>
          </a:prstGeom>
        </p:spPr>
      </p:pic>
      <p:sp>
        <p:nvSpPr>
          <p:cNvPr id="62" name="TX_Enabling_deltalife_wit">
            <a:extLst>
              <a:ext uri="{FF2B5EF4-FFF2-40B4-BE49-F238E27FC236}">
                <a16:creationId xmlns:a16="http://schemas.microsoft.com/office/drawing/2014/main" id="{8230CF4F-5316-4F99-A0B8-28EA9797ED68}"/>
              </a:ext>
            </a:extLst>
          </p:cNvPr>
          <p:cNvSpPr>
            <a:spLocks noGrp="1"/>
          </p:cNvSpPr>
          <p:nvPr>
            <p:ph type="body" sz="quarter" idx="18"/>
          </p:nvPr>
        </p:nvSpPr>
        <p:spPr>
          <a:xfrm>
            <a:off x="310801" y="5947577"/>
            <a:ext cx="3176270" cy="756001"/>
          </a:xfrm>
          <a:blipFill>
            <a:blip r:embed="rId3" cstate="print">
              <a:extLst>
                <a:ext uri="{28A0092B-C50C-407E-A947-70E740481C1C}">
                  <a14:useLocalDpi xmlns:a14="http://schemas.microsoft.com/office/drawing/2010/main"/>
                </a:ext>
              </a:extLst>
            </a:blip>
            <a:stretch>
              <a:fillRect/>
            </a:stretch>
          </a:blipFill>
        </p:spPr>
        <p:txBody>
          <a:bodyPr vert="horz" rIns="4284000"/>
          <a:lstStyle>
            <a:lvl1pPr marL="0" indent="0">
              <a:buNone/>
              <a:defRPr>
                <a:solidFill>
                  <a:srgbClr val="E6E6E6"/>
                </a:solidFill>
              </a:defRPr>
            </a:lvl1pPr>
          </a:lstStyle>
          <a:p>
            <a:pPr lvl="0"/>
            <a:r>
              <a:rPr lang="en-US"/>
              <a:t>Click to edit Master text styles</a:t>
            </a:r>
          </a:p>
        </p:txBody>
      </p:sp>
    </p:spTree>
    <p:extLst>
      <p:ext uri="{BB962C8B-B14F-4D97-AF65-F5344CB8AC3E}">
        <p14:creationId xmlns:p14="http://schemas.microsoft.com/office/powerpoint/2010/main" val="1551253568"/>
      </p:ext>
    </p:extLst>
  </p:cSld>
  <p:clrMapOvr>
    <a:masterClrMapping/>
  </p:clrMapOvr>
  <p:hf hdr="0"/>
  <p:extLst>
    <p:ext uri="{DCECCB84-F9BA-43D5-87BE-67443E8EF086}">
      <p15:sldGuideLst xmlns:p15="http://schemas.microsoft.com/office/powerpoint/2012/main">
        <p15:guide id="1" pos="361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B7026-F689-47F3-A380-2937BF2630EA}"/>
              </a:ext>
            </a:extLst>
          </p:cNvPr>
          <p:cNvSpPr>
            <a:spLocks noGrp="1"/>
          </p:cNvSpPr>
          <p:nvPr>
            <p:ph type="title"/>
          </p:nvPr>
        </p:nvSpPr>
        <p:spPr/>
        <p:txBody>
          <a:body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7B057708-D1C8-4296-B46B-067A31C01D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a:extLst>
              <a:ext uri="{FF2B5EF4-FFF2-40B4-BE49-F238E27FC236}">
                <a16:creationId xmlns:a16="http://schemas.microsoft.com/office/drawing/2014/main" id="{64E27E2C-1D1C-4583-BE92-667A3F59195E}"/>
              </a:ext>
            </a:extLst>
          </p:cNvPr>
          <p:cNvSpPr>
            <a:spLocks noGrp="1"/>
          </p:cNvSpPr>
          <p:nvPr>
            <p:ph type="dt" sz="half" idx="10"/>
          </p:nvPr>
        </p:nvSpPr>
        <p:spPr/>
        <p:txBody>
          <a:bodyPr/>
          <a:lstStyle/>
          <a:p>
            <a:r>
              <a:rPr lang="nl-NL"/>
              <a:t> 28 november 2019</a:t>
            </a:r>
          </a:p>
        </p:txBody>
      </p:sp>
      <p:sp>
        <p:nvSpPr>
          <p:cNvPr id="5" name="Tijdelijke aanduiding voor voettekst 4">
            <a:extLst>
              <a:ext uri="{FF2B5EF4-FFF2-40B4-BE49-F238E27FC236}">
                <a16:creationId xmlns:a16="http://schemas.microsoft.com/office/drawing/2014/main" id="{C5975139-6F7D-413F-A27C-C9F0FF41A9D0}"/>
              </a:ext>
            </a:extLst>
          </p:cNvPr>
          <p:cNvSpPr>
            <a:spLocks noGrp="1"/>
          </p:cNvSpPr>
          <p:nvPr>
            <p:ph type="ftr" sz="quarter" idx="11"/>
          </p:nvPr>
        </p:nvSpPr>
        <p:spPr>
          <a:xfrm>
            <a:off x="11889372" y="541695"/>
            <a:ext cx="153888" cy="5101869"/>
          </a:xfrm>
          <a:prstGeom prst="rect">
            <a:avLst/>
          </a:prstGeom>
        </p:spPr>
        <p:txBody>
          <a:bodyPr/>
          <a:lstStyle/>
          <a:p>
            <a:r>
              <a:rPr lang="nl-NL"/>
              <a:t>Voettekst van de presentatie</a:t>
            </a:r>
          </a:p>
        </p:txBody>
      </p:sp>
      <p:sp>
        <p:nvSpPr>
          <p:cNvPr id="6" name="Tijdelijke aanduiding voor dianummer 5">
            <a:extLst>
              <a:ext uri="{FF2B5EF4-FFF2-40B4-BE49-F238E27FC236}">
                <a16:creationId xmlns:a16="http://schemas.microsoft.com/office/drawing/2014/main" id="{0544E85F-82EE-4EE8-932D-1F60D0238F40}"/>
              </a:ext>
            </a:extLst>
          </p:cNvPr>
          <p:cNvSpPr>
            <a:spLocks noGrp="1"/>
          </p:cNvSpPr>
          <p:nvPr>
            <p:ph type="sldNum" sz="quarter" idx="12"/>
          </p:nvPr>
        </p:nvSpPr>
        <p:spPr>
          <a:xfrm>
            <a:off x="11743163" y="6413498"/>
            <a:ext cx="450000" cy="184666"/>
          </a:xfrm>
          <a:prstGeom prst="rect">
            <a:avLst/>
          </a:prstGeom>
        </p:spPr>
        <p:txBody>
          <a:bodyPr/>
          <a:lstStyle/>
          <a:p>
            <a:fld id="{F42B3F14-D836-496B-80A2-23BE75BD68CB}" type="slidenum">
              <a:rPr lang="nl-NL" smtClean="0"/>
              <a:t>‹#›</a:t>
            </a:fld>
            <a:endParaRPr lang="nl-NL"/>
          </a:p>
        </p:txBody>
      </p:sp>
    </p:spTree>
    <p:extLst>
      <p:ext uri="{BB962C8B-B14F-4D97-AF65-F5344CB8AC3E}">
        <p14:creationId xmlns:p14="http://schemas.microsoft.com/office/powerpoint/2010/main" val="3541916276"/>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kst en afbeeldingstroo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B7026-F689-47F3-A380-2937BF2630EA}"/>
              </a:ext>
            </a:extLst>
          </p:cNvPr>
          <p:cNvSpPr>
            <a:spLocks noGrp="1"/>
          </p:cNvSpPr>
          <p:nvPr>
            <p:ph type="title"/>
          </p:nvPr>
        </p:nvSpPr>
        <p:spPr>
          <a:xfrm>
            <a:off x="756000" y="684000"/>
            <a:ext cx="7382169" cy="936000"/>
          </a:xfrm>
        </p:spPr>
        <p:txBody>
          <a:bodyPr/>
          <a:lstStyle/>
          <a:p>
            <a:r>
              <a:rPr lang="en-US"/>
              <a:t>Click to edit Master title style</a:t>
            </a:r>
            <a:endParaRPr lang="nl-NL"/>
          </a:p>
        </p:txBody>
      </p:sp>
      <p:sp>
        <p:nvSpPr>
          <p:cNvPr id="4" name="Tijdelijke aanduiding voor datum 3">
            <a:extLst>
              <a:ext uri="{FF2B5EF4-FFF2-40B4-BE49-F238E27FC236}">
                <a16:creationId xmlns:a16="http://schemas.microsoft.com/office/drawing/2014/main" id="{64E27E2C-1D1C-4583-BE92-667A3F59195E}"/>
              </a:ext>
            </a:extLst>
          </p:cNvPr>
          <p:cNvSpPr>
            <a:spLocks noGrp="1"/>
          </p:cNvSpPr>
          <p:nvPr>
            <p:ph type="dt" sz="half" idx="10"/>
          </p:nvPr>
        </p:nvSpPr>
        <p:spPr/>
        <p:txBody>
          <a:bodyPr/>
          <a:lstStyle/>
          <a:p>
            <a:r>
              <a:rPr lang="nl-NL"/>
              <a:t> 28 november 2019</a:t>
            </a:r>
          </a:p>
        </p:txBody>
      </p:sp>
      <p:sp>
        <p:nvSpPr>
          <p:cNvPr id="5" name="Tijdelijke aanduiding voor voettekst 4">
            <a:extLst>
              <a:ext uri="{FF2B5EF4-FFF2-40B4-BE49-F238E27FC236}">
                <a16:creationId xmlns:a16="http://schemas.microsoft.com/office/drawing/2014/main" id="{C5975139-6F7D-413F-A27C-C9F0FF41A9D0}"/>
              </a:ext>
            </a:extLst>
          </p:cNvPr>
          <p:cNvSpPr>
            <a:spLocks noGrp="1"/>
          </p:cNvSpPr>
          <p:nvPr>
            <p:ph type="ftr" sz="quarter" idx="11"/>
          </p:nvPr>
        </p:nvSpPr>
        <p:spPr>
          <a:xfrm>
            <a:off x="11889372" y="541695"/>
            <a:ext cx="153888" cy="5101869"/>
          </a:xfrm>
          <a:prstGeom prst="rect">
            <a:avLst/>
          </a:prstGeom>
        </p:spPr>
        <p:txBody>
          <a:bodyPr/>
          <a:lstStyle/>
          <a:p>
            <a:r>
              <a:rPr lang="nl-NL"/>
              <a:t>Voettekst van de presentatie</a:t>
            </a:r>
          </a:p>
        </p:txBody>
      </p:sp>
      <p:sp>
        <p:nvSpPr>
          <p:cNvPr id="6" name="Tijdelijke aanduiding voor dianummer 5">
            <a:extLst>
              <a:ext uri="{FF2B5EF4-FFF2-40B4-BE49-F238E27FC236}">
                <a16:creationId xmlns:a16="http://schemas.microsoft.com/office/drawing/2014/main" id="{0544E85F-82EE-4EE8-932D-1F60D0238F40}"/>
              </a:ext>
            </a:extLst>
          </p:cNvPr>
          <p:cNvSpPr>
            <a:spLocks noGrp="1"/>
          </p:cNvSpPr>
          <p:nvPr>
            <p:ph type="sldNum" sz="quarter" idx="12"/>
          </p:nvPr>
        </p:nvSpPr>
        <p:spPr>
          <a:xfrm>
            <a:off x="11743163" y="6413498"/>
            <a:ext cx="450000" cy="184666"/>
          </a:xfrm>
          <a:prstGeom prst="rect">
            <a:avLst/>
          </a:prstGeom>
        </p:spPr>
        <p:txBody>
          <a:bodyPr/>
          <a:lstStyle/>
          <a:p>
            <a:fld id="{F42B3F14-D836-496B-80A2-23BE75BD68CB}" type="slidenum">
              <a:rPr lang="nl-NL" smtClean="0"/>
              <a:t>‹#›</a:t>
            </a:fld>
            <a:endParaRPr lang="nl-NL"/>
          </a:p>
        </p:txBody>
      </p:sp>
      <p:sp>
        <p:nvSpPr>
          <p:cNvPr id="10" name="Tijdelijke aanduiding voor tekst 9">
            <a:extLst>
              <a:ext uri="{FF2B5EF4-FFF2-40B4-BE49-F238E27FC236}">
                <a16:creationId xmlns:a16="http://schemas.microsoft.com/office/drawing/2014/main" id="{A10D89D2-D66D-4843-A930-57BB92331B10}"/>
              </a:ext>
            </a:extLst>
          </p:cNvPr>
          <p:cNvSpPr>
            <a:spLocks noGrp="1"/>
          </p:cNvSpPr>
          <p:nvPr>
            <p:ph type="body" sz="quarter" idx="13"/>
          </p:nvPr>
        </p:nvSpPr>
        <p:spPr>
          <a:xfrm>
            <a:off x="755650" y="1762125"/>
            <a:ext cx="7020000" cy="432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1" name="Tijdelijke aanduiding voor afbeelding 65">
            <a:extLst>
              <a:ext uri="{FF2B5EF4-FFF2-40B4-BE49-F238E27FC236}">
                <a16:creationId xmlns:a16="http://schemas.microsoft.com/office/drawing/2014/main" id="{5DC787A1-4890-4BF0-AA41-7E5B60076E02}"/>
              </a:ext>
            </a:extLst>
          </p:cNvPr>
          <p:cNvSpPr>
            <a:spLocks noGrp="1"/>
          </p:cNvSpPr>
          <p:nvPr>
            <p:ph type="pic" sz="quarter" idx="19" hasCustomPrompt="1"/>
          </p:nvPr>
        </p:nvSpPr>
        <p:spPr>
          <a:xfrm>
            <a:off x="8140700" y="857"/>
            <a:ext cx="3599932" cy="6857143"/>
          </a:xfrm>
          <a:solidFill>
            <a:schemeClr val="bg1">
              <a:lumMod val="85000"/>
            </a:schemeClr>
          </a:solidFill>
        </p:spPr>
        <p:txBody>
          <a:bodyPr tIns="3816000"/>
          <a:lstStyle>
            <a:lvl1pPr marL="0" indent="0" algn="ctr">
              <a:buNone/>
              <a:defRPr sz="1400">
                <a:solidFill>
                  <a:schemeClr val="bg2">
                    <a:lumMod val="50000"/>
                  </a:schemeClr>
                </a:solidFill>
              </a:defRPr>
            </a:lvl1pPr>
          </a:lstStyle>
          <a:p>
            <a:r>
              <a:rPr lang="nl-NL"/>
              <a:t>Selecteer afbeelding</a:t>
            </a:r>
          </a:p>
        </p:txBody>
      </p:sp>
    </p:spTree>
    <p:extLst>
      <p:ext uri="{BB962C8B-B14F-4D97-AF65-F5344CB8AC3E}">
        <p14:creationId xmlns:p14="http://schemas.microsoft.com/office/powerpoint/2010/main" val="2457285727"/>
      </p:ext>
    </p:extLst>
  </p:cSld>
  <p:clrMapOvr>
    <a:masterClrMapping/>
  </p:clrMapOvr>
  <p:hf hdr="0"/>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apositiva titolo">
  <p:cSld name="Diapositiva titolo">
    <p:spTree>
      <p:nvGrpSpPr>
        <p:cNvPr id="1" name="Shape 19"/>
        <p:cNvGrpSpPr/>
        <p:nvPr/>
      </p:nvGrpSpPr>
      <p:grpSpPr>
        <a:xfrm>
          <a:off x="0" y="0"/>
          <a:ext cx="0" cy="0"/>
          <a:chOff x="0" y="0"/>
          <a:chExt cx="0" cy="0"/>
        </a:xfrm>
      </p:grpSpPr>
      <p:sp>
        <p:nvSpPr>
          <p:cNvPr id="20" name="Google Shape;20;p10"/>
          <p:cNvSpPr txBox="1">
            <a:spLocks noGrp="1"/>
          </p:cNvSpPr>
          <p:nvPr>
            <p:ph type="ctrTitle"/>
          </p:nvPr>
        </p:nvSpPr>
        <p:spPr>
          <a:xfrm>
            <a:off x="94210" y="174567"/>
            <a:ext cx="11809616" cy="53693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3000"/>
              <a:buFont typeface="Arial Black"/>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806598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4_Title and Content">
    <p:spTree>
      <p:nvGrpSpPr>
        <p:cNvPr id="1" name="Shape 15"/>
        <p:cNvGrpSpPr/>
        <p:nvPr/>
      </p:nvGrpSpPr>
      <p:grpSpPr>
        <a:xfrm>
          <a:off x="0" y="0"/>
          <a:ext cx="0" cy="0"/>
          <a:chOff x="0" y="0"/>
          <a:chExt cx="0" cy="0"/>
        </a:xfrm>
      </p:grpSpPr>
      <p:sp>
        <p:nvSpPr>
          <p:cNvPr id="16" name="Google Shape;1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6956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38"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chart" Target="../charts/char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0.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0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20.xml"/><Relationship Id="rId4" Type="http://schemas.openxmlformats.org/officeDocument/2006/relationships/image" Target="../media/image155.png"/></Relationships>
</file>

<file path=ppt/slides/_rels/slide10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0.xml"/><Relationship Id="rId4" Type="http://schemas.openxmlformats.org/officeDocument/2006/relationships/image" Target="../media/image158.jpeg"/></Relationships>
</file>

<file path=ppt/slides/_rels/slide10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hyperlink" Target="https://ec.europa.eu/info/funding-tenders/opportunities/portal/screen/support/ncp" TargetMode="External"/><Relationship Id="rId2" Type="http://schemas.openxmlformats.org/officeDocument/2006/relationships/hyperlink" Target="https://research-and-innovation.ec.europa.eu/funding/funding-opportunities/funding-programmes-and-open-calls/horizon-europe/eu-missions-horizon-europe/adaptation-climate-change_en" TargetMode="External"/><Relationship Id="rId1" Type="http://schemas.openxmlformats.org/officeDocument/2006/relationships/slideLayout" Target="../slideLayouts/slideLayout20.xml"/><Relationship Id="rId5" Type="http://schemas.openxmlformats.org/officeDocument/2006/relationships/hyperlink" Target="https://ec.europa.eu/info/funding-tenders/opportunities/portal/screen/programmes/horizon" TargetMode="External"/><Relationship Id="rId4" Type="http://schemas.openxmlformats.org/officeDocument/2006/relationships/hyperlink" Target="https://research-innovation-community.ec.europa.eu/events/1nVczf9ihgPdOg3zyoLyuC/overview"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research-and-innovation.ec.europa.eu/funding/funding-opportunities/funding-programmes-and-open-calls/horizon-europe/eu-missions-horizon-europe/adaptation-climate-change_en" TargetMode="External"/><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hyperlink" Target="https://climate-adapt.eea.europa.eu/"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https://ec.europa.eu/info/research-and-innovation/funding/funding-opportunities/funding-programmes-and-open-calls/horizon-europe/eu-missions-horizon-europe/adaptation-climate-change-including-societal-transformation_en"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hyperlink" Target="https://climate-adapt.eea.europa.eu/knowledge/european-climate-data-explorer/" TargetMode="External"/><Relationship Id="rId3" Type="http://schemas.openxmlformats.org/officeDocument/2006/relationships/image" Target="../media/image27.jpeg"/><Relationship Id="rId7" Type="http://schemas.openxmlformats.org/officeDocument/2006/relationships/hyperlink" Target="https://climate-adapt.eea.europa.eu/observatory"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hyperlink" Target="http://climate-adapt.eea.europa.eu/" TargetMode="External"/><Relationship Id="rId5" Type="http://schemas.openxmlformats.org/officeDocument/2006/relationships/hyperlink" Target="http://eea.europa.eu/" TargetMode="External"/><Relationship Id="rId4" Type="http://schemas.openxmlformats.org/officeDocument/2006/relationships/hyperlink" Target="http://eea-subscriptions.eu/subscrib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2.xml"/><Relationship Id="rId5" Type="http://schemas.openxmlformats.org/officeDocument/2006/relationships/image" Target="../media/image46.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3.xml"/><Relationship Id="rId5" Type="http://schemas.openxmlformats.org/officeDocument/2006/relationships/image" Target="../media/image46.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34.xml"/><Relationship Id="rId5" Type="http://schemas.openxmlformats.org/officeDocument/2006/relationships/image" Target="../media/image46.jpe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46.jpe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46.jpeg"/><Relationship Id="rId4" Type="http://schemas.openxmlformats.org/officeDocument/2006/relationships/hyperlink" Target="https://www.theccc.org.uk/uk-climate-change-risk-assessment-2017/"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5.xml"/><Relationship Id="rId5" Type="http://schemas.openxmlformats.org/officeDocument/2006/relationships/image" Target="../media/image56.jpe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hyperlink" Target="https://ec.europa.eu/home-affairs/secure-safe-resilient-societies/index_en" TargetMode="External"/><Relationship Id="rId13" Type="http://schemas.openxmlformats.org/officeDocument/2006/relationships/image" Target="../media/image45.jpeg"/><Relationship Id="rId3" Type="http://schemas.openxmlformats.org/officeDocument/2006/relationships/image" Target="../media/image59.jpg"/><Relationship Id="rId7" Type="http://schemas.openxmlformats.org/officeDocument/2006/relationships/hyperlink" Target="https://drmkc.jrc.ec.europa.eu/" TargetMode="External"/><Relationship Id="rId12"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35.xml"/><Relationship Id="rId6" Type="http://schemas.openxmlformats.org/officeDocument/2006/relationships/hyperlink" Target="https://futureearth.org/networks/knowledge-action-networks/" TargetMode="External"/><Relationship Id="rId11" Type="http://schemas.openxmlformats.org/officeDocument/2006/relationships/hyperlink" Target="https://gfp.jrc.ec.europa.eu/" TargetMode="External"/><Relationship Id="rId5" Type="http://schemas.openxmlformats.org/officeDocument/2006/relationships/hyperlink" Target="https://www.eiopa.europa.eu/" TargetMode="External"/><Relationship Id="rId10" Type="http://schemas.openxmlformats.org/officeDocument/2006/relationships/hyperlink" Target="https://www.preventionweb.net/understanding-disaster-risk/graf#:~:text=The%20Global%20Risk%20Assessment%20Framework,for%20Disaster%20Risk%20Reduction%2C%20Ms." TargetMode="External"/><Relationship Id="rId4" Type="http://schemas.openxmlformats.org/officeDocument/2006/relationships/hyperlink" Target="https://doi.org/10.1016/j.psi.2015.07.004" TargetMode="External"/><Relationship Id="rId9" Type="http://schemas.openxmlformats.org/officeDocument/2006/relationships/hyperlink" Target="https://climate.copernicus.eu/"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3" Type="http://schemas.openxmlformats.org/officeDocument/2006/relationships/hyperlink" Target="mailto:jeremy.pal@cmcc.it" TargetMode="External"/><Relationship Id="rId7" Type="http://schemas.openxmlformats.org/officeDocument/2006/relationships/image" Target="../media/image45.jpeg"/><Relationship Id="rId2" Type="http://schemas.openxmlformats.org/officeDocument/2006/relationships/hyperlink" Target="mailto:jaroslav.mysiak@cmcc.it" TargetMode="External"/><Relationship Id="rId1" Type="http://schemas.openxmlformats.org/officeDocument/2006/relationships/slideLayout" Target="../slideLayouts/slideLayout35.xml"/><Relationship Id="rId6" Type="http://schemas.openxmlformats.org/officeDocument/2006/relationships/image" Target="../media/image46.jpeg"/><Relationship Id="rId5" Type="http://schemas.openxmlformats.org/officeDocument/2006/relationships/hyperlink" Target="mailto:Bart.vandenHurk@deltares.nl" TargetMode="External"/><Relationship Id="rId4" Type="http://schemas.openxmlformats.org/officeDocument/2006/relationships/hyperlink" Target="mailto:Frederiek.sperna@deltars.nl"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0.xml"/><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hyperlink" Target="https://drmkc.jrc.ec.europa.eu/risk-data-hub/#/" TargetMode="External"/><Relationship Id="rId2" Type="http://schemas.openxmlformats.org/officeDocument/2006/relationships/image" Target="../media/image64.png"/><Relationship Id="rId1" Type="http://schemas.openxmlformats.org/officeDocument/2006/relationships/slideLayout" Target="../slideLayouts/slideLayout20.xml"/><Relationship Id="rId4" Type="http://schemas.openxmlformats.org/officeDocument/2006/relationships/hyperlink" Target="mailto:JRC-RISK-DATA-HUB@ec.europa.eu"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jpeg"/><Relationship Id="rId7" Type="http://schemas.openxmlformats.org/officeDocument/2006/relationships/hyperlink" Target="https://eur-lex.europa.eu/legal-content/EN/TXT/?uri=COM:2021:82:FIN" TargetMode="External"/><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hyperlink" Target="https://maps.eea.europa.eu/wab/NationalAdaptation/" TargetMode="External"/><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image" Target="../media/image74.png"/><Relationship Id="rId5" Type="http://schemas.openxmlformats.org/officeDocument/2006/relationships/image" Target="../media/image68.pn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8" Type="http://schemas.openxmlformats.org/officeDocument/2006/relationships/hyperlink" Target="https://climate-adapt.eea.europa.eu/observatory" TargetMode="External"/><Relationship Id="rId3" Type="http://schemas.openxmlformats.org/officeDocument/2006/relationships/image" Target="../media/image65.jpeg"/><Relationship Id="rId7" Type="http://schemas.openxmlformats.org/officeDocument/2006/relationships/hyperlink" Target="http://climate-adapt.eea.europa.eu/" TargetMode="External"/><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hyperlink" Target="http://eea.europa.eu/" TargetMode="External"/><Relationship Id="rId5" Type="http://schemas.openxmlformats.org/officeDocument/2006/relationships/hyperlink" Target="http://eea-subscriptions.eu/subscribe" TargetMode="External"/><Relationship Id="rId4" Type="http://schemas.openxmlformats.org/officeDocument/2006/relationships/image" Target="../media/image28.png"/><Relationship Id="rId9" Type="http://schemas.openxmlformats.org/officeDocument/2006/relationships/hyperlink" Target="https://climate-adapt.eea.europa.eu/knowledge/european-climate-data-explor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www.meteo.cat/" TargetMode="External"/><Relationship Id="rId7" Type="http://schemas.openxmlformats.org/officeDocument/2006/relationships/hyperlink" Target="https://www.icgc.cat/en/" TargetMode="External"/><Relationship Id="rId12" Type="http://schemas.openxmlformats.org/officeDocument/2006/relationships/image" Target="../media/image77.jpeg"/><Relationship Id="rId2" Type="http://schemas.openxmlformats.org/officeDocument/2006/relationships/hyperlink" Target="https://static-m.meteo.cat/wordpressweb/wp-content/uploads/2022/06/21210518/BAIC-2021-1.pdf" TargetMode="External"/><Relationship Id="rId1" Type="http://schemas.openxmlformats.org/officeDocument/2006/relationships/slideLayout" Target="../slideLayouts/slideLayout20.xml"/><Relationship Id="rId6" Type="http://schemas.openxmlformats.org/officeDocument/2006/relationships/hyperlink" Target="https://visors.icgc.cat/PIMA-AdaptaCostas/#7.51/41.731/1.513" TargetMode="External"/><Relationship Id="rId11" Type="http://schemas.openxmlformats.org/officeDocument/2006/relationships/hyperlink" Target="https://canviclimatic.gencat.cat/en/inici/" TargetMode="External"/><Relationship Id="rId5" Type="http://schemas.openxmlformats.org/officeDocument/2006/relationships/hyperlink" Target="https://www.bsc.es/" TargetMode="External"/><Relationship Id="rId10" Type="http://schemas.openxmlformats.org/officeDocument/2006/relationships/hyperlink" Target="mailto:OCCC@gencat.cat" TargetMode="External"/><Relationship Id="rId4" Type="http://schemas.openxmlformats.org/officeDocument/2006/relationships/hyperlink" Target="https://canviclimatic.gencat.cat/web/.content/03_AMBITS/adaptacio/ESCACC_2021_2030/Projeccions_ESCAT_2020_FINAL.pdf" TargetMode="External"/><Relationship Id="rId9" Type="http://schemas.openxmlformats.org/officeDocument/2006/relationships/image" Target="../media/image76.png"/></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0.xml"/><Relationship Id="rId5" Type="http://schemas.openxmlformats.org/officeDocument/2006/relationships/image" Target="../media/image82.png"/><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20.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mailto:fernando.diaz-lopez@climate-kic.org" TargetMode="External"/><Relationship Id="rId7"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hyperlink" Target="http://www.pathways2resilience.eu/" TargetMode="External"/><Relationship Id="rId5" Type="http://schemas.openxmlformats.org/officeDocument/2006/relationships/hyperlink" Target="mailto:Pathways2Resilience@climate-kic.org" TargetMode="External"/><Relationship Id="rId10" Type="http://schemas.openxmlformats.org/officeDocument/2006/relationships/image" Target="../media/image39.svg"/><Relationship Id="rId4" Type="http://schemas.openxmlformats.org/officeDocument/2006/relationships/hyperlink" Target="http://www.climate-kic.org/" TargetMode="External"/><Relationship Id="rId9" Type="http://schemas.openxmlformats.org/officeDocument/2006/relationships/image" Target="../media/image8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hyperlink" Target="https://cinea.ec.europa.eu/programmes/life/life-support-applicants_en" TargetMode="External"/><Relationship Id="rId3" Type="http://schemas.openxmlformats.org/officeDocument/2006/relationships/hyperlink" Target="https://cinea.ec.europa.eu/programmes/life_en" TargetMode="External"/><Relationship Id="rId7" Type="http://schemas.openxmlformats.org/officeDocument/2006/relationships/hyperlink" Target="https://research-and-innovation.ec.europa.eu/funding/funding-opportunities/funding-programmes-and-open-calls/horizon-europe/eu-missions-horizon-europe/adaptation-climate-change_en" TargetMode="External"/><Relationship Id="rId12" Type="http://schemas.openxmlformats.org/officeDocument/2006/relationships/hyperlink" Target="https://ec.europa.eu/environment/archives/life/contact/nationalcontact/index.htm" TargetMode="External"/><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88.png"/><Relationship Id="rId11" Type="http://schemas.openxmlformats.org/officeDocument/2006/relationships/hyperlink" Target="https://cinea.ec.europa.eu/funding-opportunities/calls-proposals_en?f%5B0%5D=oe_call_proposals_funding_programme%3Ahttp%3A//publications.europa.eu/resource/authority/eu-programme/LIFE2020&amp;f%5B1%5D=oe_call_proposals_status%3Aupcoming" TargetMode="External"/><Relationship Id="rId5" Type="http://schemas.openxmlformats.org/officeDocument/2006/relationships/hyperlink" Target="https://research-and-innovation.ec.europa.eu/funding/funding-opportunities/funding-programmes-and-open-calls/horizon-europe_en" TargetMode="External"/><Relationship Id="rId15" Type="http://schemas.openxmlformats.org/officeDocument/2006/relationships/hyperlink" Target="https://ec.europa.eu/info/funding-tenders/opportunities/portal/screen/support/ncp" TargetMode="External"/><Relationship Id="rId10" Type="http://schemas.openxmlformats.org/officeDocument/2006/relationships/hyperlink" Target="https://cinea.ec.europa.eu/programmes/life/climate-change-mitigation-and-adaptation_en" TargetMode="External"/><Relationship Id="rId4" Type="http://schemas.openxmlformats.org/officeDocument/2006/relationships/image" Target="../media/image87.jpeg"/><Relationship Id="rId9" Type="http://schemas.openxmlformats.org/officeDocument/2006/relationships/hyperlink" Target="mailto:EU-CLIMATE-ADAPTATION-MISSION@ec.europa.eu" TargetMode="External"/><Relationship Id="rId14" Type="http://schemas.openxmlformats.org/officeDocument/2006/relationships/hyperlink" Target="https://ec.europa.eu/info/funding-tenders/opportunities/portal/screen/opportunities/topic-search;callCode=null;freeTextSearchKeyword=;matchWholeText=true;typeCodes=1;statusCodes=31094501,31094502,31094503;programmePeriod=2021%20-%202027;programCcm2Id=43108390;programDivisionCode=null;focusAreaCode=null;geographicalZonesCode=null;programmeDivisionProspect=null;startDateLte=null;startDateGte=null;crossCuttingPriorityCode=null;cpvCode=null;performanceOfDelivery=null;sortQuery=sortStatus;orderBy=asc;onlyTenders=false;topicListKey=topicSearchTablePageState"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hyperlink" Target="mailto:Luis.GALIANO-BASTARRICA@ec.europa.eu?subject=C4T%20project%20presented%20in%20EU%20Mission%20for%20Climate%20Adaptation%20event" TargetMode="Externa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hyperlink" Target="mailto:ADAPT@eib.org" TargetMode="External"/><Relationship Id="rId5" Type="http://schemas.openxmlformats.org/officeDocument/2006/relationships/hyperlink" Target="https://advisory.eib.org/about/adapt.htm" TargetMode="Externa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20.xml"/><Relationship Id="rId5" Type="http://schemas.openxmlformats.org/officeDocument/2006/relationships/image" Target="../media/image95.png"/><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image" Target="../media/image105.jpeg"/><Relationship Id="rId1" Type="http://schemas.openxmlformats.org/officeDocument/2006/relationships/slideLayout" Target="../slideLayouts/slideLayout20.xml"/><Relationship Id="rId6" Type="http://schemas.openxmlformats.org/officeDocument/2006/relationships/image" Target="../media/image109.jpeg"/><Relationship Id="rId11" Type="http://schemas.openxmlformats.org/officeDocument/2006/relationships/image" Target="../media/image114.png"/><Relationship Id="rId5" Type="http://schemas.openxmlformats.org/officeDocument/2006/relationships/image" Target="../media/image108.jpe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8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0.xml"/><Relationship Id="rId5" Type="http://schemas.openxmlformats.org/officeDocument/2006/relationships/image" Target="../media/image122.jpeg"/><Relationship Id="rId4" Type="http://schemas.openxmlformats.org/officeDocument/2006/relationships/image" Target="../media/image121.jpeg"/></Relationships>
</file>

<file path=ppt/slides/_rels/slide89.xml.rels><?xml version="1.0" encoding="UTF-8" standalone="yes"?>
<Relationships xmlns="http://schemas.openxmlformats.org/package/2006/relationships"><Relationship Id="rId2" Type="http://schemas.openxmlformats.org/officeDocument/2006/relationships/hyperlink" Target="mailto:paola.mercogliano@cmcc.it" TargetMode="Externa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40.xml"/><Relationship Id="rId1" Type="http://schemas.openxmlformats.org/officeDocument/2006/relationships/slideLayout" Target="../slideLayouts/slideLayout36.xml"/><Relationship Id="rId4" Type="http://schemas.openxmlformats.org/officeDocument/2006/relationships/image" Target="../media/image124.jpeg"/></Relationships>
</file>

<file path=ppt/slides/_rels/slide9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jpg"/><Relationship Id="rId18" Type="http://schemas.openxmlformats.org/officeDocument/2006/relationships/image" Target="../media/image123.jp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notesSlide" Target="../notesSlides/notesSlide42.xml"/><Relationship Id="rId16" Type="http://schemas.openxmlformats.org/officeDocument/2006/relationships/image" Target="../media/image139.png"/><Relationship Id="rId1" Type="http://schemas.openxmlformats.org/officeDocument/2006/relationships/slideLayout" Target="../slideLayouts/slideLayout36.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jpg"/><Relationship Id="rId10" Type="http://schemas.openxmlformats.org/officeDocument/2006/relationships/image" Target="../media/image133.jp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9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123.jpg"/></Relationships>
</file>

<file path=ppt/slides/_rels/slide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4.xml"/><Relationship Id="rId1" Type="http://schemas.openxmlformats.org/officeDocument/2006/relationships/slideLayout" Target="../slideLayouts/slideLayout36.xml"/><Relationship Id="rId4" Type="http://schemas.openxmlformats.org/officeDocument/2006/relationships/image" Target="../media/image123.jpg"/></Relationships>
</file>

<file path=ppt/slides/_rels/slide96.xml.rels><?xml version="1.0" encoding="UTF-8" standalone="yes"?>
<Relationships xmlns="http://schemas.openxmlformats.org/package/2006/relationships"><Relationship Id="rId3" Type="http://schemas.openxmlformats.org/officeDocument/2006/relationships/hyperlink" Target="mailto:floridea.diciommo@cambiaMO.net"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23.jpg"/><Relationship Id="rId4" Type="http://schemas.openxmlformats.org/officeDocument/2006/relationships/image" Target="../media/image143.png"/></Relationships>
</file>

<file path=ppt/slides/_rels/slide9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4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notesSlide" Target="../notesSlides/notesSlide46.xml"/></Relationships>
</file>

<file path=ppt/slides/_rels/slide99.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diagramLayout" Target="../diagrams/layout2.xml"/><Relationship Id="rId7" Type="http://schemas.openxmlformats.org/officeDocument/2006/relationships/image" Target="../media/image148.png"/><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3779" y="4692073"/>
            <a:ext cx="10399593" cy="810845"/>
          </a:xfrm>
        </p:spPr>
        <p:txBody>
          <a:bodyPr>
            <a:normAutofit/>
          </a:bodyPr>
          <a:lstStyle/>
          <a:p>
            <a:r>
              <a:rPr lang="fr-FR" dirty="0"/>
              <a:t>Launch of the Community of Practice</a:t>
            </a:r>
            <a:br>
              <a:rPr lang="fr-FR" dirty="0"/>
            </a:br>
            <a:r>
              <a:rPr lang="fr-FR" sz="2200" dirty="0"/>
              <a:t>26 </a:t>
            </a:r>
            <a:r>
              <a:rPr lang="fr-FR" sz="2200" dirty="0" err="1"/>
              <a:t>January</a:t>
            </a:r>
            <a:r>
              <a:rPr lang="fr-FR" sz="2200" dirty="0"/>
              <a:t> 2023</a:t>
            </a:r>
            <a:endParaRPr lang="en-GB" dirty="0"/>
          </a:p>
        </p:txBody>
      </p:sp>
    </p:spTree>
    <p:extLst>
      <p:ext uri="{BB962C8B-B14F-4D97-AF65-F5344CB8AC3E}">
        <p14:creationId xmlns:p14="http://schemas.microsoft.com/office/powerpoint/2010/main" val="2202011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369" y="1266582"/>
            <a:ext cx="11080186" cy="852269"/>
          </a:xfrm>
        </p:spPr>
        <p:txBody>
          <a:bodyPr/>
          <a:lstStyle/>
          <a:p>
            <a:pPr algn="l"/>
            <a:r>
              <a:rPr lang="en-GB" dirty="0" smtClean="0"/>
              <a:t>Characteristics of </a:t>
            </a:r>
            <a:r>
              <a:rPr lang="en-GB" dirty="0" err="1" smtClean="0"/>
              <a:t>CoP</a:t>
            </a:r>
            <a:endParaRPr lang="en-GB" dirty="0"/>
          </a:p>
        </p:txBody>
      </p:sp>
      <p:sp>
        <p:nvSpPr>
          <p:cNvPr id="3" name="TextBox 2"/>
          <p:cNvSpPr txBox="1"/>
          <p:nvPr/>
        </p:nvSpPr>
        <p:spPr>
          <a:xfrm>
            <a:off x="327369" y="2118851"/>
            <a:ext cx="6465317" cy="124649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smtClean="0"/>
              <a:t>Commitment and interest from &gt;300 regions and authorities;</a:t>
            </a:r>
            <a:endParaRPr lang="en-US" sz="1600" dirty="0" smtClean="0"/>
          </a:p>
          <a:p>
            <a:pPr marL="285750" indent="-285750">
              <a:lnSpc>
                <a:spcPct val="150000"/>
              </a:lnSpc>
              <a:buFont typeface="Arial" panose="020B0604020202020204" pitchFamily="34" charset="0"/>
              <a:buChar char="•"/>
            </a:pPr>
            <a:r>
              <a:rPr lang="en-US" sz="1600" dirty="0" smtClean="0"/>
              <a:t>Potential signatory entities in </a:t>
            </a:r>
            <a:r>
              <a:rPr lang="en-US" sz="1600" b="1" dirty="0" smtClean="0"/>
              <a:t>31 countries</a:t>
            </a:r>
            <a:r>
              <a:rPr lang="en-US" sz="1600" dirty="0"/>
              <a:t>;</a:t>
            </a:r>
            <a:endParaRPr lang="en-US" sz="1600" dirty="0" smtClean="0"/>
          </a:p>
          <a:p>
            <a:pPr marL="285750" indent="-285750">
              <a:lnSpc>
                <a:spcPct val="150000"/>
              </a:lnSpc>
              <a:buFont typeface="Arial" panose="020B0604020202020204" pitchFamily="34" charset="0"/>
              <a:buChar char="•"/>
            </a:pPr>
            <a:r>
              <a:rPr lang="en-US" sz="1600" b="1" dirty="0" smtClean="0"/>
              <a:t>Diverse</a:t>
            </a:r>
            <a:r>
              <a:rPr lang="en-US" sz="1600" dirty="0" smtClean="0"/>
              <a:t> </a:t>
            </a:r>
            <a:r>
              <a:rPr lang="en-US" sz="1600" dirty="0"/>
              <a:t>range </a:t>
            </a:r>
            <a:r>
              <a:rPr lang="en-US" sz="1600" dirty="0" smtClean="0"/>
              <a:t>of types </a:t>
            </a:r>
            <a:r>
              <a:rPr lang="en-US" sz="1600" dirty="0"/>
              <a:t>and population </a:t>
            </a:r>
            <a:r>
              <a:rPr lang="en-US" sz="1600" dirty="0" smtClean="0"/>
              <a:t>sizes.</a:t>
            </a:r>
          </a:p>
        </p:txBody>
      </p:sp>
      <p:graphicFrame>
        <p:nvGraphicFramePr>
          <p:cNvPr id="9" name="Chart 8">
            <a:extLst>
              <a:ext uri="{FF2B5EF4-FFF2-40B4-BE49-F238E27FC236}">
                <a16:creationId xmlns:a16="http://schemas.microsoft.com/office/drawing/2014/main" id="{00000000-0008-0000-0100-000003000000}"/>
              </a:ext>
              <a:ext uri="{147F2762-F138-4A5C-976F-8EAC2B608ADB}">
                <a16:predDERef xmlns:a16="http://schemas.microsoft.com/office/drawing/2014/main" pred="{00000000-0008-0000-0100-000002000000}"/>
              </a:ext>
            </a:extLst>
          </p:cNvPr>
          <p:cNvGraphicFramePr/>
          <p:nvPr/>
        </p:nvGraphicFramePr>
        <p:xfrm>
          <a:off x="5834062" y="1572201"/>
          <a:ext cx="6357938" cy="50012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00000000-0008-0000-0100-000004000000}"/>
              </a:ext>
              <a:ext uri="{147F2762-F138-4A5C-976F-8EAC2B608ADB}">
                <a16:predDERef xmlns:a16="http://schemas.microsoft.com/office/drawing/2014/main" pred="{00000000-0008-0000-0100-000003000000}"/>
              </a:ext>
            </a:extLst>
          </p:cNvPr>
          <p:cNvGraphicFramePr/>
          <p:nvPr>
            <p:extLst>
              <p:ext uri="{D42A27DB-BD31-4B8C-83A1-F6EECF244321}">
                <p14:modId xmlns:p14="http://schemas.microsoft.com/office/powerpoint/2010/main" val="3992516298"/>
              </p:ext>
            </p:extLst>
          </p:nvPr>
        </p:nvGraphicFramePr>
        <p:xfrm>
          <a:off x="0" y="3247833"/>
          <a:ext cx="5513614" cy="36101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28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7" grpId="0">
        <p:bldAsOne/>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577" y="1186438"/>
            <a:ext cx="11278392" cy="486705"/>
          </a:xfrm>
          <a:prstGeom prst="rect">
            <a:avLst/>
          </a:prstGeom>
        </p:spPr>
        <p:txBody>
          <a:bodyPr>
            <a:normAutofit fontScale="90000"/>
          </a:bodyPr>
          <a:lstStyle/>
          <a:p>
            <a:r>
              <a:rPr lang="fr-BE" dirty="0">
                <a:solidFill>
                  <a:srgbClr val="BF1E2E"/>
                </a:solidFill>
              </a:rPr>
              <a:t>Stakeholder Engagement: </a:t>
            </a:r>
            <a:r>
              <a:rPr lang="fr-BE" dirty="0" err="1">
                <a:solidFill>
                  <a:srgbClr val="BF1E2E"/>
                </a:solidFill>
              </a:rPr>
              <a:t>next</a:t>
            </a:r>
            <a:r>
              <a:rPr lang="fr-BE" dirty="0">
                <a:solidFill>
                  <a:srgbClr val="BF1E2E"/>
                </a:solidFill>
              </a:rPr>
              <a:t> 12 </a:t>
            </a:r>
            <a:r>
              <a:rPr lang="fr-BE" dirty="0" err="1">
                <a:solidFill>
                  <a:srgbClr val="BF1E2E"/>
                </a:solidFill>
              </a:rPr>
              <a:t>months</a:t>
            </a:r>
            <a:endParaRPr lang="en-GB" dirty="0">
              <a:solidFill>
                <a:srgbClr val="BF1E2E"/>
              </a:solidFill>
            </a:endParaRPr>
          </a:p>
        </p:txBody>
      </p:sp>
      <p:sp>
        <p:nvSpPr>
          <p:cNvPr id="3" name="Content Placeholder 2"/>
          <p:cNvSpPr>
            <a:spLocks noGrp="1"/>
          </p:cNvSpPr>
          <p:nvPr>
            <p:ph idx="1"/>
          </p:nvPr>
        </p:nvSpPr>
        <p:spPr>
          <a:xfrm>
            <a:off x="492577" y="2031849"/>
            <a:ext cx="9671840" cy="962705"/>
          </a:xfrm>
          <a:prstGeom prst="rect">
            <a:avLst/>
          </a:prstGeom>
        </p:spPr>
        <p:txBody>
          <a:bodyPr numCol="2"/>
          <a:lstStyle/>
          <a:p>
            <a:r>
              <a:rPr lang="en-GB" dirty="0"/>
              <a:t>Replication: </a:t>
            </a:r>
            <a:r>
              <a:rPr lang="en-GB" b="1" dirty="0"/>
              <a:t>10 more regions </a:t>
            </a:r>
            <a:br>
              <a:rPr lang="en-GB" b="1" dirty="0"/>
            </a:br>
            <a:r>
              <a:rPr lang="en-GB" b="1" dirty="0"/>
              <a:t>in 2023 </a:t>
            </a:r>
            <a:r>
              <a:rPr lang="en-GB" dirty="0"/>
              <a:t>by</a:t>
            </a:r>
            <a:r>
              <a:rPr lang="en-GB" b="1" dirty="0"/>
              <a:t> </a:t>
            </a:r>
            <a:r>
              <a:rPr lang="en-GB" dirty="0" err="1">
                <a:solidFill>
                  <a:srgbClr val="00B050"/>
                </a:solidFill>
              </a:rPr>
              <a:t>Regilience</a:t>
            </a:r>
            <a:endParaRPr lang="en-GB" dirty="0">
              <a:solidFill>
                <a:srgbClr val="00B050"/>
              </a:solidFill>
            </a:endParaRPr>
          </a:p>
          <a:p>
            <a:endParaRPr lang="en-GB" dirty="0"/>
          </a:p>
          <a:p>
            <a:r>
              <a:rPr lang="en-GB" dirty="0"/>
              <a:t>Challenge: </a:t>
            </a:r>
            <a:r>
              <a:rPr lang="en-GB" b="1" dirty="0"/>
              <a:t>embracing</a:t>
            </a:r>
            <a:r>
              <a:rPr lang="en-GB" dirty="0"/>
              <a:t> Adaptational Pathways</a:t>
            </a:r>
          </a:p>
          <a:p>
            <a:endParaRPr lang="fr-FR" dirty="0"/>
          </a:p>
        </p:txBody>
      </p:sp>
      <p:pic>
        <p:nvPicPr>
          <p:cNvPr id="6" name="Imagen 5" descr="Dibujo con letras&#10;&#10;Descripción generada automáticamente con confianza baja">
            <a:extLst>
              <a:ext uri="{FF2B5EF4-FFF2-40B4-BE49-F238E27FC236}">
                <a16:creationId xmlns:a16="http://schemas.microsoft.com/office/drawing/2014/main" id="{2EBCDBFF-9265-2BB4-CF67-B9AB14116F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5829" y="122517"/>
            <a:ext cx="1540171" cy="842153"/>
          </a:xfrm>
          <a:prstGeom prst="rect">
            <a:avLst/>
          </a:prstGeom>
        </p:spPr>
      </p:pic>
      <p:sp>
        <p:nvSpPr>
          <p:cNvPr id="7" name="Content Placeholder 2">
            <a:extLst>
              <a:ext uri="{FF2B5EF4-FFF2-40B4-BE49-F238E27FC236}">
                <a16:creationId xmlns:a16="http://schemas.microsoft.com/office/drawing/2014/main" id="{006220A8-7DCD-EF02-3DE5-C49AC0A92AF6}"/>
              </a:ext>
            </a:extLst>
          </p:cNvPr>
          <p:cNvSpPr txBox="1">
            <a:spLocks/>
          </p:cNvSpPr>
          <p:nvPr/>
        </p:nvSpPr>
        <p:spPr>
          <a:xfrm>
            <a:off x="3903345" y="3863446"/>
            <a:ext cx="7867624" cy="2111558"/>
          </a:xfrm>
          <a:prstGeom prst="rect">
            <a:avLst/>
          </a:prstGeom>
        </p:spPr>
        <p:txBody>
          <a:bodyPr vert="horz" lIns="91440" tIns="45720" rIns="91440" bIns="45720" numCol="2"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100000"/>
              </a:lnSpc>
              <a:spcBef>
                <a:spcPts val="500"/>
              </a:spcBef>
              <a:spcAft>
                <a:spcPts val="1800"/>
              </a:spcAft>
              <a:buClr>
                <a:schemeClr val="tx2"/>
              </a:buClr>
              <a:buFont typeface="Segoe UI" panose="020B0502040204020203"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GB" sz="2000" dirty="0"/>
              <a:t>Solutions </a:t>
            </a:r>
            <a:r>
              <a:rPr lang="en-GB" sz="2000" u="sng" dirty="0"/>
              <a:t>follow-up</a:t>
            </a:r>
            <a:r>
              <a:rPr lang="en-GB" sz="2000" dirty="0"/>
              <a:t> measures </a:t>
            </a:r>
            <a:br>
              <a:rPr lang="en-GB" sz="2000" dirty="0"/>
            </a:br>
            <a:r>
              <a:rPr lang="en-GB" sz="2000" dirty="0"/>
              <a:t>in the methodology along </a:t>
            </a:r>
            <a:br>
              <a:rPr lang="en-GB" sz="2000" dirty="0"/>
            </a:br>
            <a:r>
              <a:rPr lang="en-GB" sz="2000" dirty="0"/>
              <a:t>best practices</a:t>
            </a:r>
          </a:p>
          <a:p>
            <a:pPr>
              <a:buFont typeface="Arial" panose="020B0604020202020204" pitchFamily="34" charset="0"/>
              <a:buChar char="›"/>
            </a:pPr>
            <a:r>
              <a:rPr lang="en-GB" sz="2000" u="sng" dirty="0"/>
              <a:t>Stakeholder Advisory Board </a:t>
            </a:r>
            <a:br>
              <a:rPr lang="en-GB" sz="2000" u="sng" dirty="0"/>
            </a:br>
            <a:r>
              <a:rPr lang="en-GB" sz="2000" dirty="0"/>
              <a:t>aligned with the CoP</a:t>
            </a:r>
          </a:p>
          <a:p>
            <a:pPr>
              <a:buFont typeface="Arial" panose="020B0604020202020204" pitchFamily="34" charset="0"/>
              <a:buChar char="›"/>
            </a:pPr>
            <a:endParaRPr lang="en-GB" sz="2000" dirty="0"/>
          </a:p>
          <a:p>
            <a:pPr>
              <a:buFont typeface="Arial" panose="020B0604020202020204" pitchFamily="34" charset="0"/>
              <a:buChar char="›"/>
            </a:pPr>
            <a:endParaRPr lang="en-GB" sz="2000" dirty="0"/>
          </a:p>
          <a:p>
            <a:pPr>
              <a:buFont typeface="Arial" panose="020B0604020202020204" pitchFamily="34" charset="0"/>
              <a:buChar char="›"/>
            </a:pPr>
            <a:r>
              <a:rPr lang="en-GB" sz="2000" dirty="0"/>
              <a:t>Networking with facilitators and empowering stakeholders: </a:t>
            </a:r>
            <a:r>
              <a:rPr lang="en-GB" sz="2000" u="sng" dirty="0"/>
              <a:t>interactive innovation</a:t>
            </a:r>
          </a:p>
          <a:p>
            <a:pPr>
              <a:buFont typeface="Arial" panose="020B0604020202020204" pitchFamily="34" charset="0"/>
              <a:buChar char="›"/>
            </a:pPr>
            <a:r>
              <a:rPr lang="en-GB" sz="2000" dirty="0"/>
              <a:t>Discrete Choice Experiment </a:t>
            </a:r>
            <a:br>
              <a:rPr lang="en-GB" sz="2000" dirty="0"/>
            </a:br>
            <a:r>
              <a:rPr lang="en-GB" sz="2000" dirty="0"/>
              <a:t>+ focus groups + scenario games for </a:t>
            </a:r>
            <a:r>
              <a:rPr lang="en-GB" sz="2000" u="sng" dirty="0"/>
              <a:t>behavioural change </a:t>
            </a:r>
          </a:p>
          <a:p>
            <a:pPr>
              <a:buFont typeface="Arial" panose="020B0604020202020204" pitchFamily="34" charset="0"/>
              <a:buChar char="›"/>
            </a:pPr>
            <a:endParaRPr lang="fr-FR" sz="2000" dirty="0"/>
          </a:p>
        </p:txBody>
      </p:sp>
      <p:pic>
        <p:nvPicPr>
          <p:cNvPr id="4" name="Picture 4" descr="Map&#10;&#10;Description automatically generated">
            <a:extLst>
              <a:ext uri="{FF2B5EF4-FFF2-40B4-BE49-F238E27FC236}">
                <a16:creationId xmlns:a16="http://schemas.microsoft.com/office/drawing/2014/main" id="{870FFF8B-8CD0-A42D-93A7-DD6EB21D2F96}"/>
              </a:ext>
            </a:extLst>
          </p:cNvPr>
          <p:cNvPicPr>
            <a:picLocks noChangeAspect="1"/>
          </p:cNvPicPr>
          <p:nvPr/>
        </p:nvPicPr>
        <p:blipFill>
          <a:blip r:embed="rId3"/>
          <a:stretch>
            <a:fillRect/>
          </a:stretch>
        </p:blipFill>
        <p:spPr>
          <a:xfrm>
            <a:off x="492577" y="3504740"/>
            <a:ext cx="3284293" cy="255422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5" name="Picture 7" descr="Logo&#10;&#10;Description automatically generated">
            <a:extLst>
              <a:ext uri="{FF2B5EF4-FFF2-40B4-BE49-F238E27FC236}">
                <a16:creationId xmlns:a16="http://schemas.microsoft.com/office/drawing/2014/main" id="{32ECB74A-3C40-5E20-D174-00D4843BF8EA}"/>
              </a:ext>
            </a:extLst>
          </p:cNvPr>
          <p:cNvPicPr>
            <a:picLocks noChangeAspect="1"/>
          </p:cNvPicPr>
          <p:nvPr/>
        </p:nvPicPr>
        <p:blipFill>
          <a:blip r:embed="rId4"/>
          <a:stretch>
            <a:fillRect/>
          </a:stretch>
        </p:blipFill>
        <p:spPr>
          <a:xfrm>
            <a:off x="9514461" y="1449666"/>
            <a:ext cx="1897941" cy="628144"/>
          </a:xfrm>
          <a:prstGeom prst="rect">
            <a:avLst/>
          </a:prstGeom>
        </p:spPr>
      </p:pic>
      <p:pic>
        <p:nvPicPr>
          <p:cNvPr id="8" name="Picture 5" descr="Logo, company name&#10;&#10;Description automatically generated">
            <a:extLst>
              <a:ext uri="{FF2B5EF4-FFF2-40B4-BE49-F238E27FC236}">
                <a16:creationId xmlns:a16="http://schemas.microsoft.com/office/drawing/2014/main" id="{985DDF27-EEA3-D85E-9893-6F038B510565}"/>
              </a:ext>
            </a:extLst>
          </p:cNvPr>
          <p:cNvPicPr>
            <a:picLocks noChangeAspect="1"/>
          </p:cNvPicPr>
          <p:nvPr/>
        </p:nvPicPr>
        <p:blipFill>
          <a:blip r:embed="rId5"/>
          <a:stretch>
            <a:fillRect/>
          </a:stretch>
        </p:blipFill>
        <p:spPr>
          <a:xfrm>
            <a:off x="9801479" y="2034151"/>
            <a:ext cx="1323904" cy="804729"/>
          </a:xfrm>
          <a:prstGeom prst="rect">
            <a:avLst/>
          </a:prstGeom>
        </p:spPr>
      </p:pic>
      <p:pic>
        <p:nvPicPr>
          <p:cNvPr id="9" name="Picture 6" descr="Logo, company name&#10;&#10;Description automatically generated">
            <a:extLst>
              <a:ext uri="{FF2B5EF4-FFF2-40B4-BE49-F238E27FC236}">
                <a16:creationId xmlns:a16="http://schemas.microsoft.com/office/drawing/2014/main" id="{D2BBD0B6-A705-4726-B058-792C6B571DED}"/>
              </a:ext>
            </a:extLst>
          </p:cNvPr>
          <p:cNvPicPr>
            <a:picLocks noChangeAspect="1"/>
          </p:cNvPicPr>
          <p:nvPr/>
        </p:nvPicPr>
        <p:blipFill>
          <a:blip r:embed="rId6"/>
          <a:stretch>
            <a:fillRect/>
          </a:stretch>
        </p:blipFill>
        <p:spPr>
          <a:xfrm>
            <a:off x="9514461" y="2926364"/>
            <a:ext cx="1897940" cy="434495"/>
          </a:xfrm>
          <a:prstGeom prst="rect">
            <a:avLst/>
          </a:prstGeom>
        </p:spPr>
      </p:pic>
    </p:spTree>
    <p:extLst>
      <p:ext uri="{BB962C8B-B14F-4D97-AF65-F5344CB8AC3E}">
        <p14:creationId xmlns:p14="http://schemas.microsoft.com/office/powerpoint/2010/main" val="21262507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1280" y="3185647"/>
            <a:ext cx="5709440" cy="486705"/>
          </a:xfrm>
          <a:prstGeom prst="rect">
            <a:avLst/>
          </a:prstGeom>
        </p:spPr>
        <p:txBody>
          <a:bodyPr>
            <a:normAutofit fontScale="90000"/>
          </a:bodyPr>
          <a:lstStyle/>
          <a:p>
            <a:r>
              <a:rPr lang="fr-BE" dirty="0" err="1">
                <a:solidFill>
                  <a:srgbClr val="BF1E2E"/>
                </a:solidFill>
              </a:rPr>
              <a:t>Thank</a:t>
            </a:r>
            <a:r>
              <a:rPr lang="fr-BE" dirty="0">
                <a:solidFill>
                  <a:srgbClr val="BF1E2E"/>
                </a:solidFill>
              </a:rPr>
              <a:t> </a:t>
            </a:r>
            <a:r>
              <a:rPr lang="fr-BE" dirty="0" err="1">
                <a:solidFill>
                  <a:srgbClr val="BF1E2E"/>
                </a:solidFill>
              </a:rPr>
              <a:t>you</a:t>
            </a:r>
            <a:r>
              <a:rPr lang="fr-BE" dirty="0">
                <a:solidFill>
                  <a:srgbClr val="BF1E2E"/>
                </a:solidFill>
              </a:rPr>
              <a:t> for </a:t>
            </a:r>
            <a:r>
              <a:rPr lang="fr-BE" dirty="0" err="1">
                <a:solidFill>
                  <a:srgbClr val="BF1E2E"/>
                </a:solidFill>
              </a:rPr>
              <a:t>your</a:t>
            </a:r>
            <a:r>
              <a:rPr lang="fr-BE" dirty="0">
                <a:solidFill>
                  <a:srgbClr val="BF1E2E"/>
                </a:solidFill>
              </a:rPr>
              <a:t> attention</a:t>
            </a:r>
            <a:endParaRPr lang="en-GB" dirty="0">
              <a:solidFill>
                <a:srgbClr val="BF1E2E"/>
              </a:solidFill>
            </a:endParaRPr>
          </a:p>
        </p:txBody>
      </p:sp>
      <p:sp>
        <p:nvSpPr>
          <p:cNvPr id="3" name="Content Placeholder 2"/>
          <p:cNvSpPr>
            <a:spLocks noGrp="1"/>
          </p:cNvSpPr>
          <p:nvPr>
            <p:ph idx="1"/>
          </p:nvPr>
        </p:nvSpPr>
        <p:spPr>
          <a:xfrm>
            <a:off x="1043553" y="4344055"/>
            <a:ext cx="9671840" cy="481353"/>
          </a:xfrm>
          <a:prstGeom prst="rect">
            <a:avLst/>
          </a:prstGeom>
        </p:spPr>
        <p:txBody>
          <a:bodyPr numCol="1"/>
          <a:lstStyle/>
          <a:p>
            <a:pPr marL="0" indent="0" algn="ctr">
              <a:buNone/>
            </a:pPr>
            <a:r>
              <a:rPr lang="fr-FR" sz="2000" dirty="0"/>
              <a:t>Jan Cools – Project </a:t>
            </a:r>
            <a:r>
              <a:rPr lang="fr-FR" sz="2000"/>
              <a:t>Coordinator</a:t>
            </a:r>
            <a:endParaRPr lang="fr-FR" sz="2000" dirty="0"/>
          </a:p>
          <a:p>
            <a:pPr marL="0" indent="0" algn="ctr">
              <a:buNone/>
            </a:pPr>
            <a:r>
              <a:rPr lang="fr-FR" sz="2000" dirty="0"/>
              <a:t>jan.cools@uantwerp.be</a:t>
            </a:r>
          </a:p>
        </p:txBody>
      </p:sp>
      <p:pic>
        <p:nvPicPr>
          <p:cNvPr id="6" name="Imagen 5" descr="Dibujo con letras&#10;&#10;Descripción generada automáticamente con confianza baja">
            <a:extLst>
              <a:ext uri="{FF2B5EF4-FFF2-40B4-BE49-F238E27FC236}">
                <a16:creationId xmlns:a16="http://schemas.microsoft.com/office/drawing/2014/main" id="{2EBCDBFF-9265-2BB4-CF67-B9AB14116F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2512" y="1504157"/>
            <a:ext cx="2561933" cy="1400844"/>
          </a:xfrm>
          <a:prstGeom prst="rect">
            <a:avLst/>
          </a:prstGeom>
        </p:spPr>
      </p:pic>
      <p:pic>
        <p:nvPicPr>
          <p:cNvPr id="1026" name="Picture 2" descr="Contact">
            <a:extLst>
              <a:ext uri="{FF2B5EF4-FFF2-40B4-BE49-F238E27FC236}">
                <a16:creationId xmlns:a16="http://schemas.microsoft.com/office/drawing/2014/main" id="{88D20DCB-23DB-371A-8165-E069F7FDB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312" y="4296973"/>
            <a:ext cx="1449042" cy="10568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7F39D3F-A0FE-11F7-1273-DECD459F21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6980" y="4543169"/>
            <a:ext cx="1898166" cy="56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6104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38183"/>
          </a:xfrm>
          <a:prstGeom prst="rect">
            <a:avLst/>
          </a:prstGeom>
        </p:spPr>
        <p:txBody>
          <a:bodyPr/>
          <a:lstStyle/>
          <a:p>
            <a:r>
              <a:rPr lang="fr-BE" dirty="0"/>
              <a:t>Citizen-</a:t>
            </a:r>
            <a:r>
              <a:rPr lang="fr-BE" dirty="0" err="1"/>
              <a:t>driven</a:t>
            </a:r>
            <a:r>
              <a:rPr lang="fr-BE" dirty="0"/>
              <a:t> </a:t>
            </a:r>
            <a:r>
              <a:rPr lang="fr-BE" dirty="0" err="1"/>
              <a:t>climate</a:t>
            </a:r>
            <a:r>
              <a:rPr lang="fr-BE" dirty="0"/>
              <a:t> action in Occitanie</a:t>
            </a:r>
            <a:endParaRPr lang="en-GB" dirty="0"/>
          </a:p>
        </p:txBody>
      </p:sp>
      <p:sp>
        <p:nvSpPr>
          <p:cNvPr id="3" name="Content Placeholder 2"/>
          <p:cNvSpPr>
            <a:spLocks noGrp="1"/>
          </p:cNvSpPr>
          <p:nvPr>
            <p:ph idx="1"/>
          </p:nvPr>
        </p:nvSpPr>
        <p:spPr>
          <a:xfrm>
            <a:off x="402778" y="2059658"/>
            <a:ext cx="8615716" cy="4311206"/>
          </a:xfrm>
          <a:prstGeom prst="rect">
            <a:avLst/>
          </a:prstGeom>
        </p:spPr>
        <p:txBody>
          <a:bodyPr/>
          <a:lstStyle/>
          <a:p>
            <a:r>
              <a:rPr lang="fr-BE" b="1" dirty="0"/>
              <a:t>A local green-deal </a:t>
            </a:r>
            <a:r>
              <a:rPr lang="fr-BE" b="1" dirty="0" err="1"/>
              <a:t>constructed</a:t>
            </a:r>
            <a:r>
              <a:rPr lang="fr-BE" b="1" dirty="0"/>
              <a:t> </a:t>
            </a:r>
            <a:r>
              <a:rPr lang="fr-BE" b="1" dirty="0" err="1"/>
              <a:t>after</a:t>
            </a:r>
            <a:r>
              <a:rPr lang="fr-BE" b="1" dirty="0"/>
              <a:t> a </a:t>
            </a:r>
            <a:r>
              <a:rPr lang="fr-BE" b="1" dirty="0" err="1"/>
              <a:t>citizen</a:t>
            </a:r>
            <a:r>
              <a:rPr lang="fr-BE" b="1" dirty="0"/>
              <a:t> convention</a:t>
            </a:r>
          </a:p>
          <a:p>
            <a:pPr lvl="1">
              <a:spcAft>
                <a:spcPts val="1200"/>
              </a:spcAft>
            </a:pPr>
            <a:r>
              <a:rPr lang="fr-FR" sz="2000" dirty="0"/>
              <a:t>100 </a:t>
            </a:r>
            <a:r>
              <a:rPr lang="fr-FR" sz="2000" dirty="0" err="1"/>
              <a:t>citizens</a:t>
            </a:r>
            <a:r>
              <a:rPr lang="fr-FR" sz="2000" dirty="0"/>
              <a:t> </a:t>
            </a:r>
            <a:r>
              <a:rPr lang="fr-FR" sz="2000" dirty="0" err="1"/>
              <a:t>selected</a:t>
            </a:r>
            <a:r>
              <a:rPr lang="fr-FR" sz="2000" dirty="0"/>
              <a:t> </a:t>
            </a:r>
            <a:r>
              <a:rPr lang="fr-FR" sz="2000" dirty="0" err="1"/>
              <a:t>randomly</a:t>
            </a:r>
            <a:r>
              <a:rPr lang="fr-FR" sz="2000" dirty="0"/>
              <a:t> on </a:t>
            </a:r>
            <a:r>
              <a:rPr lang="fr-FR" sz="2000" dirty="0" err="1"/>
              <a:t>representative</a:t>
            </a:r>
            <a:r>
              <a:rPr lang="fr-FR" sz="2000" dirty="0"/>
              <a:t> </a:t>
            </a:r>
            <a:r>
              <a:rPr lang="fr-FR" sz="2000" dirty="0" err="1"/>
              <a:t>criteria</a:t>
            </a:r>
            <a:endParaRPr lang="fr-FR" sz="2000" dirty="0"/>
          </a:p>
          <a:p>
            <a:pPr lvl="1">
              <a:spcAft>
                <a:spcPts val="3000"/>
              </a:spcAft>
            </a:pPr>
            <a:r>
              <a:rPr lang="fr-FR" sz="2000" dirty="0"/>
              <a:t>A contribution of </a:t>
            </a:r>
            <a:r>
              <a:rPr lang="fr-FR" dirty="0"/>
              <a:t>52 </a:t>
            </a:r>
            <a:r>
              <a:rPr lang="fr-FR" dirty="0" err="1"/>
              <a:t>proposals</a:t>
            </a:r>
            <a:r>
              <a:rPr lang="fr-FR" dirty="0"/>
              <a:t> </a:t>
            </a:r>
            <a:r>
              <a:rPr lang="fr-FR" sz="2000" dirty="0" err="1"/>
              <a:t>consensually</a:t>
            </a:r>
            <a:r>
              <a:rPr lang="fr-FR" sz="2000" dirty="0"/>
              <a:t> </a:t>
            </a:r>
            <a:r>
              <a:rPr lang="fr-FR" sz="2000" dirty="0" err="1"/>
              <a:t>approved</a:t>
            </a:r>
            <a:r>
              <a:rPr lang="fr-FR" sz="2000" dirty="0"/>
              <a:t> by the group</a:t>
            </a:r>
          </a:p>
          <a:p>
            <a:r>
              <a:rPr lang="fr-BE" b="1" dirty="0"/>
              <a:t>Participative </a:t>
            </a:r>
            <a:r>
              <a:rPr lang="fr-BE" b="1" dirty="0" err="1" smtClean="0"/>
              <a:t>budgeting</a:t>
            </a:r>
            <a:r>
              <a:rPr lang="fr-BE" b="1" dirty="0" smtClean="0"/>
              <a:t> </a:t>
            </a:r>
            <a:r>
              <a:rPr lang="fr-BE" b="1" dirty="0"/>
              <a:t>on </a:t>
            </a:r>
            <a:r>
              <a:rPr lang="fr-BE" b="1" dirty="0" err="1"/>
              <a:t>climate</a:t>
            </a:r>
            <a:r>
              <a:rPr lang="fr-BE" b="1" dirty="0"/>
              <a:t> </a:t>
            </a:r>
            <a:r>
              <a:rPr lang="fr-BE" b="1" dirty="0" err="1"/>
              <a:t>since</a:t>
            </a:r>
            <a:r>
              <a:rPr lang="fr-BE" b="1" dirty="0"/>
              <a:t> 2019</a:t>
            </a:r>
          </a:p>
          <a:p>
            <a:pPr lvl="1"/>
            <a:r>
              <a:rPr lang="fr-BE" dirty="0"/>
              <a:t>« </a:t>
            </a:r>
            <a:r>
              <a:rPr lang="fr-BE" dirty="0" err="1"/>
              <a:t>My</a:t>
            </a:r>
            <a:r>
              <a:rPr lang="fr-BE" dirty="0"/>
              <a:t> solution for </a:t>
            </a:r>
            <a:r>
              <a:rPr lang="fr-BE" dirty="0" err="1"/>
              <a:t>climate</a:t>
            </a:r>
            <a:r>
              <a:rPr lang="fr-BE" dirty="0"/>
              <a:t> change » : 3 sessions in 2019, 2020 and 2021, 64 </a:t>
            </a:r>
            <a:r>
              <a:rPr lang="fr-BE" dirty="0" err="1"/>
              <a:t>projects</a:t>
            </a:r>
            <a:r>
              <a:rPr lang="fr-BE" dirty="0"/>
              <a:t> </a:t>
            </a:r>
            <a:r>
              <a:rPr lang="fr-BE" dirty="0" err="1"/>
              <a:t>supported</a:t>
            </a:r>
            <a:r>
              <a:rPr lang="fr-BE" dirty="0"/>
              <a:t> </a:t>
            </a:r>
            <a:r>
              <a:rPr lang="fr-BE" dirty="0" err="1"/>
              <a:t>with</a:t>
            </a:r>
            <a:r>
              <a:rPr lang="fr-BE" dirty="0"/>
              <a:t> 2,3M€</a:t>
            </a:r>
          </a:p>
          <a:p>
            <a:pPr lvl="1"/>
            <a:r>
              <a:rPr lang="fr-BE" dirty="0"/>
              <a:t>A new session in 2023, </a:t>
            </a:r>
            <a:r>
              <a:rPr lang="fr-BE" dirty="0" err="1"/>
              <a:t>reinforced</a:t>
            </a:r>
            <a:r>
              <a:rPr lang="fr-BE" dirty="0"/>
              <a:t> </a:t>
            </a:r>
            <a:r>
              <a:rPr lang="fr-BE" dirty="0" err="1"/>
              <a:t>with</a:t>
            </a:r>
            <a:r>
              <a:rPr lang="fr-BE" dirty="0"/>
              <a:t> a new 2M€ budget and  </a:t>
            </a:r>
            <a:r>
              <a:rPr lang="fr-BE" dirty="0" err="1"/>
              <a:t>developping</a:t>
            </a:r>
            <a:r>
              <a:rPr lang="fr-BE" dirty="0"/>
              <a:t> adaptation </a:t>
            </a:r>
            <a:r>
              <a:rPr lang="fr-BE" dirty="0" err="1"/>
              <a:t>concerns</a:t>
            </a:r>
            <a:endParaRPr lang="fr-BE" dirty="0"/>
          </a:p>
          <a:p>
            <a:pPr marL="0" indent="0">
              <a:buNone/>
            </a:pPr>
            <a:endParaRPr lang="fr-BE" dirty="0"/>
          </a:p>
        </p:txBody>
      </p:sp>
      <p:pic>
        <p:nvPicPr>
          <p:cNvPr id="4" name="Image 3">
            <a:extLst>
              <a:ext uri="{FF2B5EF4-FFF2-40B4-BE49-F238E27FC236}">
                <a16:creationId xmlns:a16="http://schemas.microsoft.com/office/drawing/2014/main" id="{2C51669E-6F7C-45B5-919F-DD58C00ABD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4849" y="265014"/>
            <a:ext cx="2184164" cy="712687"/>
          </a:xfrm>
          <a:prstGeom prst="rect">
            <a:avLst/>
          </a:prstGeom>
        </p:spPr>
      </p:pic>
      <p:pic>
        <p:nvPicPr>
          <p:cNvPr id="6" name="Image 5">
            <a:extLst>
              <a:ext uri="{FF2B5EF4-FFF2-40B4-BE49-F238E27FC236}">
                <a16:creationId xmlns:a16="http://schemas.microsoft.com/office/drawing/2014/main" id="{D62CD6EE-35D9-450A-9AD6-077BE622CA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3090" y="4448343"/>
            <a:ext cx="3156132" cy="1754318"/>
          </a:xfrm>
          <a:prstGeom prst="rect">
            <a:avLst/>
          </a:prstGeom>
        </p:spPr>
      </p:pic>
      <p:pic>
        <p:nvPicPr>
          <p:cNvPr id="7" name="Picture 2" descr="La convention citoyenne pour l'Occitanie : Des citoyens tirés au sort  s'invitent à la Région">
            <a:extLst>
              <a:ext uri="{FF2B5EF4-FFF2-40B4-BE49-F238E27FC236}">
                <a16:creationId xmlns:a16="http://schemas.microsoft.com/office/drawing/2014/main" id="{4C379487-EEFC-4C63-AEE4-12EABBF9E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1451" y="2284774"/>
            <a:ext cx="2437691" cy="1694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1520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34367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385F11-3F91-4C8E-B6D0-5393D493DDE1}"/>
              </a:ext>
            </a:extLst>
          </p:cNvPr>
          <p:cNvSpPr txBox="1">
            <a:spLocks/>
          </p:cNvSpPr>
          <p:nvPr/>
        </p:nvSpPr>
        <p:spPr>
          <a:xfrm>
            <a:off x="573146" y="2778357"/>
            <a:ext cx="11045707" cy="728238"/>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algn="ctr"/>
            <a:r>
              <a:rPr lang="fr-BE" sz="4400" dirty="0" err="1">
                <a:solidFill>
                  <a:srgbClr val="ACD144"/>
                </a:solidFill>
              </a:rPr>
              <a:t>Closing</a:t>
            </a:r>
            <a:r>
              <a:rPr lang="fr-BE" sz="4400" dirty="0">
                <a:solidFill>
                  <a:srgbClr val="ACD144"/>
                </a:solidFill>
              </a:rPr>
              <a:t> </a:t>
            </a:r>
            <a:r>
              <a:rPr lang="fr-BE" sz="4400" dirty="0" err="1">
                <a:solidFill>
                  <a:srgbClr val="ACD144"/>
                </a:solidFill>
              </a:rPr>
              <a:t>address</a:t>
            </a:r>
            <a:endParaRPr lang="fr-BE" sz="4400" dirty="0">
              <a:solidFill>
                <a:srgbClr val="ACD144"/>
              </a:solidFill>
            </a:endParaRPr>
          </a:p>
        </p:txBody>
      </p:sp>
    </p:spTree>
    <p:extLst>
      <p:ext uri="{BB962C8B-B14F-4D97-AF65-F5344CB8AC3E}">
        <p14:creationId xmlns:p14="http://schemas.microsoft.com/office/powerpoint/2010/main" val="429346577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043" y="3730617"/>
            <a:ext cx="11045707" cy="1325563"/>
          </a:xfrm>
        </p:spPr>
        <p:txBody>
          <a:bodyPr>
            <a:normAutofit fontScale="90000"/>
          </a:bodyPr>
          <a:lstStyle/>
          <a:p>
            <a:pPr algn="ctr"/>
            <a:r>
              <a:rPr lang="en-IE" sz="4900" dirty="0" smtClean="0"/>
              <a:t>Philippe </a:t>
            </a:r>
            <a:r>
              <a:rPr lang="en-IE" sz="4900" dirty="0" err="1" smtClean="0"/>
              <a:t>Tulkens</a:t>
            </a:r>
            <a:r>
              <a:rPr lang="en-IE" sz="4900" dirty="0" smtClean="0"/>
              <a:t/>
            </a:r>
            <a:br>
              <a:rPr lang="en-IE" sz="4900" dirty="0" smtClean="0"/>
            </a:br>
            <a:r>
              <a:rPr lang="en-IE" dirty="0" smtClean="0"/>
              <a:t/>
            </a:r>
            <a:br>
              <a:rPr lang="en-IE" dirty="0" smtClean="0"/>
            </a:br>
            <a:r>
              <a:rPr lang="en-IE" dirty="0" smtClean="0"/>
              <a:t/>
            </a:r>
            <a:br>
              <a:rPr lang="en-IE" dirty="0" smtClean="0"/>
            </a:br>
            <a:r>
              <a:rPr lang="en-IE" dirty="0" smtClean="0"/>
              <a:t>Deputy Mission Manager </a:t>
            </a:r>
            <a:br>
              <a:rPr lang="en-IE" dirty="0" smtClean="0"/>
            </a:br>
            <a:r>
              <a:rPr lang="en-IE" dirty="0" smtClean="0"/>
              <a:t>DG RTD</a:t>
            </a:r>
            <a:br>
              <a:rPr lang="en-IE" dirty="0" smtClean="0"/>
            </a:br>
            <a:endParaRPr lang="en-US" dirty="0"/>
          </a:p>
        </p:txBody>
      </p:sp>
    </p:spTree>
    <p:extLst>
      <p:ext uri="{BB962C8B-B14F-4D97-AF65-F5344CB8AC3E}">
        <p14:creationId xmlns:p14="http://schemas.microsoft.com/office/powerpoint/2010/main" val="228972869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6" name="TextBox 5">
            <a:extLst>
              <a:ext uri="{FF2B5EF4-FFF2-40B4-BE49-F238E27FC236}">
                <a16:creationId xmlns:a16="http://schemas.microsoft.com/office/drawing/2014/main" id="{255342EB-8384-4939-B786-86B73DA5040F}"/>
              </a:ext>
            </a:extLst>
          </p:cNvPr>
          <p:cNvSpPr txBox="1"/>
          <p:nvPr/>
        </p:nvSpPr>
        <p:spPr>
          <a:xfrm>
            <a:off x="1424353" y="5165209"/>
            <a:ext cx="6196818" cy="369332"/>
          </a:xfrm>
          <a:prstGeom prst="rect">
            <a:avLst/>
          </a:prstGeom>
          <a:noFill/>
        </p:spPr>
        <p:txBody>
          <a:bodyPr wrap="square">
            <a:spAutoFit/>
          </a:bodyPr>
          <a:lstStyle/>
          <a:p>
            <a:pPr marL="261937" lvl="2" indent="0">
              <a:buNone/>
            </a:pPr>
            <a:r>
              <a:rPr lang="en-IE" sz="1800" b="1" dirty="0">
                <a:solidFill>
                  <a:schemeClr val="bg1"/>
                </a:solidFill>
                <a:effectLst/>
                <a:latin typeface="Roboto" panose="020B0604020202020204" pitchFamily="2" charset="0"/>
                <a:ea typeface="Calibri" panose="020F0502020204030204" pitchFamily="34" charset="0"/>
                <a:cs typeface="Calibri" panose="020F0502020204030204" pitchFamily="34" charset="0"/>
              </a:rPr>
              <a:t>Channel Adaptation to Climate Change</a:t>
            </a:r>
            <a:endParaRPr lang="en-IE" sz="1600" dirty="0">
              <a:solidFill>
                <a:schemeClr val="bg1"/>
              </a:solidFill>
            </a:endParaRPr>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46085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pPr lvl="0" fontAlgn="base">
              <a:lnSpc>
                <a:spcPct val="100000"/>
              </a:lnSpc>
              <a:spcAft>
                <a:spcPct val="0"/>
              </a:spcAft>
              <a:defRPr/>
            </a:pPr>
            <a:r>
              <a:rPr lang="en-GB" sz="3600" dirty="0">
                <a:latin typeface="Arial" panose="020B0604020202020204" pitchFamily="34" charset="0"/>
                <a:cs typeface="Arial" panose="020B0604020202020204" pitchFamily="34" charset="0"/>
              </a:rPr>
              <a:t>Important websites</a:t>
            </a:r>
            <a:endParaRPr lang="en-GB" sz="3600" u="sng" kern="0" dirty="0">
              <a:latin typeface="Arial" panose="020B0604020202020204" pitchFamily="34" charset="0"/>
              <a:cs typeface="Arial" panose="020B0604020202020204" pitchFamily="34" charset="0"/>
            </a:endParaRPr>
          </a:p>
        </p:txBody>
      </p:sp>
      <p:sp>
        <p:nvSpPr>
          <p:cNvPr id="5" name="TextBox 4"/>
          <p:cNvSpPr txBox="1"/>
          <p:nvPr/>
        </p:nvSpPr>
        <p:spPr>
          <a:xfrm>
            <a:off x="402779" y="2325150"/>
            <a:ext cx="11386442" cy="5247590"/>
          </a:xfrm>
          <a:prstGeom prst="rect">
            <a:avLst/>
          </a:prstGeom>
          <a:noFill/>
        </p:spPr>
        <p:txBody>
          <a:bodyPr wrap="square" rtlCol="0">
            <a:spAutoFit/>
          </a:bodyPr>
          <a:lstStyle/>
          <a:p>
            <a:pPr>
              <a:spcBef>
                <a:spcPts val="600"/>
              </a:spcBef>
            </a:pPr>
            <a:r>
              <a:rPr lang="en-GB" b="1" dirty="0">
                <a:solidFill>
                  <a:srgbClr val="C00000"/>
                </a:solidFill>
              </a:rPr>
              <a:t>Mission website</a:t>
            </a:r>
          </a:p>
          <a:p>
            <a:pPr>
              <a:spcBef>
                <a:spcPts val="600"/>
              </a:spcBef>
            </a:pPr>
            <a:r>
              <a:rPr lang="en-GB" dirty="0">
                <a:solidFill>
                  <a:srgbClr val="C00000"/>
                </a:solidFill>
                <a:hlinkClick r:id="rId2"/>
              </a:rPr>
              <a:t>https://research-and-innovation.ec.europa.eu/funding/funding-opportunities/funding-programmes-and-open-calls/horizon-europe/eu-missions-horizon-europe/adaptation-climate-change_en</a:t>
            </a:r>
            <a:r>
              <a:rPr lang="en-GB" dirty="0">
                <a:solidFill>
                  <a:srgbClr val="C00000"/>
                </a:solidFill>
              </a:rPr>
              <a:t> </a:t>
            </a:r>
          </a:p>
          <a:p>
            <a:pPr>
              <a:spcBef>
                <a:spcPts val="600"/>
              </a:spcBef>
            </a:pPr>
            <a:endParaRPr lang="en-GB" b="1" dirty="0">
              <a:solidFill>
                <a:srgbClr val="C00000"/>
              </a:solidFill>
            </a:endParaRPr>
          </a:p>
          <a:p>
            <a:pPr>
              <a:spcBef>
                <a:spcPts val="600"/>
              </a:spcBef>
            </a:pPr>
            <a:r>
              <a:rPr lang="en-GB" b="1" dirty="0">
                <a:solidFill>
                  <a:srgbClr val="C00000"/>
                </a:solidFill>
              </a:rPr>
              <a:t>National Contact Points (NCPs)</a:t>
            </a:r>
          </a:p>
          <a:p>
            <a:pPr>
              <a:spcBef>
                <a:spcPts val="600"/>
              </a:spcBef>
            </a:pPr>
            <a:r>
              <a:rPr lang="en-GB" dirty="0">
                <a:hlinkClick r:id="rId3"/>
              </a:rPr>
              <a:t>https://ec.europa.eu/info/funding-tenders/opportunities/portal/screen/support/ncp</a:t>
            </a:r>
            <a:r>
              <a:rPr lang="en-GB" dirty="0"/>
              <a:t> </a:t>
            </a:r>
          </a:p>
          <a:p>
            <a:pPr>
              <a:spcBef>
                <a:spcPts val="600"/>
              </a:spcBef>
            </a:pPr>
            <a:endParaRPr lang="en-GB" i="1" dirty="0"/>
          </a:p>
          <a:p>
            <a:pPr>
              <a:spcBef>
                <a:spcPts val="600"/>
              </a:spcBef>
            </a:pPr>
            <a:r>
              <a:rPr lang="en-GB" b="1" dirty="0">
                <a:solidFill>
                  <a:srgbClr val="C00000"/>
                </a:solidFill>
              </a:rPr>
              <a:t>EU Missions info days </a:t>
            </a:r>
          </a:p>
          <a:p>
            <a:pPr>
              <a:spcBef>
                <a:spcPts val="600"/>
              </a:spcBef>
            </a:pPr>
            <a:r>
              <a:rPr lang="en-GB" dirty="0">
                <a:hlinkClick r:id="rId4"/>
              </a:rPr>
              <a:t>https://research-innovation-community.ec.europa.eu/events/1nVczf9ihgPdOg3zyoLyuC/overview</a:t>
            </a:r>
            <a:endParaRPr lang="en-GB" dirty="0"/>
          </a:p>
          <a:p>
            <a:pPr>
              <a:spcBef>
                <a:spcPts val="600"/>
              </a:spcBef>
            </a:pPr>
            <a:r>
              <a:rPr lang="en-GB" dirty="0"/>
              <a:t> </a:t>
            </a:r>
            <a:endParaRPr lang="en-GB" i="1" dirty="0"/>
          </a:p>
          <a:p>
            <a:pPr>
              <a:spcBef>
                <a:spcPts val="600"/>
              </a:spcBef>
            </a:pPr>
            <a:r>
              <a:rPr lang="en-GB" b="1" dirty="0">
                <a:solidFill>
                  <a:srgbClr val="C00000"/>
                </a:solidFill>
              </a:rPr>
              <a:t>Funding &amp; Tender Portal</a:t>
            </a:r>
          </a:p>
          <a:p>
            <a:pPr>
              <a:spcBef>
                <a:spcPts val="600"/>
              </a:spcBef>
            </a:pPr>
            <a:r>
              <a:rPr lang="fr-BE" dirty="0">
                <a:hlinkClick r:id="rId5"/>
              </a:rPr>
              <a:t>https://ec.europa.eu/info/funding-tenders/opportunities/portal/screen/programmes/horizon</a:t>
            </a:r>
            <a:r>
              <a:rPr lang="fr-BE" dirty="0"/>
              <a:t> </a:t>
            </a:r>
          </a:p>
          <a:p>
            <a:pPr>
              <a:spcBef>
                <a:spcPts val="600"/>
              </a:spcBef>
            </a:pPr>
            <a:endParaRPr lang="fr-BE" dirty="0"/>
          </a:p>
          <a:p>
            <a:pPr>
              <a:spcBef>
                <a:spcPts val="600"/>
              </a:spcBef>
            </a:pPr>
            <a:endParaRPr lang="fr-BE" dirty="0"/>
          </a:p>
          <a:p>
            <a:pPr>
              <a:spcBef>
                <a:spcPts val="600"/>
              </a:spcBef>
            </a:pPr>
            <a:endParaRPr lang="fr-BE" dirty="0"/>
          </a:p>
        </p:txBody>
      </p:sp>
    </p:spTree>
    <p:extLst>
      <p:ext uri="{BB962C8B-B14F-4D97-AF65-F5344CB8AC3E}">
        <p14:creationId xmlns:p14="http://schemas.microsoft.com/office/powerpoint/2010/main" val="32202719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3786808"/>
            <a:ext cx="12192000" cy="1146239"/>
          </a:xfrm>
        </p:spPr>
        <p:txBody>
          <a:bodyPr/>
          <a:lstStyle/>
          <a:p>
            <a:endParaRPr lang="en-GB" sz="2400" b="1" dirty="0">
              <a:solidFill>
                <a:srgbClr val="FFFF00"/>
              </a:solidFill>
            </a:endParaRPr>
          </a:p>
          <a:p>
            <a:r>
              <a:rPr lang="en-GB" sz="2400" b="1" dirty="0">
                <a:solidFill>
                  <a:srgbClr val="FFFF00"/>
                </a:solidFill>
              </a:rPr>
              <a:t>#EUmissions  #HorizonEU</a:t>
            </a:r>
            <a:r>
              <a:rPr lang="en-GB" b="1" dirty="0">
                <a:solidFill>
                  <a:srgbClr val="FFFF00"/>
                </a:solidFill>
              </a:rPr>
              <a:t> </a:t>
            </a:r>
            <a:r>
              <a:rPr lang="en-GB" sz="2400" b="1" dirty="0">
                <a:solidFill>
                  <a:srgbClr val="FFFF00"/>
                </a:solidFill>
              </a:rPr>
              <a:t>#MissionClimate</a:t>
            </a:r>
            <a:endParaRPr lang="en-GB" b="1" dirty="0">
              <a:solidFill>
                <a:srgbClr val="FFFF00"/>
              </a:solidFill>
            </a:endParaRPr>
          </a:p>
        </p:txBody>
      </p:sp>
      <p:sp>
        <p:nvSpPr>
          <p:cNvPr id="2" name="TextBox 1">
            <a:extLst>
              <a:ext uri="{FF2B5EF4-FFF2-40B4-BE49-F238E27FC236}">
                <a16:creationId xmlns:a16="http://schemas.microsoft.com/office/drawing/2014/main" id="{55C29AB9-D080-459A-A998-E258C6FADC42}"/>
              </a:ext>
            </a:extLst>
          </p:cNvPr>
          <p:cNvSpPr txBox="1"/>
          <p:nvPr/>
        </p:nvSpPr>
        <p:spPr>
          <a:xfrm>
            <a:off x="2723322" y="3279913"/>
            <a:ext cx="8189843" cy="523220"/>
          </a:xfrm>
          <a:prstGeom prst="rect">
            <a:avLst/>
          </a:prstGeom>
          <a:noFill/>
        </p:spPr>
        <p:txBody>
          <a:bodyPr wrap="square" rtlCol="0">
            <a:spAutoFit/>
          </a:bodyPr>
          <a:lstStyle/>
          <a:p>
            <a:r>
              <a:rPr lang="en-IE" sz="2800" dirty="0">
                <a:hlinkClick r:id="rId3"/>
              </a:rPr>
              <a:t>Adaptation to climate change (europa.eu)</a:t>
            </a:r>
            <a:endParaRPr lang="en-IE" sz="2800" dirty="0"/>
          </a:p>
        </p:txBody>
      </p:sp>
    </p:spTree>
    <p:extLst>
      <p:ext uri="{BB962C8B-B14F-4D97-AF65-F5344CB8AC3E}">
        <p14:creationId xmlns:p14="http://schemas.microsoft.com/office/powerpoint/2010/main" val="4154001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26" y="1460848"/>
            <a:ext cx="11080186" cy="917583"/>
          </a:xfrm>
        </p:spPr>
        <p:txBody>
          <a:bodyPr/>
          <a:lstStyle/>
          <a:p>
            <a:pPr algn="l"/>
            <a:r>
              <a:rPr lang="en-US" dirty="0" smtClean="0"/>
              <a:t>Adaptation Posture</a:t>
            </a:r>
            <a:endParaRPr lang="en-GB" dirty="0"/>
          </a:p>
        </p:txBody>
      </p:sp>
      <p:sp>
        <p:nvSpPr>
          <p:cNvPr id="4" name="TextBox 3"/>
          <p:cNvSpPr txBox="1"/>
          <p:nvPr/>
        </p:nvSpPr>
        <p:spPr>
          <a:xfrm>
            <a:off x="8273143" y="3886200"/>
            <a:ext cx="3080657" cy="646331"/>
          </a:xfrm>
          <a:prstGeom prst="rect">
            <a:avLst/>
          </a:prstGeom>
          <a:noFill/>
        </p:spPr>
        <p:txBody>
          <a:bodyPr wrap="square" rtlCol="0">
            <a:spAutoFit/>
          </a:bodyPr>
          <a:lstStyle/>
          <a:p>
            <a:endParaRPr lang="en-IE" dirty="0" smtClean="0"/>
          </a:p>
          <a:p>
            <a:pPr marL="285750" indent="-285750">
              <a:buFont typeface="Arial" panose="020B0604020202020204" pitchFamily="34" charset="0"/>
              <a:buChar char="•"/>
            </a:pPr>
            <a:endParaRPr lang="en-US" dirty="0"/>
          </a:p>
        </p:txBody>
      </p:sp>
      <p:pic>
        <p:nvPicPr>
          <p:cNvPr id="5" name="Picture 4" descr="The image shows a pyramid of 3 separated levels, with two faces directed towards the viewer.&#10;1) the bottom level is coloured orange and is titled &quot;Prepare Europe for Climate Disruptions&quot; on one face and on another face it contains the text &quot;Citizens Communities and regions&quot;. A further explanation box contains the text &quot;better understanding, preparing for and managin climate risks such as heatwaves, forst fires, drought, storms and diseases&quot;.&#10;2) the middle level is coloured green and titled &quot;Accelerate transition to a reslient future&quot; on one face and on another face it contains the text &quot; 150 communities and regions&quot;. A further explanation box contains the text designing a vision and innovations pathways and developing enabling conditions and solutions&quot;.&#10;3) the top level is coloured blue and is titled &quot;Build Resilience&quot; on one face and on another face it contains the text &quot;75 Demonstrations&quot;. A futher explanation contains the text &quot;upscaling solutions that trigger transformations and developing enabling conditions and solutions." title="Mission Pyramid"/>
          <p:cNvPicPr>
            <a:picLocks noChangeAspect="1"/>
          </p:cNvPicPr>
          <p:nvPr/>
        </p:nvPicPr>
        <p:blipFill>
          <a:blip r:embed="rId3"/>
          <a:stretch>
            <a:fillRect/>
          </a:stretch>
        </p:blipFill>
        <p:spPr>
          <a:xfrm>
            <a:off x="5372900" y="2378431"/>
            <a:ext cx="6594531" cy="4020304"/>
          </a:xfrm>
          <a:prstGeom prst="rect">
            <a:avLst/>
          </a:prstGeom>
          <a:effectLst>
            <a:softEdge rad="177800"/>
          </a:effectLst>
        </p:spPr>
      </p:pic>
      <p:sp>
        <p:nvSpPr>
          <p:cNvPr id="3" name="TextBox 2"/>
          <p:cNvSpPr txBox="1"/>
          <p:nvPr/>
        </p:nvSpPr>
        <p:spPr>
          <a:xfrm>
            <a:off x="360026" y="3036446"/>
            <a:ext cx="5414278" cy="2462213"/>
          </a:xfrm>
          <a:prstGeom prst="rect">
            <a:avLst/>
          </a:prstGeom>
          <a:noFill/>
        </p:spPr>
        <p:txBody>
          <a:bodyPr wrap="square" rtlCol="0">
            <a:spAutoFit/>
          </a:bodyPr>
          <a:lstStyle/>
          <a:p>
            <a:pPr marL="285750" indent="-285750">
              <a:buFont typeface="Wingdings" panose="05000000000000000000" pitchFamily="2" charset="2"/>
              <a:buChar char="q"/>
            </a:pPr>
            <a:r>
              <a:rPr lang="en-US" sz="1400" dirty="0"/>
              <a:t>C</a:t>
            </a:r>
            <a:r>
              <a:rPr lang="en-US" sz="1400" dirty="0" smtClean="0"/>
              <a:t>ompleted </a:t>
            </a:r>
            <a:r>
              <a:rPr lang="en-US" sz="1400" dirty="0"/>
              <a:t>a </a:t>
            </a:r>
            <a:r>
              <a:rPr lang="en-US" sz="1400" b="1" dirty="0"/>
              <a:t>risk </a:t>
            </a:r>
            <a:r>
              <a:rPr lang="en-US" sz="1400" b="1" dirty="0" smtClean="0"/>
              <a:t>assessment</a:t>
            </a:r>
            <a:r>
              <a:rPr lang="en-US" sz="1400" dirty="0" smtClean="0"/>
              <a:t>? 						</a:t>
            </a:r>
            <a:r>
              <a:rPr lang="en-US" sz="1400" b="1" dirty="0" smtClean="0">
                <a:solidFill>
                  <a:srgbClr val="007137"/>
                </a:solidFill>
              </a:rPr>
              <a:t>(62% : Yes)</a:t>
            </a:r>
          </a:p>
          <a:p>
            <a:pPr marL="285750" indent="-285750">
              <a:buFont typeface="Wingdings" panose="05000000000000000000" pitchFamily="2" charset="2"/>
              <a:buChar char="q"/>
            </a:pPr>
            <a:endParaRPr lang="en-US" sz="1400" dirty="0" smtClean="0">
              <a:solidFill>
                <a:srgbClr val="007137"/>
              </a:solidFill>
            </a:endParaRPr>
          </a:p>
          <a:p>
            <a:pPr marL="285750" indent="-285750">
              <a:buFont typeface="Wingdings" panose="05000000000000000000" pitchFamily="2" charset="2"/>
              <a:buChar char="q"/>
            </a:pPr>
            <a:r>
              <a:rPr lang="en-US" sz="1400" dirty="0" smtClean="0"/>
              <a:t>Have </a:t>
            </a:r>
            <a:r>
              <a:rPr lang="en-US" sz="1400" dirty="0"/>
              <a:t>a regional or local </a:t>
            </a:r>
            <a:r>
              <a:rPr lang="en-US" sz="1400" b="1" dirty="0"/>
              <a:t>adaptation strategy </a:t>
            </a:r>
            <a:r>
              <a:rPr lang="en-US" sz="1400" dirty="0"/>
              <a:t>in </a:t>
            </a:r>
            <a:r>
              <a:rPr lang="en-US" sz="1400" dirty="0" smtClean="0"/>
              <a:t>place? 				</a:t>
            </a:r>
            <a:r>
              <a:rPr lang="en-US" sz="1400" b="1" dirty="0" smtClean="0">
                <a:solidFill>
                  <a:srgbClr val="007137"/>
                </a:solidFill>
              </a:rPr>
              <a:t>(76% : Yes)</a:t>
            </a:r>
          </a:p>
          <a:p>
            <a:pPr marL="285750" indent="-285750">
              <a:buFont typeface="Wingdings" panose="05000000000000000000" pitchFamily="2" charset="2"/>
              <a:buChar char="q"/>
            </a:pPr>
            <a:endParaRPr lang="en-US" sz="1400" dirty="0" smtClean="0">
              <a:solidFill>
                <a:srgbClr val="007137"/>
              </a:solidFill>
            </a:endParaRPr>
          </a:p>
          <a:p>
            <a:pPr marL="285750" indent="-285750">
              <a:buFont typeface="Wingdings" panose="05000000000000000000" pitchFamily="2" charset="2"/>
              <a:buChar char="q"/>
            </a:pPr>
            <a:r>
              <a:rPr lang="en-US" sz="1400" dirty="0" smtClean="0"/>
              <a:t>Have a </a:t>
            </a:r>
            <a:r>
              <a:rPr lang="en-US" sz="1400" b="1" dirty="0"/>
              <a:t>dedicated team or person </a:t>
            </a:r>
            <a:r>
              <a:rPr lang="en-US" sz="1400" dirty="0"/>
              <a:t>in place responsible for climate change </a:t>
            </a:r>
            <a:r>
              <a:rPr lang="en-US" sz="1400" dirty="0" smtClean="0"/>
              <a:t>adaptation? 		</a:t>
            </a:r>
            <a:r>
              <a:rPr lang="en-US" sz="1400" b="1" dirty="0" smtClean="0">
                <a:solidFill>
                  <a:srgbClr val="007137"/>
                </a:solidFill>
              </a:rPr>
              <a:t>(67% : Yes) </a:t>
            </a:r>
          </a:p>
          <a:p>
            <a:pPr marL="285750" indent="-285750">
              <a:buFont typeface="Wingdings" panose="05000000000000000000" pitchFamily="2" charset="2"/>
              <a:buChar char="q"/>
            </a:pPr>
            <a:endParaRPr lang="en-US" sz="1400" dirty="0" smtClean="0">
              <a:solidFill>
                <a:srgbClr val="007137"/>
              </a:solidFill>
            </a:endParaRPr>
          </a:p>
          <a:p>
            <a:pPr marL="285750" indent="-285750">
              <a:buFont typeface="Wingdings" panose="05000000000000000000" pitchFamily="2" charset="2"/>
              <a:buChar char="q"/>
            </a:pPr>
            <a:r>
              <a:rPr lang="en-IE" sz="1400" b="1" dirty="0" smtClean="0"/>
              <a:t>Dedicated regional budget</a:t>
            </a:r>
            <a:r>
              <a:rPr lang="en-IE" sz="1400" dirty="0" smtClean="0"/>
              <a:t>? 							</a:t>
            </a:r>
            <a:r>
              <a:rPr lang="en-IE" sz="1400" b="1" dirty="0" smtClean="0">
                <a:solidFill>
                  <a:srgbClr val="007137"/>
                </a:solidFill>
              </a:rPr>
              <a:t>(62% : Yes)</a:t>
            </a:r>
            <a:endParaRPr lang="en-US" sz="1400" b="1" dirty="0">
              <a:solidFill>
                <a:srgbClr val="007137"/>
              </a:solidFill>
            </a:endParaRPr>
          </a:p>
        </p:txBody>
      </p:sp>
    </p:spTree>
    <p:extLst>
      <p:ext uri="{BB962C8B-B14F-4D97-AF65-F5344CB8AC3E}">
        <p14:creationId xmlns:p14="http://schemas.microsoft.com/office/powerpoint/2010/main" val="3033466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49" y="1430923"/>
            <a:ext cx="11080186" cy="917583"/>
          </a:xfrm>
        </p:spPr>
        <p:txBody>
          <a:bodyPr/>
          <a:lstStyle/>
          <a:p>
            <a:pPr algn="l"/>
            <a:r>
              <a:rPr lang="en-US" dirty="0"/>
              <a:t>Collaboration on Adaptation</a:t>
            </a:r>
            <a:endParaRPr lang="en-GB" dirty="0"/>
          </a:p>
        </p:txBody>
      </p:sp>
      <p:sp>
        <p:nvSpPr>
          <p:cNvPr id="4" name="TextBox 3"/>
          <p:cNvSpPr txBox="1"/>
          <p:nvPr/>
        </p:nvSpPr>
        <p:spPr>
          <a:xfrm>
            <a:off x="1507787" y="2533172"/>
            <a:ext cx="8638162" cy="369332"/>
          </a:xfrm>
          <a:prstGeom prst="rect">
            <a:avLst/>
          </a:prstGeom>
          <a:noFill/>
        </p:spPr>
        <p:txBody>
          <a:bodyPr wrap="square" rtlCol="0">
            <a:spAutoFit/>
          </a:bodyPr>
          <a:lstStyle/>
          <a:p>
            <a:r>
              <a:rPr lang="en-US" b="1" i="1" dirty="0">
                <a:solidFill>
                  <a:schemeClr val="accent1">
                    <a:lumMod val="50000"/>
                  </a:schemeClr>
                </a:solidFill>
              </a:rPr>
              <a:t>Q. With which of the following do you collaborate on adaptation measures? </a:t>
            </a:r>
          </a:p>
        </p:txBody>
      </p:sp>
      <p:graphicFrame>
        <p:nvGraphicFramePr>
          <p:cNvPr id="6" name="Chart 5">
            <a:extLst>
              <a:ext uri="{FF2B5EF4-FFF2-40B4-BE49-F238E27FC236}">
                <a16:creationId xmlns:a16="http://schemas.microsoft.com/office/drawing/2014/main" id="{00000000-0008-0000-0400-000004000000}"/>
              </a:ext>
              <a:ext uri="{147F2762-F138-4A5C-976F-8EAC2B608ADB}">
                <a16:predDERef xmlns:a16="http://schemas.microsoft.com/office/drawing/2014/main" pred="{00000000-0008-0000-0400-000003000000}"/>
              </a:ext>
            </a:extLst>
          </p:cNvPr>
          <p:cNvGraphicFramePr/>
          <p:nvPr/>
        </p:nvGraphicFramePr>
        <p:xfrm>
          <a:off x="1507787" y="2902504"/>
          <a:ext cx="8638162" cy="36697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54677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50" y="1135546"/>
            <a:ext cx="11080186" cy="1178840"/>
          </a:xfrm>
        </p:spPr>
        <p:txBody>
          <a:bodyPr>
            <a:normAutofit/>
          </a:bodyPr>
          <a:lstStyle/>
          <a:p>
            <a:pPr algn="l"/>
            <a:r>
              <a:rPr lang="en-IE" dirty="0" smtClean="0"/>
              <a:t>Impacts</a:t>
            </a:r>
            <a:endParaRPr lang="en-GB" dirty="0"/>
          </a:p>
        </p:txBody>
      </p:sp>
      <p:sp>
        <p:nvSpPr>
          <p:cNvPr id="7" name="TextBox 6"/>
          <p:cNvSpPr txBox="1"/>
          <p:nvPr/>
        </p:nvSpPr>
        <p:spPr>
          <a:xfrm>
            <a:off x="990600" y="5758543"/>
            <a:ext cx="3537857" cy="369332"/>
          </a:xfrm>
          <a:prstGeom prst="rect">
            <a:avLst/>
          </a:prstGeom>
          <a:noFill/>
        </p:spPr>
        <p:txBody>
          <a:bodyPr wrap="square" rtlCol="0">
            <a:spAutoFit/>
          </a:bodyPr>
          <a:lstStyle/>
          <a:p>
            <a:pPr algn="ctr"/>
            <a:r>
              <a:rPr lang="en-IE" b="1" dirty="0" smtClean="0"/>
              <a:t>Physical</a:t>
            </a:r>
            <a:endParaRPr lang="en-US" b="1" dirty="0"/>
          </a:p>
        </p:txBody>
      </p:sp>
      <p:sp>
        <p:nvSpPr>
          <p:cNvPr id="8" name="TextBox 7"/>
          <p:cNvSpPr txBox="1"/>
          <p:nvPr/>
        </p:nvSpPr>
        <p:spPr>
          <a:xfrm>
            <a:off x="6805956" y="5758543"/>
            <a:ext cx="3537857" cy="369332"/>
          </a:xfrm>
          <a:prstGeom prst="rect">
            <a:avLst/>
          </a:prstGeom>
          <a:noFill/>
        </p:spPr>
        <p:txBody>
          <a:bodyPr wrap="square" rtlCol="0">
            <a:spAutoFit/>
          </a:bodyPr>
          <a:lstStyle/>
          <a:p>
            <a:pPr algn="ctr"/>
            <a:r>
              <a:rPr lang="en-IE" b="1" dirty="0" smtClean="0"/>
              <a:t>Social and Economic</a:t>
            </a:r>
            <a:endParaRPr lang="en-US" b="1" dirty="0"/>
          </a:p>
        </p:txBody>
      </p:sp>
      <p:graphicFrame>
        <p:nvGraphicFramePr>
          <p:cNvPr id="9" name="Chart 8">
            <a:extLst>
              <a:ext uri="{FF2B5EF4-FFF2-40B4-BE49-F238E27FC236}">
                <a16:creationId xmlns:a16="http://schemas.microsoft.com/office/drawing/2014/main" id="{00000000-0008-0000-0200-000002000000}"/>
              </a:ext>
            </a:extLst>
          </p:cNvPr>
          <p:cNvGraphicFramePr>
            <a:graphicFrameLocks/>
          </p:cNvGraphicFramePr>
          <p:nvPr/>
        </p:nvGraphicFramePr>
        <p:xfrm>
          <a:off x="539019" y="2119443"/>
          <a:ext cx="5128188" cy="38237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00000000-0008-0000-0200-000003000000}"/>
              </a:ext>
              <a:ext uri="{147F2762-F138-4A5C-976F-8EAC2B608ADB}">
                <a16:predDERef xmlns:a16="http://schemas.microsoft.com/office/drawing/2014/main" pred="{00000000-0008-0000-0200-000002000000}"/>
              </a:ext>
            </a:extLst>
          </p:cNvPr>
          <p:cNvGraphicFramePr>
            <a:graphicFrameLocks/>
          </p:cNvGraphicFramePr>
          <p:nvPr/>
        </p:nvGraphicFramePr>
        <p:xfrm>
          <a:off x="5754434" y="2014538"/>
          <a:ext cx="6099118" cy="38237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760843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775" y="1506089"/>
            <a:ext cx="11080186" cy="754297"/>
          </a:xfrm>
        </p:spPr>
        <p:txBody>
          <a:bodyPr/>
          <a:lstStyle/>
          <a:p>
            <a:pPr algn="l"/>
            <a:r>
              <a:rPr lang="en-GB" dirty="0" smtClean="0"/>
              <a:t>Challenges					Specific Needs</a:t>
            </a:r>
            <a:endParaRPr lang="en-GB" dirty="0"/>
          </a:p>
        </p:txBody>
      </p:sp>
      <p:graphicFrame>
        <p:nvGraphicFramePr>
          <p:cNvPr id="5" name="Table 4"/>
          <p:cNvGraphicFramePr>
            <a:graphicFrameLocks noGrp="1"/>
          </p:cNvGraphicFramePr>
          <p:nvPr/>
        </p:nvGraphicFramePr>
        <p:xfrm>
          <a:off x="414775" y="2617574"/>
          <a:ext cx="5457389" cy="3231438"/>
        </p:xfrm>
        <a:graphic>
          <a:graphicData uri="http://schemas.openxmlformats.org/drawingml/2006/table">
            <a:tbl>
              <a:tblPr firstRow="1" firstCol="1" bandRow="1"/>
              <a:tblGrid>
                <a:gridCol w="3512875">
                  <a:extLst>
                    <a:ext uri="{9D8B030D-6E8A-4147-A177-3AD203B41FA5}">
                      <a16:colId xmlns:a16="http://schemas.microsoft.com/office/drawing/2014/main" val="2486845429"/>
                    </a:ext>
                  </a:extLst>
                </a:gridCol>
                <a:gridCol w="1944514">
                  <a:extLst>
                    <a:ext uri="{9D8B030D-6E8A-4147-A177-3AD203B41FA5}">
                      <a16:colId xmlns:a16="http://schemas.microsoft.com/office/drawing/2014/main" val="2430463509"/>
                    </a:ext>
                  </a:extLst>
                </a:gridCol>
              </a:tblGrid>
              <a:tr h="461634">
                <a:tc>
                  <a:txBody>
                    <a:bodyPr/>
                    <a:lstStyle/>
                    <a:p>
                      <a:pPr>
                        <a:lnSpc>
                          <a:spcPct val="107000"/>
                        </a:lnSpc>
                        <a:spcAft>
                          <a:spcPts val="0"/>
                        </a:spcAft>
                      </a:pPr>
                      <a:r>
                        <a:rPr lang="en-IE"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Political support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IE"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3043575520"/>
                  </a:ext>
                </a:extLst>
              </a:tr>
              <a:tr h="461634">
                <a:tc>
                  <a:txBody>
                    <a:bodyPr/>
                    <a:lstStyle/>
                    <a:p>
                      <a:pPr>
                        <a:lnSpc>
                          <a:spcPct val="107000"/>
                        </a:lnSpc>
                        <a:spcAft>
                          <a:spcPts val="0"/>
                        </a:spcAft>
                      </a:pPr>
                      <a:r>
                        <a:rPr lang="en-IE"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Financial resources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694229822"/>
                  </a:ext>
                </a:extLst>
              </a:tr>
              <a:tr h="461634">
                <a:tc>
                  <a:txBody>
                    <a:bodyPr/>
                    <a:lstStyle/>
                    <a:p>
                      <a:pPr>
                        <a:lnSpc>
                          <a:spcPct val="107000"/>
                        </a:lnSpc>
                        <a:spcAft>
                          <a:spcPts val="0"/>
                        </a:spcAft>
                      </a:pPr>
                      <a:r>
                        <a:rPr lang="en-IE"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Scientific data, risk assessment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IE"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380"/>
                    </a:solidFill>
                  </a:tcPr>
                </a:tc>
                <a:extLst>
                  <a:ext uri="{0D108BD9-81ED-4DB2-BD59-A6C34878D82A}">
                    <a16:rowId xmlns:a16="http://schemas.microsoft.com/office/drawing/2014/main" val="3370188272"/>
                  </a:ext>
                </a:extLst>
              </a:tr>
              <a:tr h="461634">
                <a:tc>
                  <a:txBody>
                    <a:bodyPr/>
                    <a:lstStyle/>
                    <a:p>
                      <a:pP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Support of the regional/local community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483"/>
                    </a:solidFill>
                  </a:tcPr>
                </a:tc>
                <a:extLst>
                  <a:ext uri="{0D108BD9-81ED-4DB2-BD59-A6C34878D82A}">
                    <a16:rowId xmlns:a16="http://schemas.microsoft.com/office/drawing/2014/main" val="4090134552"/>
                  </a:ext>
                </a:extLst>
              </a:tr>
              <a:tr h="461634">
                <a:tc>
                  <a:txBody>
                    <a:bodyPr/>
                    <a:lstStyle/>
                    <a:p>
                      <a:pPr>
                        <a:lnSpc>
                          <a:spcPct val="107000"/>
                        </a:lnSpc>
                        <a:spcAft>
                          <a:spcPts val="0"/>
                        </a:spcAft>
                      </a:pPr>
                      <a:r>
                        <a:rPr lang="en-IE"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Citizens' support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878075162"/>
                  </a:ext>
                </a:extLst>
              </a:tr>
              <a:tr h="461634">
                <a:tc>
                  <a:txBody>
                    <a:bodyPr/>
                    <a:lstStyle/>
                    <a:p>
                      <a:pP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don't know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53869847"/>
                  </a:ext>
                </a:extLst>
              </a:tr>
              <a:tr h="461634">
                <a:tc>
                  <a:txBody>
                    <a:bodyPr/>
                    <a:lstStyle/>
                    <a:p>
                      <a:pP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IE"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C97D"/>
                    </a:solidFill>
                  </a:tcPr>
                </a:tc>
                <a:extLst>
                  <a:ext uri="{0D108BD9-81ED-4DB2-BD59-A6C34878D82A}">
                    <a16:rowId xmlns:a16="http://schemas.microsoft.com/office/drawing/2014/main" val="2387200039"/>
                  </a:ext>
                </a:extLst>
              </a:tr>
            </a:tbl>
          </a:graphicData>
        </a:graphic>
      </p:graphicFrame>
      <p:graphicFrame>
        <p:nvGraphicFramePr>
          <p:cNvPr id="8" name="Table 7"/>
          <p:cNvGraphicFramePr>
            <a:graphicFrameLocks noGrp="1"/>
          </p:cNvGraphicFramePr>
          <p:nvPr/>
        </p:nvGraphicFramePr>
        <p:xfrm>
          <a:off x="6162706" y="2649110"/>
          <a:ext cx="5181570" cy="3565952"/>
        </p:xfrm>
        <a:graphic>
          <a:graphicData uri="http://schemas.openxmlformats.org/drawingml/2006/table">
            <a:tbl>
              <a:tblPr firstRow="1" firstCol="1" bandRow="1"/>
              <a:tblGrid>
                <a:gridCol w="3330414">
                  <a:extLst>
                    <a:ext uri="{9D8B030D-6E8A-4147-A177-3AD203B41FA5}">
                      <a16:colId xmlns:a16="http://schemas.microsoft.com/office/drawing/2014/main" val="2134306093"/>
                    </a:ext>
                  </a:extLst>
                </a:gridCol>
                <a:gridCol w="1851156">
                  <a:extLst>
                    <a:ext uri="{9D8B030D-6E8A-4147-A177-3AD203B41FA5}">
                      <a16:colId xmlns:a16="http://schemas.microsoft.com/office/drawing/2014/main" val="2750116482"/>
                    </a:ext>
                  </a:extLst>
                </a:gridCol>
              </a:tblGrid>
              <a:tr h="445744">
                <a:tc>
                  <a:txBody>
                    <a:bodyPr/>
                    <a:lstStyle/>
                    <a:p>
                      <a:pPr>
                        <a:lnSpc>
                          <a:spcPct val="107000"/>
                        </a:lnSpc>
                        <a:spcAft>
                          <a:spcPts val="0"/>
                        </a:spcAft>
                      </a:pPr>
                      <a:r>
                        <a:rPr lang="en-IE"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Risk assessment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84"/>
                    </a:solidFill>
                  </a:tcPr>
                </a:tc>
                <a:extLst>
                  <a:ext uri="{0D108BD9-81ED-4DB2-BD59-A6C34878D82A}">
                    <a16:rowId xmlns:a16="http://schemas.microsoft.com/office/drawing/2014/main" val="336983827"/>
                  </a:ext>
                </a:extLst>
              </a:tr>
              <a:tr h="445744">
                <a:tc>
                  <a:txBody>
                    <a:bodyPr/>
                    <a:lstStyle/>
                    <a:p>
                      <a:pP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Cross-border cooperation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E382"/>
                    </a:solidFill>
                  </a:tcPr>
                </a:tc>
                <a:extLst>
                  <a:ext uri="{0D108BD9-81ED-4DB2-BD59-A6C34878D82A}">
                    <a16:rowId xmlns:a16="http://schemas.microsoft.com/office/drawing/2014/main" val="3634595009"/>
                  </a:ext>
                </a:extLst>
              </a:tr>
              <a:tr h="445744">
                <a:tc>
                  <a:txBody>
                    <a:bodyPr/>
                    <a:lstStyle/>
                    <a:p>
                      <a:pP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Financial advice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C17C"/>
                    </a:solidFill>
                  </a:tcPr>
                </a:tc>
                <a:extLst>
                  <a:ext uri="{0D108BD9-81ED-4DB2-BD59-A6C34878D82A}">
                    <a16:rowId xmlns:a16="http://schemas.microsoft.com/office/drawing/2014/main" val="3241095882"/>
                  </a:ext>
                </a:extLst>
              </a:tr>
              <a:tr h="445744">
                <a:tc>
                  <a:txBody>
                    <a:bodyPr/>
                    <a:lstStyle/>
                    <a:p>
                      <a:pPr>
                        <a:lnSpc>
                          <a:spcPct val="107000"/>
                        </a:lnSpc>
                        <a:spcAft>
                          <a:spcPts val="0"/>
                        </a:spcAft>
                      </a:pPr>
                      <a:r>
                        <a:rPr lang="en-IE"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Knowledge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380554758"/>
                  </a:ext>
                </a:extLst>
              </a:tr>
              <a:tr h="445744">
                <a:tc>
                  <a:txBody>
                    <a:bodyPr/>
                    <a:lstStyle/>
                    <a:p>
                      <a:pP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Research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A83"/>
                    </a:solidFill>
                  </a:tcPr>
                </a:tc>
                <a:extLst>
                  <a:ext uri="{0D108BD9-81ED-4DB2-BD59-A6C34878D82A}">
                    <a16:rowId xmlns:a16="http://schemas.microsoft.com/office/drawing/2014/main" val="696770779"/>
                  </a:ext>
                </a:extLst>
              </a:tr>
              <a:tr h="445744">
                <a:tc>
                  <a:txBody>
                    <a:bodyPr/>
                    <a:lstStyle/>
                    <a:p>
                      <a:pP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Private sector support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883"/>
                    </a:solidFill>
                  </a:tcPr>
                </a:tc>
                <a:extLst>
                  <a:ext uri="{0D108BD9-81ED-4DB2-BD59-A6C34878D82A}">
                    <a16:rowId xmlns:a16="http://schemas.microsoft.com/office/drawing/2014/main" val="3074228759"/>
                  </a:ext>
                </a:extLst>
              </a:tr>
              <a:tr h="445744">
                <a:tc>
                  <a:txBody>
                    <a:bodyPr/>
                    <a:lstStyle/>
                    <a:p>
                      <a:pP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Support at national level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IE"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B78"/>
                    </a:solidFill>
                  </a:tcPr>
                </a:tc>
                <a:extLst>
                  <a:ext uri="{0D108BD9-81ED-4DB2-BD59-A6C34878D82A}">
                    <a16:rowId xmlns:a16="http://schemas.microsoft.com/office/drawing/2014/main" val="1465815342"/>
                  </a:ext>
                </a:extLst>
              </a:tr>
              <a:tr h="445744">
                <a:tc>
                  <a:txBody>
                    <a:bodyPr/>
                    <a:lstStyle/>
                    <a:p>
                      <a:pPr>
                        <a:lnSpc>
                          <a:spcPct val="107000"/>
                        </a:lnSpc>
                        <a:spcAft>
                          <a:spcPts val="0"/>
                        </a:spcAft>
                      </a:pPr>
                      <a:r>
                        <a:rPr lang="en-IE"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IE"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947873792"/>
                  </a:ext>
                </a:extLst>
              </a:tr>
            </a:tbl>
          </a:graphicData>
        </a:graphic>
      </p:graphicFrame>
    </p:spTree>
    <p:extLst>
      <p:ext uri="{BB962C8B-B14F-4D97-AF65-F5344CB8AC3E}">
        <p14:creationId xmlns:p14="http://schemas.microsoft.com/office/powerpoint/2010/main" val="33497922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669" y="1346392"/>
            <a:ext cx="11080186" cy="754297"/>
          </a:xfrm>
        </p:spPr>
        <p:txBody>
          <a:bodyPr/>
          <a:lstStyle/>
          <a:p>
            <a:pPr algn="l"/>
            <a:r>
              <a:rPr lang="en-GB" dirty="0" smtClean="0"/>
              <a:t>Funding</a:t>
            </a:r>
            <a:endParaRPr lang="en-GB" dirty="0"/>
          </a:p>
        </p:txBody>
      </p:sp>
      <p:graphicFrame>
        <p:nvGraphicFramePr>
          <p:cNvPr id="7" name="Table 6"/>
          <p:cNvGraphicFramePr>
            <a:graphicFrameLocks noGrp="1"/>
          </p:cNvGraphicFramePr>
          <p:nvPr/>
        </p:nvGraphicFramePr>
        <p:xfrm>
          <a:off x="1938400" y="2242456"/>
          <a:ext cx="8086724" cy="4284876"/>
        </p:xfrm>
        <a:graphic>
          <a:graphicData uri="http://schemas.openxmlformats.org/drawingml/2006/table">
            <a:tbl>
              <a:tblPr/>
              <a:tblGrid>
                <a:gridCol w="6306871">
                  <a:extLst>
                    <a:ext uri="{9D8B030D-6E8A-4147-A177-3AD203B41FA5}">
                      <a16:colId xmlns:a16="http://schemas.microsoft.com/office/drawing/2014/main" val="3199380010"/>
                    </a:ext>
                  </a:extLst>
                </a:gridCol>
                <a:gridCol w="1779853">
                  <a:extLst>
                    <a:ext uri="{9D8B030D-6E8A-4147-A177-3AD203B41FA5}">
                      <a16:colId xmlns:a16="http://schemas.microsoft.com/office/drawing/2014/main" val="4159569345"/>
                    </a:ext>
                  </a:extLst>
                </a:gridCol>
              </a:tblGrid>
              <a:tr h="636840">
                <a:tc>
                  <a:txBody>
                    <a:bodyPr/>
                    <a:lstStyle/>
                    <a:p>
                      <a:pPr algn="ctr" fontAlgn="b"/>
                      <a:r>
                        <a:rPr lang="en-IE" sz="1800" b="1" i="0" u="none" strike="noStrike" dirty="0" smtClean="0">
                          <a:solidFill>
                            <a:srgbClr val="000000"/>
                          </a:solidFill>
                          <a:effectLst/>
                          <a:latin typeface="Calibri" panose="020F0502020204030204" pitchFamily="34" charset="0"/>
                        </a:rPr>
                        <a:t>Source</a:t>
                      </a:r>
                      <a:endParaRPr lang="en-US" sz="18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IE" sz="1800" b="1" i="0" u="none" strike="noStrike" dirty="0" smtClean="0">
                          <a:solidFill>
                            <a:srgbClr val="000000"/>
                          </a:solidFill>
                          <a:effectLst/>
                          <a:latin typeface="Calibri" panose="020F0502020204030204" pitchFamily="34" charset="0"/>
                        </a:rPr>
                        <a:t>Familiarity/</a:t>
                      </a:r>
                      <a:r>
                        <a:rPr lang="en-IE" sz="1800" b="1" i="0" u="none" strike="noStrike" baseline="0" dirty="0" smtClean="0">
                          <a:solidFill>
                            <a:srgbClr val="000000"/>
                          </a:solidFill>
                          <a:effectLst/>
                          <a:latin typeface="Calibri" panose="020F0502020204030204" pitchFamily="34" charset="0"/>
                        </a:rPr>
                        <a:t> Intention to Use</a:t>
                      </a:r>
                      <a:endParaRPr lang="en-US" sz="18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88640143"/>
                  </a:ext>
                </a:extLst>
              </a:tr>
              <a:tr h="241132">
                <a:tc>
                  <a:txBody>
                    <a:bodyPr/>
                    <a:lstStyle/>
                    <a:p>
                      <a:pPr algn="l" fontAlgn="b"/>
                      <a:r>
                        <a:rPr lang="en-US" sz="1800" b="0" i="0" u="none" strike="noStrike" dirty="0" smtClean="0">
                          <a:solidFill>
                            <a:schemeClr val="tx1"/>
                          </a:solidFill>
                          <a:effectLst/>
                          <a:latin typeface="Calibri" panose="020F0502020204030204" pitchFamily="34" charset="0"/>
                        </a:rPr>
                        <a:t> National </a:t>
                      </a:r>
                      <a:r>
                        <a:rPr lang="en-US" sz="1800" b="0" i="0" u="none" strike="noStrike" dirty="0">
                          <a:solidFill>
                            <a:schemeClr val="tx1"/>
                          </a:solidFill>
                          <a:effectLst/>
                          <a:latin typeface="Calibri" panose="020F0502020204030204" pitchFamily="34" charset="0"/>
                        </a:rPr>
                        <a:t>funds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80%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BE7B"/>
                    </a:solidFill>
                  </a:tcPr>
                </a:tc>
                <a:extLst>
                  <a:ext uri="{0D108BD9-81ED-4DB2-BD59-A6C34878D82A}">
                    <a16:rowId xmlns:a16="http://schemas.microsoft.com/office/drawing/2014/main" val="1906138562"/>
                  </a:ext>
                </a:extLst>
              </a:tr>
              <a:tr h="331166">
                <a:tc>
                  <a:txBody>
                    <a:bodyPr/>
                    <a:lstStyle/>
                    <a:p>
                      <a:pPr algn="l" fontAlgn="b"/>
                      <a:r>
                        <a:rPr lang="en-US" sz="1800" b="0" i="0" u="none" strike="noStrike" dirty="0" smtClean="0">
                          <a:solidFill>
                            <a:schemeClr val="tx1"/>
                          </a:solidFill>
                          <a:effectLst/>
                          <a:latin typeface="Calibri" panose="020F0502020204030204" pitchFamily="34" charset="0"/>
                        </a:rPr>
                        <a:t> European </a:t>
                      </a:r>
                      <a:r>
                        <a:rPr lang="en-US" sz="1800" b="0" i="0" u="none" strike="noStrike" dirty="0">
                          <a:solidFill>
                            <a:schemeClr val="tx1"/>
                          </a:solidFill>
                          <a:effectLst/>
                          <a:latin typeface="Calibri" panose="020F0502020204030204" pitchFamily="34" charset="0"/>
                        </a:rPr>
                        <a:t>Cohesion Policy funds (ERDF, </a:t>
                      </a:r>
                      <a:r>
                        <a:rPr lang="en-US" sz="1800" b="0" i="0" u="none" strike="noStrike" dirty="0" err="1">
                          <a:solidFill>
                            <a:schemeClr val="tx1"/>
                          </a:solidFill>
                          <a:effectLst/>
                          <a:latin typeface="Calibri" panose="020F0502020204030204" pitchFamily="34" charset="0"/>
                        </a:rPr>
                        <a:t>Interreg</a:t>
                      </a:r>
                      <a:r>
                        <a:rPr lang="en-US" sz="1800" b="0"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71%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480"/>
                    </a:solidFill>
                  </a:tcPr>
                </a:tc>
                <a:extLst>
                  <a:ext uri="{0D108BD9-81ED-4DB2-BD59-A6C34878D82A}">
                    <a16:rowId xmlns:a16="http://schemas.microsoft.com/office/drawing/2014/main" val="2470174335"/>
                  </a:ext>
                </a:extLst>
              </a:tr>
              <a:tr h="331166">
                <a:tc>
                  <a:txBody>
                    <a:bodyPr/>
                    <a:lstStyle/>
                    <a:p>
                      <a:pPr algn="l" fontAlgn="b"/>
                      <a:r>
                        <a:rPr lang="en-US" sz="1800" b="0" i="0" u="none" strike="noStrike" dirty="0" smtClean="0">
                          <a:solidFill>
                            <a:schemeClr val="tx1"/>
                          </a:solidFill>
                          <a:effectLst/>
                          <a:latin typeface="Calibri" panose="020F0502020204030204" pitchFamily="34" charset="0"/>
                        </a:rPr>
                        <a:t> Own </a:t>
                      </a:r>
                      <a:r>
                        <a:rPr lang="en-US" sz="1800" b="0" i="0" u="none" strike="noStrike" dirty="0">
                          <a:solidFill>
                            <a:schemeClr val="tx1"/>
                          </a:solidFill>
                          <a:effectLst/>
                          <a:latin typeface="Calibri" panose="020F0502020204030204" pitchFamily="34" charset="0"/>
                        </a:rPr>
                        <a:t>local funds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70%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680"/>
                    </a:solidFill>
                  </a:tcPr>
                </a:tc>
                <a:extLst>
                  <a:ext uri="{0D108BD9-81ED-4DB2-BD59-A6C34878D82A}">
                    <a16:rowId xmlns:a16="http://schemas.microsoft.com/office/drawing/2014/main" val="945818460"/>
                  </a:ext>
                </a:extLst>
              </a:tr>
              <a:tr h="331166">
                <a:tc>
                  <a:txBody>
                    <a:bodyPr/>
                    <a:lstStyle/>
                    <a:p>
                      <a:pPr algn="l" fontAlgn="b"/>
                      <a:r>
                        <a:rPr lang="en-US" sz="1800" b="0" i="0" u="none" strike="noStrike" dirty="0" smtClean="0">
                          <a:solidFill>
                            <a:schemeClr val="tx1"/>
                          </a:solidFill>
                          <a:effectLst/>
                          <a:latin typeface="Calibri" panose="020F0502020204030204" pitchFamily="34" charset="0"/>
                        </a:rPr>
                        <a:t> Regional </a:t>
                      </a:r>
                      <a:r>
                        <a:rPr lang="en-US" sz="1800" b="0" i="0" u="none" strike="noStrike" dirty="0">
                          <a:solidFill>
                            <a:schemeClr val="tx1"/>
                          </a:solidFill>
                          <a:effectLst/>
                          <a:latin typeface="Calibri" panose="020F0502020204030204" pitchFamily="34" charset="0"/>
                        </a:rPr>
                        <a:t>funds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70%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D680"/>
                    </a:solidFill>
                  </a:tcPr>
                </a:tc>
                <a:extLst>
                  <a:ext uri="{0D108BD9-81ED-4DB2-BD59-A6C34878D82A}">
                    <a16:rowId xmlns:a16="http://schemas.microsoft.com/office/drawing/2014/main" val="230294928"/>
                  </a:ext>
                </a:extLst>
              </a:tr>
              <a:tr h="331166">
                <a:tc>
                  <a:txBody>
                    <a:bodyPr/>
                    <a:lstStyle/>
                    <a:p>
                      <a:pPr algn="l" fontAlgn="b"/>
                      <a:r>
                        <a:rPr lang="en-US" sz="1800" b="0" i="0" u="none" strike="noStrike" dirty="0" smtClean="0">
                          <a:solidFill>
                            <a:schemeClr val="tx1"/>
                          </a:solidFill>
                          <a:effectLst/>
                          <a:latin typeface="Calibri" panose="020F0502020204030204" pitchFamily="34" charset="0"/>
                        </a:rPr>
                        <a:t> Horizon </a:t>
                      </a:r>
                      <a:r>
                        <a:rPr lang="en-US" sz="1800" b="0" i="0" u="none" strike="noStrike" dirty="0">
                          <a:solidFill>
                            <a:schemeClr val="tx1"/>
                          </a:solidFill>
                          <a:effectLst/>
                          <a:latin typeface="Calibri" panose="020F0502020204030204" pitchFamily="34" charset="0"/>
                        </a:rPr>
                        <a:t>Europe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65%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E283"/>
                    </a:solidFill>
                  </a:tcPr>
                </a:tc>
                <a:extLst>
                  <a:ext uri="{0D108BD9-81ED-4DB2-BD59-A6C34878D82A}">
                    <a16:rowId xmlns:a16="http://schemas.microsoft.com/office/drawing/2014/main" val="4151951994"/>
                  </a:ext>
                </a:extLst>
              </a:tr>
              <a:tr h="385602">
                <a:tc>
                  <a:txBody>
                    <a:bodyPr/>
                    <a:lstStyle/>
                    <a:p>
                      <a:pPr algn="l" fontAlgn="b"/>
                      <a:r>
                        <a:rPr lang="en-US" sz="1800" b="0" i="0" u="none" strike="noStrike" dirty="0" smtClean="0">
                          <a:solidFill>
                            <a:schemeClr val="tx1"/>
                          </a:solidFill>
                          <a:effectLst/>
                          <a:latin typeface="Calibri" panose="020F0502020204030204" pitchFamily="34" charset="0"/>
                        </a:rPr>
                        <a:t> LIFE </a:t>
                      </a:r>
                      <a:r>
                        <a:rPr lang="en-US" sz="1800" b="0" i="0" u="none" strike="noStrike" dirty="0" err="1">
                          <a:solidFill>
                            <a:schemeClr val="tx1"/>
                          </a:solidFill>
                          <a:effectLst/>
                          <a:latin typeface="Calibri" panose="020F0502020204030204" pitchFamily="34" charset="0"/>
                        </a:rPr>
                        <a:t>programme</a:t>
                      </a:r>
                      <a:endParaRPr lang="en-US" sz="18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61%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extLst>
                  <a:ext uri="{0D108BD9-81ED-4DB2-BD59-A6C34878D82A}">
                    <a16:rowId xmlns:a16="http://schemas.microsoft.com/office/drawing/2014/main" val="253518372"/>
                  </a:ext>
                </a:extLst>
              </a:tr>
              <a:tr h="331166">
                <a:tc>
                  <a:txBody>
                    <a:bodyPr/>
                    <a:lstStyle/>
                    <a:p>
                      <a:pPr algn="l" fontAlgn="b"/>
                      <a:r>
                        <a:rPr lang="en-US" sz="1800" b="0" i="0" u="none" strike="noStrike" dirty="0" smtClean="0">
                          <a:solidFill>
                            <a:schemeClr val="tx1"/>
                          </a:solidFill>
                          <a:effectLst/>
                          <a:latin typeface="Calibri" panose="020F0502020204030204" pitchFamily="34" charset="0"/>
                        </a:rPr>
                        <a:t> Other </a:t>
                      </a:r>
                      <a:r>
                        <a:rPr lang="en-US" sz="1800" b="0" i="0" u="none" strike="noStrike" dirty="0">
                          <a:solidFill>
                            <a:schemeClr val="tx1"/>
                          </a:solidFill>
                          <a:effectLst/>
                          <a:latin typeface="Calibri" panose="020F0502020204030204" pitchFamily="34" charset="0"/>
                        </a:rPr>
                        <a:t>EU funds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52%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F7E"/>
                    </a:solidFill>
                  </a:tcPr>
                </a:tc>
                <a:extLst>
                  <a:ext uri="{0D108BD9-81ED-4DB2-BD59-A6C34878D82A}">
                    <a16:rowId xmlns:a16="http://schemas.microsoft.com/office/drawing/2014/main" val="3226948088"/>
                  </a:ext>
                </a:extLst>
              </a:tr>
              <a:tr h="331166">
                <a:tc>
                  <a:txBody>
                    <a:bodyPr/>
                    <a:lstStyle/>
                    <a:p>
                      <a:pPr algn="l" fontAlgn="b"/>
                      <a:r>
                        <a:rPr lang="en-US" sz="1800" b="0" i="0" u="none" strike="noStrike" dirty="0" smtClean="0">
                          <a:solidFill>
                            <a:schemeClr val="tx1"/>
                          </a:solidFill>
                          <a:effectLst/>
                          <a:latin typeface="Calibri" panose="020F0502020204030204" pitchFamily="34" charset="0"/>
                        </a:rPr>
                        <a:t> European </a:t>
                      </a:r>
                      <a:r>
                        <a:rPr lang="en-US" sz="1800" b="0" i="0" u="none" strike="noStrike" dirty="0">
                          <a:solidFill>
                            <a:schemeClr val="tx1"/>
                          </a:solidFill>
                          <a:effectLst/>
                          <a:latin typeface="Calibri" panose="020F0502020204030204" pitchFamily="34" charset="0"/>
                        </a:rPr>
                        <a:t>Rural Development funds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41%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AE78"/>
                    </a:solidFill>
                  </a:tcPr>
                </a:tc>
                <a:extLst>
                  <a:ext uri="{0D108BD9-81ED-4DB2-BD59-A6C34878D82A}">
                    <a16:rowId xmlns:a16="http://schemas.microsoft.com/office/drawing/2014/main" val="2314164638"/>
                  </a:ext>
                </a:extLst>
              </a:tr>
              <a:tr h="331166">
                <a:tc>
                  <a:txBody>
                    <a:bodyPr/>
                    <a:lstStyle/>
                    <a:p>
                      <a:pPr algn="l" fontAlgn="b"/>
                      <a:r>
                        <a:rPr lang="en-US" sz="1800" b="0" i="0" u="none" strike="noStrike" dirty="0" smtClean="0">
                          <a:solidFill>
                            <a:schemeClr val="tx1"/>
                          </a:solidFill>
                          <a:effectLst/>
                          <a:latin typeface="Calibri" panose="020F0502020204030204" pitchFamily="34" charset="0"/>
                        </a:rPr>
                        <a:t> Other (not specified)</a:t>
                      </a:r>
                      <a:endParaRPr lang="en-US" sz="18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C6B"/>
                    </a:solidFill>
                  </a:tcPr>
                </a:tc>
                <a:extLst>
                  <a:ext uri="{0D108BD9-81ED-4DB2-BD59-A6C34878D82A}">
                    <a16:rowId xmlns:a16="http://schemas.microsoft.com/office/drawing/2014/main" val="1305724480"/>
                  </a:ext>
                </a:extLst>
              </a:tr>
              <a:tr h="331166">
                <a:tc>
                  <a:txBody>
                    <a:bodyPr/>
                    <a:lstStyle/>
                    <a:p>
                      <a:pPr algn="l" fontAlgn="b"/>
                      <a:r>
                        <a:rPr lang="en-US" sz="1800" b="0" i="0" u="none" strike="noStrike" dirty="0" smtClean="0">
                          <a:solidFill>
                            <a:schemeClr val="tx1"/>
                          </a:solidFill>
                          <a:effectLst/>
                          <a:latin typeface="Calibri" panose="020F0502020204030204" pitchFamily="34" charset="0"/>
                        </a:rPr>
                        <a:t> European </a:t>
                      </a:r>
                      <a:r>
                        <a:rPr lang="en-US" sz="1800" b="0" i="0" u="none" strike="noStrike" dirty="0">
                          <a:solidFill>
                            <a:schemeClr val="tx1"/>
                          </a:solidFill>
                          <a:effectLst/>
                          <a:latin typeface="Calibri" panose="020F0502020204030204" pitchFamily="34" charset="0"/>
                        </a:rPr>
                        <a:t>Investment Bank financing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18%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1387234644"/>
                  </a:ext>
                </a:extLst>
              </a:tr>
              <a:tr h="331166">
                <a:tc>
                  <a:txBody>
                    <a:bodyPr/>
                    <a:lstStyle/>
                    <a:p>
                      <a:pPr algn="l" fontAlgn="b"/>
                      <a:r>
                        <a:rPr lang="en-US" sz="1800" b="0" i="0" u="none" strike="noStrike" dirty="0" smtClean="0">
                          <a:solidFill>
                            <a:schemeClr val="tx1"/>
                          </a:solidFill>
                          <a:effectLst/>
                          <a:latin typeface="Calibri" panose="020F0502020204030204" pitchFamily="34" charset="0"/>
                        </a:rPr>
                        <a:t> Private/commercial </a:t>
                      </a:r>
                      <a:r>
                        <a:rPr lang="en-US" sz="1800" b="0" i="0" u="none" strike="noStrike" dirty="0">
                          <a:solidFill>
                            <a:schemeClr val="tx1"/>
                          </a:solidFill>
                          <a:effectLst/>
                          <a:latin typeface="Calibri" panose="020F0502020204030204" pitchFamily="34" charset="0"/>
                        </a:rPr>
                        <a:t>banking financing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18%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1929047146"/>
                  </a:ext>
                </a:extLst>
              </a:tr>
            </a:tbl>
          </a:graphicData>
        </a:graphic>
      </p:graphicFrame>
    </p:spTree>
    <p:extLst>
      <p:ext uri="{BB962C8B-B14F-4D97-AF65-F5344CB8AC3E}">
        <p14:creationId xmlns:p14="http://schemas.microsoft.com/office/powerpoint/2010/main" val="100114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76283"/>
          </a:xfrm>
          <a:prstGeom prst="rect">
            <a:avLst/>
          </a:prstGeom>
        </p:spPr>
        <p:txBody>
          <a:bodyPr/>
          <a:lstStyle/>
          <a:p>
            <a:r>
              <a:rPr lang="en-US" dirty="0" smtClean="0"/>
              <a:t>Key takeaways</a:t>
            </a:r>
            <a:endParaRPr lang="en-GB" dirty="0"/>
          </a:p>
        </p:txBody>
      </p:sp>
      <p:sp>
        <p:nvSpPr>
          <p:cNvPr id="3" name="Content Placeholder 2"/>
          <p:cNvSpPr>
            <a:spLocks noGrp="1"/>
          </p:cNvSpPr>
          <p:nvPr>
            <p:ph idx="1"/>
          </p:nvPr>
        </p:nvSpPr>
        <p:spPr>
          <a:xfrm>
            <a:off x="402776" y="2059658"/>
            <a:ext cx="11409996" cy="4311206"/>
          </a:xfrm>
          <a:prstGeom prst="rect">
            <a:avLst/>
          </a:prstGeom>
        </p:spPr>
        <p:txBody>
          <a:bodyPr>
            <a:normAutofit fontScale="55000" lnSpcReduction="20000"/>
          </a:bodyPr>
          <a:lstStyle/>
          <a:p>
            <a:r>
              <a:rPr lang="fr-BE" sz="3200" dirty="0" err="1" smtClean="0"/>
              <a:t>Provides</a:t>
            </a:r>
            <a:r>
              <a:rPr lang="fr-BE" sz="3200" dirty="0" smtClean="0"/>
              <a:t> the Mission </a:t>
            </a:r>
            <a:r>
              <a:rPr lang="fr-BE" sz="3200" dirty="0" err="1" smtClean="0"/>
              <a:t>with</a:t>
            </a:r>
            <a:r>
              <a:rPr lang="fr-BE" sz="3200" dirty="0" smtClean="0"/>
              <a:t> </a:t>
            </a:r>
            <a:r>
              <a:rPr lang="fr-BE" sz="3200" dirty="0" err="1" smtClean="0"/>
              <a:t>context</a:t>
            </a:r>
            <a:r>
              <a:rPr lang="fr-BE" sz="3200" dirty="0" smtClean="0"/>
              <a:t> and contacts</a:t>
            </a:r>
          </a:p>
          <a:p>
            <a:r>
              <a:rPr lang="fr-BE" sz="3200" dirty="0" err="1" smtClean="0"/>
              <a:t>Clear</a:t>
            </a:r>
            <a:r>
              <a:rPr lang="fr-BE" sz="3200" dirty="0" smtClean="0"/>
              <a:t> direction on challenges/</a:t>
            </a:r>
            <a:r>
              <a:rPr lang="fr-BE" sz="3200" dirty="0" err="1" smtClean="0"/>
              <a:t>needs</a:t>
            </a:r>
            <a:r>
              <a:rPr lang="fr-BE" sz="3200" dirty="0" smtClean="0"/>
              <a:t>: </a:t>
            </a:r>
          </a:p>
          <a:p>
            <a:pPr lvl="1"/>
            <a:r>
              <a:rPr lang="fr-BE" sz="2900" b="1" dirty="0" smtClean="0"/>
              <a:t>Financial </a:t>
            </a:r>
            <a:r>
              <a:rPr lang="fr-BE" sz="2900" b="1" dirty="0" err="1" smtClean="0"/>
              <a:t>resources</a:t>
            </a:r>
            <a:endParaRPr lang="fr-BE" sz="2900" b="1" dirty="0" smtClean="0"/>
          </a:p>
          <a:p>
            <a:pPr lvl="1"/>
            <a:r>
              <a:rPr lang="fr-BE" sz="2900" b="1" dirty="0" smtClean="0"/>
              <a:t>Scientific data, </a:t>
            </a:r>
            <a:r>
              <a:rPr lang="fr-BE" sz="2900" b="1" dirty="0" err="1" smtClean="0"/>
              <a:t>risk</a:t>
            </a:r>
            <a:r>
              <a:rPr lang="fr-BE" sz="2900" b="1" dirty="0" smtClean="0"/>
              <a:t> </a:t>
            </a:r>
            <a:r>
              <a:rPr lang="fr-BE" sz="2900" b="1" dirty="0" err="1" smtClean="0"/>
              <a:t>assesments</a:t>
            </a:r>
            <a:r>
              <a:rPr lang="fr-BE" sz="2900" b="1" dirty="0" smtClean="0"/>
              <a:t>, </a:t>
            </a:r>
            <a:r>
              <a:rPr lang="fr-BE" sz="2900" b="1" dirty="0" err="1" smtClean="0"/>
              <a:t>knowledge</a:t>
            </a:r>
            <a:endParaRPr lang="fr-BE" sz="2900" b="1" dirty="0" smtClean="0"/>
          </a:p>
          <a:p>
            <a:pPr lvl="1"/>
            <a:r>
              <a:rPr lang="fr-BE" sz="2900" b="1" dirty="0" smtClean="0"/>
              <a:t>Citizen support and engagement</a:t>
            </a:r>
          </a:p>
          <a:p>
            <a:r>
              <a:rPr lang="fr-BE" sz="3200" dirty="0" err="1" smtClean="0"/>
              <a:t>Need</a:t>
            </a:r>
            <a:r>
              <a:rPr lang="fr-BE" sz="3200" dirty="0" smtClean="0"/>
              <a:t> for </a:t>
            </a:r>
            <a:r>
              <a:rPr lang="fr-BE" sz="3200" dirty="0" err="1" smtClean="0"/>
              <a:t>cooperation</a:t>
            </a:r>
            <a:r>
              <a:rPr lang="fr-BE" sz="3200" dirty="0" smtClean="0"/>
              <a:t> and coordination</a:t>
            </a:r>
          </a:p>
          <a:p>
            <a:r>
              <a:rPr lang="fr-BE" sz="3200" dirty="0" err="1" smtClean="0"/>
              <a:t>Feed</a:t>
            </a:r>
            <a:r>
              <a:rPr lang="fr-BE" sz="3200" dirty="0" smtClean="0"/>
              <a:t> </a:t>
            </a:r>
            <a:r>
              <a:rPr lang="fr-BE" sz="3200" dirty="0" err="1" smtClean="0"/>
              <a:t>into</a:t>
            </a:r>
            <a:r>
              <a:rPr lang="fr-BE" sz="3200" dirty="0" smtClean="0"/>
              <a:t> the </a:t>
            </a:r>
            <a:r>
              <a:rPr lang="fr-BE" sz="3200" dirty="0" err="1" smtClean="0"/>
              <a:t>development</a:t>
            </a:r>
            <a:r>
              <a:rPr lang="fr-BE" sz="3200" dirty="0" smtClean="0"/>
              <a:t> of the </a:t>
            </a:r>
            <a:r>
              <a:rPr lang="fr-BE" sz="3200" b="1" dirty="0" err="1" smtClean="0"/>
              <a:t>Community</a:t>
            </a:r>
            <a:r>
              <a:rPr lang="fr-BE" sz="3200" b="1" dirty="0" smtClean="0"/>
              <a:t> of Practice</a:t>
            </a:r>
          </a:p>
          <a:p>
            <a:endParaRPr lang="fr-BE" sz="2900" dirty="0" smtClean="0"/>
          </a:p>
          <a:p>
            <a:pPr algn="ctr"/>
            <a:r>
              <a:rPr lang="fr-BE" sz="4200" b="1" dirty="0" err="1" smtClean="0"/>
              <a:t>Thank</a:t>
            </a:r>
            <a:r>
              <a:rPr lang="fr-BE" sz="4200" b="1" dirty="0" smtClean="0"/>
              <a:t> </a:t>
            </a:r>
            <a:r>
              <a:rPr lang="fr-BE" sz="4200" b="1" dirty="0" err="1" smtClean="0"/>
              <a:t>you</a:t>
            </a:r>
            <a:r>
              <a:rPr lang="fr-BE" sz="4200" b="1" dirty="0" smtClean="0"/>
              <a:t> for </a:t>
            </a:r>
            <a:r>
              <a:rPr lang="fr-BE" sz="4200" b="1" dirty="0" err="1" smtClean="0"/>
              <a:t>your</a:t>
            </a:r>
            <a:r>
              <a:rPr lang="fr-BE" sz="4200" b="1" dirty="0" smtClean="0"/>
              <a:t> </a:t>
            </a:r>
            <a:r>
              <a:rPr lang="fr-BE" sz="4200" b="1" dirty="0" err="1" smtClean="0"/>
              <a:t>responses</a:t>
            </a:r>
            <a:r>
              <a:rPr lang="fr-BE" sz="3400" b="1" dirty="0" smtClean="0"/>
              <a:t>!</a:t>
            </a:r>
          </a:p>
          <a:p>
            <a:endParaRPr lang="fr-BE" dirty="0"/>
          </a:p>
        </p:txBody>
      </p:sp>
    </p:spTree>
    <p:extLst>
      <p:ext uri="{BB962C8B-B14F-4D97-AF65-F5344CB8AC3E}">
        <p14:creationId xmlns:p14="http://schemas.microsoft.com/office/powerpoint/2010/main" val="71451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1319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385F11-3F91-4C8E-B6D0-5393D493DDE1}"/>
              </a:ext>
            </a:extLst>
          </p:cNvPr>
          <p:cNvSpPr txBox="1">
            <a:spLocks/>
          </p:cNvSpPr>
          <p:nvPr/>
        </p:nvSpPr>
        <p:spPr>
          <a:xfrm>
            <a:off x="573146" y="2778357"/>
            <a:ext cx="11045707" cy="728238"/>
          </a:xfrm>
          <a:prstGeom prst="rect">
            <a:avLst/>
          </a:prstGeom>
        </p:spPr>
        <p:txBody>
          <a:bodyPr vert="horz" lIns="91440" tIns="45720" rIns="91440" bIns="0" rtlCol="0" anchor="b" anchorCtr="0">
            <a:normAutofit fontScale="70000" lnSpcReduction="20000"/>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algn="ctr"/>
            <a:r>
              <a:rPr lang="fr-BE" sz="4400" dirty="0">
                <a:solidFill>
                  <a:srgbClr val="ACD144"/>
                </a:solidFill>
              </a:rPr>
              <a:t>Key Mission </a:t>
            </a:r>
            <a:r>
              <a:rPr lang="fr-BE" sz="4400" dirty="0" err="1">
                <a:solidFill>
                  <a:srgbClr val="ACD144"/>
                </a:solidFill>
              </a:rPr>
              <a:t>actors</a:t>
            </a:r>
            <a:r>
              <a:rPr lang="fr-BE" sz="4400" dirty="0">
                <a:solidFill>
                  <a:srgbClr val="ACD144"/>
                </a:solidFill>
              </a:rPr>
              <a:t>: MIP </a:t>
            </a:r>
            <a:r>
              <a:rPr lang="fr-BE" sz="4400" dirty="0" err="1">
                <a:solidFill>
                  <a:srgbClr val="ACD144"/>
                </a:solidFill>
              </a:rPr>
              <a:t>contractor</a:t>
            </a:r>
            <a:r>
              <a:rPr lang="fr-BE" sz="4400" dirty="0">
                <a:solidFill>
                  <a:srgbClr val="ACD144"/>
                </a:solidFill>
              </a:rPr>
              <a:t> &amp; </a:t>
            </a:r>
            <a:r>
              <a:rPr lang="fr-BE" sz="4400" dirty="0" err="1">
                <a:solidFill>
                  <a:srgbClr val="ACD144"/>
                </a:solidFill>
              </a:rPr>
              <a:t>Climate</a:t>
            </a:r>
            <a:r>
              <a:rPr lang="fr-BE" sz="4400" dirty="0">
                <a:solidFill>
                  <a:srgbClr val="ACD144"/>
                </a:solidFill>
              </a:rPr>
              <a:t> ADAPT</a:t>
            </a:r>
            <a:endParaRPr lang="en-US" sz="4400" dirty="0">
              <a:solidFill>
                <a:srgbClr val="ACD144"/>
              </a:solidFill>
            </a:endParaRPr>
          </a:p>
        </p:txBody>
      </p:sp>
    </p:spTree>
    <p:extLst>
      <p:ext uri="{BB962C8B-B14F-4D97-AF65-F5344CB8AC3E}">
        <p14:creationId xmlns:p14="http://schemas.microsoft.com/office/powerpoint/2010/main" val="29332346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38183"/>
          </a:xfrm>
          <a:prstGeom prst="rect">
            <a:avLst/>
          </a:prstGeom>
        </p:spPr>
        <p:txBody>
          <a:bodyPr>
            <a:normAutofit fontScale="90000"/>
          </a:bodyPr>
          <a:lstStyle/>
          <a:p>
            <a:r>
              <a:rPr lang="en-GB" dirty="0">
                <a:latin typeface="Arial"/>
                <a:cs typeface="Arial"/>
              </a:rPr>
              <a:t>The Mission Implementation Platform:</a:t>
            </a:r>
            <a:br>
              <a:rPr lang="en-GB" dirty="0">
                <a:latin typeface="Arial"/>
                <a:cs typeface="Arial"/>
              </a:rPr>
            </a:br>
            <a:r>
              <a:rPr lang="en-GB" dirty="0">
                <a:latin typeface="Arial"/>
                <a:cs typeface="Arial"/>
              </a:rPr>
              <a:t>offer to the regions and key milestones</a:t>
            </a:r>
            <a:endParaRPr lang="en-GB" dirty="0"/>
          </a:p>
        </p:txBody>
      </p:sp>
      <p:sp>
        <p:nvSpPr>
          <p:cNvPr id="3" name="Content Placeholder 2"/>
          <p:cNvSpPr>
            <a:spLocks noGrp="1"/>
          </p:cNvSpPr>
          <p:nvPr>
            <p:ph idx="1"/>
          </p:nvPr>
        </p:nvSpPr>
        <p:spPr>
          <a:xfrm>
            <a:off x="402777" y="2059658"/>
            <a:ext cx="7475842" cy="4311206"/>
          </a:xfrm>
          <a:prstGeom prst="rect">
            <a:avLst/>
          </a:prstGeom>
        </p:spPr>
        <p:txBody>
          <a:bodyPr/>
          <a:lstStyle/>
          <a:p>
            <a:endParaRPr lang="en-GB" dirty="0"/>
          </a:p>
          <a:p>
            <a:pPr marL="0" indent="0">
              <a:buNone/>
            </a:pPr>
            <a:r>
              <a:rPr lang="en-GB" dirty="0"/>
              <a:t>Richard Smithers</a:t>
            </a:r>
          </a:p>
          <a:p>
            <a:pPr lvl="1"/>
            <a:r>
              <a:rPr lang="en-GB" dirty="0"/>
              <a:t>Project Director, Ricardo Energy &amp; Environment</a:t>
            </a:r>
          </a:p>
        </p:txBody>
      </p:sp>
      <p:grpSp>
        <p:nvGrpSpPr>
          <p:cNvPr id="10" name="Group 9">
            <a:extLst>
              <a:ext uri="{FF2B5EF4-FFF2-40B4-BE49-F238E27FC236}">
                <a16:creationId xmlns:a16="http://schemas.microsoft.com/office/drawing/2014/main" id="{DE3E5D1B-C995-49B1-BA01-A6B711D24A02}"/>
              </a:ext>
            </a:extLst>
          </p:cNvPr>
          <p:cNvGrpSpPr/>
          <p:nvPr/>
        </p:nvGrpSpPr>
        <p:grpSpPr>
          <a:xfrm>
            <a:off x="593218" y="5830864"/>
            <a:ext cx="11005564" cy="540000"/>
            <a:chOff x="402777" y="5677080"/>
            <a:chExt cx="11005564" cy="540000"/>
          </a:xfrm>
        </p:grpSpPr>
        <p:pic>
          <p:nvPicPr>
            <p:cNvPr id="5" name="Picture 7" descr="Text&#10;&#10;Description automatically generated">
              <a:extLst>
                <a:ext uri="{FF2B5EF4-FFF2-40B4-BE49-F238E27FC236}">
                  <a16:creationId xmlns:a16="http://schemas.microsoft.com/office/drawing/2014/main" id="{7B4371B4-C361-414B-AC4B-A8527F3663BA}"/>
                </a:ext>
              </a:extLst>
            </p:cNvPr>
            <p:cNvPicPr>
              <a:picLocks noChangeAspect="1"/>
            </p:cNvPicPr>
            <p:nvPr/>
          </p:nvPicPr>
          <p:blipFill>
            <a:blip r:embed="rId2"/>
            <a:stretch>
              <a:fillRect/>
            </a:stretch>
          </p:blipFill>
          <p:spPr>
            <a:xfrm>
              <a:off x="4410404" y="5677080"/>
              <a:ext cx="1554408" cy="540000"/>
            </a:xfrm>
            <a:prstGeom prst="rect">
              <a:avLst/>
            </a:prstGeom>
          </p:spPr>
        </p:pic>
        <p:pic>
          <p:nvPicPr>
            <p:cNvPr id="6" name="Picture 9">
              <a:extLst>
                <a:ext uri="{FF2B5EF4-FFF2-40B4-BE49-F238E27FC236}">
                  <a16:creationId xmlns:a16="http://schemas.microsoft.com/office/drawing/2014/main" id="{3662D304-9E8E-4322-AD07-016B229CDC72}"/>
                </a:ext>
              </a:extLst>
            </p:cNvPr>
            <p:cNvPicPr>
              <a:picLocks noChangeAspect="1"/>
            </p:cNvPicPr>
            <p:nvPr/>
          </p:nvPicPr>
          <p:blipFill>
            <a:blip r:embed="rId3"/>
            <a:stretch>
              <a:fillRect/>
            </a:stretch>
          </p:blipFill>
          <p:spPr>
            <a:xfrm>
              <a:off x="6133006" y="5677080"/>
              <a:ext cx="1700270" cy="540000"/>
            </a:xfrm>
            <a:prstGeom prst="rect">
              <a:avLst/>
            </a:prstGeom>
          </p:spPr>
        </p:pic>
        <p:pic>
          <p:nvPicPr>
            <p:cNvPr id="7" name="Picture 10" descr="Logo&#10;&#10;Description automatically generated">
              <a:extLst>
                <a:ext uri="{FF2B5EF4-FFF2-40B4-BE49-F238E27FC236}">
                  <a16:creationId xmlns:a16="http://schemas.microsoft.com/office/drawing/2014/main" id="{A6742964-35CD-483F-8387-169487CC2718}"/>
                </a:ext>
              </a:extLst>
            </p:cNvPr>
            <p:cNvPicPr>
              <a:picLocks noChangeAspect="1"/>
            </p:cNvPicPr>
            <p:nvPr/>
          </p:nvPicPr>
          <p:blipFill>
            <a:blip r:embed="rId4"/>
            <a:stretch>
              <a:fillRect/>
            </a:stretch>
          </p:blipFill>
          <p:spPr>
            <a:xfrm>
              <a:off x="9949446" y="5677080"/>
              <a:ext cx="1458895" cy="540000"/>
            </a:xfrm>
            <a:prstGeom prst="rect">
              <a:avLst/>
            </a:prstGeom>
          </p:spPr>
        </p:pic>
        <p:pic>
          <p:nvPicPr>
            <p:cNvPr id="8" name="Picture 11" descr="A picture containing graphical user interface&#10;&#10;Description automatically generated">
              <a:extLst>
                <a:ext uri="{FF2B5EF4-FFF2-40B4-BE49-F238E27FC236}">
                  <a16:creationId xmlns:a16="http://schemas.microsoft.com/office/drawing/2014/main" id="{D3DD966A-5B8F-4254-BA4D-6E42F7829F9A}"/>
                </a:ext>
              </a:extLst>
            </p:cNvPr>
            <p:cNvPicPr>
              <a:picLocks noChangeAspect="1"/>
            </p:cNvPicPr>
            <p:nvPr/>
          </p:nvPicPr>
          <p:blipFill>
            <a:blip r:embed="rId5"/>
            <a:stretch>
              <a:fillRect/>
            </a:stretch>
          </p:blipFill>
          <p:spPr>
            <a:xfrm>
              <a:off x="8046238" y="5677080"/>
              <a:ext cx="1735589" cy="540000"/>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481785A-E19D-4421-A706-B28A14DBA9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777" y="5677080"/>
              <a:ext cx="3840008" cy="540000"/>
            </a:xfrm>
            <a:prstGeom prst="rect">
              <a:avLst/>
            </a:prstGeom>
          </p:spPr>
        </p:pic>
      </p:grpSp>
    </p:spTree>
    <p:extLst>
      <p:ext uri="{BB962C8B-B14F-4D97-AF65-F5344CB8AC3E}">
        <p14:creationId xmlns:p14="http://schemas.microsoft.com/office/powerpoint/2010/main" val="111147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99A39A56-7342-41EE-B430-C8988DC45F04}"/>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CBF7789-10F6-4AAB-9F37-D72F0864013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586628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38183"/>
          </a:xfrm>
          <a:prstGeom prst="rect">
            <a:avLst/>
          </a:prstGeom>
        </p:spPr>
        <p:txBody>
          <a:bodyPr/>
          <a:lstStyle/>
          <a:p>
            <a:r>
              <a:rPr lang="fr-BE">
                <a:latin typeface="Arial"/>
                <a:cs typeface="Arial"/>
              </a:rPr>
              <a:t>The Mission Implementation Platform</a:t>
            </a:r>
            <a:endParaRPr lang="en-GB" dirty="0"/>
          </a:p>
        </p:txBody>
      </p:sp>
      <p:sp>
        <p:nvSpPr>
          <p:cNvPr id="3" name="Content Placeholder 2"/>
          <p:cNvSpPr>
            <a:spLocks noGrp="1"/>
          </p:cNvSpPr>
          <p:nvPr>
            <p:ph idx="1"/>
          </p:nvPr>
        </p:nvSpPr>
        <p:spPr>
          <a:prstGeom prst="rect">
            <a:avLst/>
          </a:prstGeom>
        </p:spPr>
        <p:txBody>
          <a:bodyPr/>
          <a:lstStyle/>
          <a:p>
            <a:r>
              <a:rPr lang="en-GB" dirty="0"/>
              <a:t>The Mission Implementation Platform reports to: </a:t>
            </a:r>
          </a:p>
          <a:p>
            <a:pPr lvl="1">
              <a:spcAft>
                <a:spcPts val="600"/>
              </a:spcAft>
            </a:pPr>
            <a:r>
              <a:rPr lang="en-GB" dirty="0"/>
              <a:t>The Mission Secretariat</a:t>
            </a:r>
          </a:p>
          <a:p>
            <a:pPr lvl="1">
              <a:spcAft>
                <a:spcPts val="600"/>
              </a:spcAft>
            </a:pPr>
            <a:r>
              <a:rPr lang="en-GB" dirty="0"/>
              <a:t>The Mission Manager (DG CLIMA) and Deputy Mission Manager (DG RTD)</a:t>
            </a:r>
          </a:p>
          <a:p>
            <a:pPr lvl="1">
              <a:spcAft>
                <a:spcPts val="600"/>
              </a:spcAft>
            </a:pPr>
            <a:r>
              <a:rPr lang="en-GB" dirty="0"/>
              <a:t>The contracting authority, CINEA</a:t>
            </a:r>
          </a:p>
          <a:p>
            <a:pPr marL="261937" lvl="1" indent="0">
              <a:spcAft>
                <a:spcPts val="600"/>
              </a:spcAft>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0ED11614-AF40-42FF-A244-43AE8EF237A1}"/>
              </a:ext>
            </a:extLst>
          </p:cNvPr>
          <p:cNvPicPr>
            <a:picLocks noChangeAspect="1"/>
          </p:cNvPicPr>
          <p:nvPr/>
        </p:nvPicPr>
        <p:blipFill>
          <a:blip r:embed="rId2"/>
          <a:stretch>
            <a:fillRect/>
          </a:stretch>
        </p:blipFill>
        <p:spPr>
          <a:xfrm>
            <a:off x="70515" y="6370864"/>
            <a:ext cx="664522" cy="432854"/>
          </a:xfrm>
          <a:prstGeom prst="rect">
            <a:avLst/>
          </a:prstGeom>
        </p:spPr>
      </p:pic>
    </p:spTree>
    <p:extLst>
      <p:ext uri="{BB962C8B-B14F-4D97-AF65-F5344CB8AC3E}">
        <p14:creationId xmlns:p14="http://schemas.microsoft.com/office/powerpoint/2010/main" val="966222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38183"/>
          </a:xfrm>
          <a:prstGeom prst="rect">
            <a:avLst/>
          </a:prstGeom>
        </p:spPr>
        <p:txBody>
          <a:bodyPr/>
          <a:lstStyle/>
          <a:p>
            <a:r>
              <a:rPr lang="fr-BE" dirty="0">
                <a:latin typeface="Arial"/>
                <a:cs typeface="Arial"/>
              </a:rPr>
              <a:t>The objecti</a:t>
            </a:r>
            <a:r>
              <a:rPr lang="fr-BE" dirty="0">
                <a:solidFill>
                  <a:srgbClr val="1E858B"/>
                </a:solidFill>
                <a:latin typeface="Arial"/>
                <a:cs typeface="Arial"/>
              </a:rPr>
              <a:t>ve</a:t>
            </a:r>
            <a:r>
              <a:rPr lang="fr-BE" dirty="0">
                <a:latin typeface="Arial"/>
                <a:cs typeface="Arial"/>
              </a:rPr>
              <a:t>s of the platform are to:</a:t>
            </a:r>
            <a:endParaRPr lang="en-GB" dirty="0"/>
          </a:p>
        </p:txBody>
      </p:sp>
      <p:sp>
        <p:nvSpPr>
          <p:cNvPr id="3" name="Content Placeholder 2"/>
          <p:cNvSpPr>
            <a:spLocks noGrp="1"/>
          </p:cNvSpPr>
          <p:nvPr>
            <p:ph idx="1"/>
          </p:nvPr>
        </p:nvSpPr>
        <p:spPr>
          <a:xfrm>
            <a:off x="402777" y="2116756"/>
            <a:ext cx="11045709" cy="4311206"/>
          </a:xfrm>
          <a:prstGeom prst="rect">
            <a:avLst/>
          </a:prstGeom>
        </p:spPr>
        <p:txBody>
          <a:bodyPr/>
          <a:lstStyle/>
          <a:p>
            <a:r>
              <a:rPr lang="en-GB" sz="2000" b="1" dirty="0">
                <a:solidFill>
                  <a:srgbClr val="1E858B"/>
                </a:solidFill>
              </a:rPr>
              <a:t>Provide central support </a:t>
            </a:r>
            <a:r>
              <a:rPr lang="en-GB" sz="2000" dirty="0"/>
              <a:t>to Mission participants and the Commission to implement the Mission</a:t>
            </a:r>
          </a:p>
          <a:p>
            <a:r>
              <a:rPr lang="en-GB" sz="2000" b="1" dirty="0">
                <a:solidFill>
                  <a:srgbClr val="1E858B"/>
                </a:solidFill>
              </a:rPr>
              <a:t>Coordinate the broad range of activities and actors </a:t>
            </a:r>
            <a:r>
              <a:rPr lang="en-GB" sz="2000" dirty="0"/>
              <a:t>through the Community of Practice, including coordination with other European activities on climate adaptation</a:t>
            </a:r>
          </a:p>
          <a:p>
            <a:r>
              <a:rPr lang="en-GB" sz="2000" b="1" dirty="0">
                <a:solidFill>
                  <a:srgbClr val="1E858B"/>
                </a:solidFill>
              </a:rPr>
              <a:t>Provide support and technical assistance to regions and local authorities </a:t>
            </a:r>
            <a:r>
              <a:rPr lang="en-GB" sz="2000" dirty="0"/>
              <a:t>along their transformation process towards climate resilience</a:t>
            </a:r>
          </a:p>
          <a:p>
            <a:r>
              <a:rPr lang="en-GB" sz="2000" b="1" dirty="0">
                <a:solidFill>
                  <a:srgbClr val="1E858B"/>
                </a:solidFill>
              </a:rPr>
              <a:t>Communicate and connect </a:t>
            </a:r>
            <a:r>
              <a:rPr lang="en-GB" sz="2000" dirty="0"/>
              <a:t>activities and actors on adaptation, including through a media strategy and an annual Forum event</a:t>
            </a:r>
          </a:p>
          <a:p>
            <a:r>
              <a:rPr lang="en-GB" sz="2000" b="1" dirty="0">
                <a:solidFill>
                  <a:srgbClr val="1E858B"/>
                </a:solidFill>
              </a:rPr>
              <a:t>Monitor and report on progress</a:t>
            </a:r>
          </a:p>
          <a:p>
            <a:r>
              <a:rPr lang="en-GB" sz="2000" b="1" dirty="0">
                <a:solidFill>
                  <a:srgbClr val="1E858B"/>
                </a:solidFill>
              </a:rPr>
              <a:t>Promote and stimulate broader engagement </a:t>
            </a:r>
            <a:r>
              <a:rPr lang="en-GB" sz="2000" dirty="0"/>
              <a:t>with the Mission and other Missions.</a:t>
            </a:r>
          </a:p>
          <a:p>
            <a:endParaRPr lang="fr-BE" sz="2000" dirty="0"/>
          </a:p>
        </p:txBody>
      </p:sp>
      <p:pic>
        <p:nvPicPr>
          <p:cNvPr id="4" name="Picture 3">
            <a:extLst>
              <a:ext uri="{FF2B5EF4-FFF2-40B4-BE49-F238E27FC236}">
                <a16:creationId xmlns:a16="http://schemas.microsoft.com/office/drawing/2014/main" id="{B4C039B7-5083-495F-9D79-298B798852AA}"/>
              </a:ext>
            </a:extLst>
          </p:cNvPr>
          <p:cNvPicPr>
            <a:picLocks noChangeAspect="1"/>
          </p:cNvPicPr>
          <p:nvPr/>
        </p:nvPicPr>
        <p:blipFill>
          <a:blip r:embed="rId2"/>
          <a:stretch>
            <a:fillRect/>
          </a:stretch>
        </p:blipFill>
        <p:spPr>
          <a:xfrm>
            <a:off x="72240" y="6350555"/>
            <a:ext cx="664522" cy="432854"/>
          </a:xfrm>
          <a:prstGeom prst="rect">
            <a:avLst/>
          </a:prstGeom>
        </p:spPr>
      </p:pic>
    </p:spTree>
    <p:extLst>
      <p:ext uri="{BB962C8B-B14F-4D97-AF65-F5344CB8AC3E}">
        <p14:creationId xmlns:p14="http://schemas.microsoft.com/office/powerpoint/2010/main" val="3845452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146" y="910682"/>
            <a:ext cx="11045707" cy="638183"/>
          </a:xfrm>
          <a:prstGeom prst="rect">
            <a:avLst/>
          </a:prstGeom>
        </p:spPr>
        <p:txBody>
          <a:bodyPr/>
          <a:lstStyle/>
          <a:p>
            <a:r>
              <a:rPr lang="fr-BE" dirty="0">
                <a:latin typeface="Arial"/>
                <a:cs typeface="Arial"/>
              </a:rPr>
              <a:t>Building the Mission </a:t>
            </a:r>
            <a:r>
              <a:rPr lang="fr-BE" dirty="0" err="1">
                <a:latin typeface="Arial"/>
                <a:cs typeface="Arial"/>
              </a:rPr>
              <a:t>Implementation</a:t>
            </a:r>
            <a:r>
              <a:rPr lang="fr-BE" dirty="0">
                <a:latin typeface="Arial"/>
                <a:cs typeface="Arial"/>
              </a:rPr>
              <a:t> Platform</a:t>
            </a:r>
            <a:endParaRPr lang="en-GB" dirty="0"/>
          </a:p>
        </p:txBody>
      </p:sp>
      <p:sp>
        <p:nvSpPr>
          <p:cNvPr id="3" name="Content Placeholder 2"/>
          <p:cNvSpPr>
            <a:spLocks noGrp="1"/>
          </p:cNvSpPr>
          <p:nvPr>
            <p:ph idx="1"/>
          </p:nvPr>
        </p:nvSpPr>
        <p:spPr>
          <a:xfrm>
            <a:off x="573144" y="1665021"/>
            <a:ext cx="11045709" cy="558414"/>
          </a:xfrm>
          <a:prstGeom prst="rect">
            <a:avLst/>
          </a:prstGeom>
        </p:spPr>
        <p:txBody>
          <a:bodyPr/>
          <a:lstStyle/>
          <a:p>
            <a:r>
              <a:rPr lang="en-GB" dirty="0"/>
              <a:t>Five facilities supported by an IT environment in Climate-ADAPT</a:t>
            </a:r>
          </a:p>
        </p:txBody>
      </p:sp>
      <p:pic>
        <p:nvPicPr>
          <p:cNvPr id="6" name="Picture 5">
            <a:extLst>
              <a:ext uri="{FF2B5EF4-FFF2-40B4-BE49-F238E27FC236}">
                <a16:creationId xmlns:a16="http://schemas.microsoft.com/office/drawing/2014/main" id="{3DD1D1E1-23B9-47BE-9DEA-488AE4DCC9EA}"/>
              </a:ext>
            </a:extLst>
          </p:cNvPr>
          <p:cNvPicPr>
            <a:picLocks noChangeAspect="1"/>
          </p:cNvPicPr>
          <p:nvPr/>
        </p:nvPicPr>
        <p:blipFill>
          <a:blip r:embed="rId2"/>
          <a:stretch>
            <a:fillRect/>
          </a:stretch>
        </p:blipFill>
        <p:spPr>
          <a:xfrm>
            <a:off x="1319368" y="2339591"/>
            <a:ext cx="9553260" cy="4316342"/>
          </a:xfrm>
          <a:prstGeom prst="rect">
            <a:avLst/>
          </a:prstGeom>
        </p:spPr>
      </p:pic>
      <p:pic>
        <p:nvPicPr>
          <p:cNvPr id="5" name="Picture 4">
            <a:extLst>
              <a:ext uri="{FF2B5EF4-FFF2-40B4-BE49-F238E27FC236}">
                <a16:creationId xmlns:a16="http://schemas.microsoft.com/office/drawing/2014/main" id="{DC3F7A33-3D3C-4907-846C-9E64D7D3831B}"/>
              </a:ext>
            </a:extLst>
          </p:cNvPr>
          <p:cNvPicPr>
            <a:picLocks noChangeAspect="1"/>
          </p:cNvPicPr>
          <p:nvPr/>
        </p:nvPicPr>
        <p:blipFill>
          <a:blip r:embed="rId3"/>
          <a:stretch>
            <a:fillRect/>
          </a:stretch>
        </p:blipFill>
        <p:spPr>
          <a:xfrm>
            <a:off x="93518" y="6280785"/>
            <a:ext cx="664522" cy="432854"/>
          </a:xfrm>
          <a:prstGeom prst="rect">
            <a:avLst/>
          </a:prstGeom>
        </p:spPr>
      </p:pic>
    </p:spTree>
    <p:extLst>
      <p:ext uri="{BB962C8B-B14F-4D97-AF65-F5344CB8AC3E}">
        <p14:creationId xmlns:p14="http://schemas.microsoft.com/office/powerpoint/2010/main" val="521665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38183"/>
          </a:xfrm>
          <a:prstGeom prst="rect">
            <a:avLst/>
          </a:prstGeom>
        </p:spPr>
        <p:txBody>
          <a:bodyPr>
            <a:normAutofit/>
          </a:bodyPr>
          <a:lstStyle/>
          <a:p>
            <a:r>
              <a:rPr lang="en-GB" dirty="0">
                <a:latin typeface="Arial"/>
                <a:cs typeface="Arial"/>
              </a:rPr>
              <a:t>Benefits and support for charter signatories</a:t>
            </a:r>
            <a:endParaRPr lang="en-GB" dirty="0"/>
          </a:p>
        </p:txBody>
      </p:sp>
      <p:sp>
        <p:nvSpPr>
          <p:cNvPr id="6" name="TextBox 5">
            <a:extLst>
              <a:ext uri="{FF2B5EF4-FFF2-40B4-BE49-F238E27FC236}">
                <a16:creationId xmlns:a16="http://schemas.microsoft.com/office/drawing/2014/main" id="{9D92B8FE-30A0-4B34-9A66-E16EC0225A41}"/>
              </a:ext>
            </a:extLst>
          </p:cNvPr>
          <p:cNvSpPr txBox="1">
            <a:spLocks noChangeAspect="1"/>
          </p:cNvSpPr>
          <p:nvPr/>
        </p:nvSpPr>
        <p:spPr>
          <a:xfrm>
            <a:off x="402779" y="2335412"/>
            <a:ext cx="2880000" cy="2880000"/>
          </a:xfrm>
          <a:prstGeom prst="ellipse">
            <a:avLst/>
          </a:prstGeom>
          <a:solidFill>
            <a:schemeClr val="accent2">
              <a:lumMod val="50000"/>
            </a:schemeClr>
          </a:solidFill>
        </p:spPr>
        <p:txBody>
          <a:bodyPr wrap="square" rtlCol="0">
            <a:spAutoFit/>
          </a:bodyPr>
          <a:lstStyle/>
          <a:p>
            <a:pPr algn="ctr"/>
            <a:r>
              <a:rPr lang="en-GB" sz="1600" dirty="0">
                <a:solidFill>
                  <a:schemeClr val="bg1"/>
                </a:solidFill>
              </a:rPr>
              <a:t>Technical assistance:</a:t>
            </a:r>
          </a:p>
          <a:p>
            <a:pPr algn="ctr"/>
            <a:r>
              <a:rPr lang="en-GB" sz="1600" dirty="0">
                <a:solidFill>
                  <a:schemeClr val="bg1"/>
                </a:solidFill>
              </a:rPr>
              <a:t>Climate adaptation pathways and solutions</a:t>
            </a:r>
          </a:p>
          <a:p>
            <a:pPr algn="ctr"/>
            <a:endParaRPr lang="en-GB" sz="1600" dirty="0">
              <a:solidFill>
                <a:schemeClr val="bg1"/>
              </a:solidFill>
            </a:endParaRPr>
          </a:p>
          <a:p>
            <a:pPr algn="ctr"/>
            <a:r>
              <a:rPr lang="en-GB" sz="1600" b="1" dirty="0">
                <a:solidFill>
                  <a:schemeClr val="bg1"/>
                </a:solidFill>
              </a:rPr>
              <a:t>KNOWLEDGE</a:t>
            </a:r>
          </a:p>
          <a:p>
            <a:pPr algn="ctr"/>
            <a:r>
              <a:rPr lang="en-GB" sz="1600" b="1" dirty="0">
                <a:solidFill>
                  <a:schemeClr val="bg1"/>
                </a:solidFill>
              </a:rPr>
              <a:t>TOOLS</a:t>
            </a:r>
          </a:p>
          <a:p>
            <a:pPr algn="ctr"/>
            <a:r>
              <a:rPr lang="en-GB" sz="1600" b="1" dirty="0">
                <a:solidFill>
                  <a:schemeClr val="bg1"/>
                </a:solidFill>
              </a:rPr>
              <a:t>GUIDANCE</a:t>
            </a:r>
          </a:p>
        </p:txBody>
      </p:sp>
      <p:sp>
        <p:nvSpPr>
          <p:cNvPr id="7" name="TextBox 6">
            <a:extLst>
              <a:ext uri="{FF2B5EF4-FFF2-40B4-BE49-F238E27FC236}">
                <a16:creationId xmlns:a16="http://schemas.microsoft.com/office/drawing/2014/main" id="{ABEBCC3A-8F4E-40E6-9D58-496CD9EB6CB8}"/>
              </a:ext>
            </a:extLst>
          </p:cNvPr>
          <p:cNvSpPr txBox="1">
            <a:spLocks noChangeAspect="1"/>
          </p:cNvSpPr>
          <p:nvPr/>
        </p:nvSpPr>
        <p:spPr>
          <a:xfrm>
            <a:off x="2574761" y="3775412"/>
            <a:ext cx="2880000" cy="2899708"/>
          </a:xfrm>
          <a:prstGeom prst="ellipse">
            <a:avLst/>
          </a:prstGeom>
          <a:solidFill>
            <a:schemeClr val="accent2">
              <a:lumMod val="75000"/>
            </a:schemeClr>
          </a:solidFill>
        </p:spPr>
        <p:txBody>
          <a:bodyPr wrap="square" rtlCol="0">
            <a:spAutoFit/>
          </a:bodyPr>
          <a:lstStyle/>
          <a:p>
            <a:pPr algn="ctr"/>
            <a:r>
              <a:rPr lang="en-GB" sz="1600" dirty="0">
                <a:solidFill>
                  <a:schemeClr val="bg1"/>
                </a:solidFill>
              </a:rPr>
              <a:t>Technical assistance:</a:t>
            </a:r>
          </a:p>
          <a:p>
            <a:pPr algn="ctr"/>
            <a:r>
              <a:rPr lang="en-GB" sz="1600" dirty="0">
                <a:solidFill>
                  <a:schemeClr val="bg1"/>
                </a:solidFill>
              </a:rPr>
              <a:t>Access to funding for adaptation projects</a:t>
            </a:r>
          </a:p>
          <a:p>
            <a:pPr algn="ctr"/>
            <a:endParaRPr lang="en-GB" sz="1600" dirty="0">
              <a:solidFill>
                <a:schemeClr val="bg1"/>
              </a:solidFill>
            </a:endParaRPr>
          </a:p>
          <a:p>
            <a:pPr algn="ctr"/>
            <a:r>
              <a:rPr lang="en-GB" sz="1600" b="1" dirty="0">
                <a:solidFill>
                  <a:schemeClr val="bg1"/>
                </a:solidFill>
              </a:rPr>
              <a:t>ACCESS TO</a:t>
            </a:r>
          </a:p>
          <a:p>
            <a:pPr algn="ctr"/>
            <a:r>
              <a:rPr lang="en-GB" sz="1600" b="1" dirty="0">
                <a:solidFill>
                  <a:schemeClr val="bg1"/>
                </a:solidFill>
              </a:rPr>
              <a:t>FUNDING</a:t>
            </a:r>
          </a:p>
        </p:txBody>
      </p:sp>
      <p:sp>
        <p:nvSpPr>
          <p:cNvPr id="8" name="TextBox 7">
            <a:extLst>
              <a:ext uri="{FF2B5EF4-FFF2-40B4-BE49-F238E27FC236}">
                <a16:creationId xmlns:a16="http://schemas.microsoft.com/office/drawing/2014/main" id="{FD5DE445-5AD3-4B4F-B144-A6FEA1E1C0DF}"/>
              </a:ext>
            </a:extLst>
          </p:cNvPr>
          <p:cNvSpPr txBox="1">
            <a:spLocks noChangeAspect="1"/>
          </p:cNvSpPr>
          <p:nvPr/>
        </p:nvSpPr>
        <p:spPr>
          <a:xfrm>
            <a:off x="4656000" y="2335412"/>
            <a:ext cx="2880000" cy="2880000"/>
          </a:xfrm>
          <a:prstGeom prst="ellipse">
            <a:avLst/>
          </a:prstGeom>
          <a:solidFill>
            <a:schemeClr val="accent2">
              <a:lumMod val="60000"/>
              <a:lumOff val="40000"/>
            </a:schemeClr>
          </a:solidFill>
        </p:spPr>
        <p:txBody>
          <a:bodyPr wrap="square" rtlCol="0">
            <a:spAutoFit/>
          </a:bodyPr>
          <a:lstStyle/>
          <a:p>
            <a:pPr algn="ctr"/>
            <a:r>
              <a:rPr lang="en-GB" sz="1600" dirty="0">
                <a:solidFill>
                  <a:schemeClr val="bg1"/>
                </a:solidFill>
              </a:rPr>
              <a:t>Training and support on engaging citizens</a:t>
            </a:r>
          </a:p>
          <a:p>
            <a:pPr algn="ctr"/>
            <a:endParaRPr lang="en-GB" sz="1600" dirty="0">
              <a:solidFill>
                <a:schemeClr val="bg1"/>
              </a:solidFill>
            </a:endParaRPr>
          </a:p>
          <a:p>
            <a:pPr algn="ctr"/>
            <a:r>
              <a:rPr lang="en-GB" sz="1600" b="1" dirty="0">
                <a:solidFill>
                  <a:schemeClr val="bg1"/>
                </a:solidFill>
              </a:rPr>
              <a:t>LISTENING</a:t>
            </a:r>
          </a:p>
          <a:p>
            <a:pPr algn="ctr"/>
            <a:r>
              <a:rPr lang="en-GB" sz="1600" b="1" dirty="0">
                <a:solidFill>
                  <a:schemeClr val="bg1"/>
                </a:solidFill>
              </a:rPr>
              <a:t>ENGAGING</a:t>
            </a:r>
          </a:p>
          <a:p>
            <a:pPr algn="ctr"/>
            <a:r>
              <a:rPr lang="en-GB" sz="1600" b="1" dirty="0">
                <a:solidFill>
                  <a:schemeClr val="bg1"/>
                </a:solidFill>
              </a:rPr>
              <a:t>COLLABORATING</a:t>
            </a:r>
          </a:p>
        </p:txBody>
      </p:sp>
      <p:sp>
        <p:nvSpPr>
          <p:cNvPr id="9" name="TextBox 8">
            <a:extLst>
              <a:ext uri="{FF2B5EF4-FFF2-40B4-BE49-F238E27FC236}">
                <a16:creationId xmlns:a16="http://schemas.microsoft.com/office/drawing/2014/main" id="{8F660ECA-D907-40F8-9CF3-78F97BF0F768}"/>
              </a:ext>
            </a:extLst>
          </p:cNvPr>
          <p:cNvSpPr txBox="1">
            <a:spLocks/>
          </p:cNvSpPr>
          <p:nvPr/>
        </p:nvSpPr>
        <p:spPr>
          <a:xfrm>
            <a:off x="6737241" y="3795120"/>
            <a:ext cx="2880000" cy="2880000"/>
          </a:xfrm>
          <a:prstGeom prst="ellipse">
            <a:avLst/>
          </a:prstGeom>
          <a:solidFill>
            <a:schemeClr val="accent2">
              <a:lumMod val="75000"/>
            </a:schemeClr>
          </a:solidFill>
        </p:spPr>
        <p:txBody>
          <a:bodyPr wrap="square" rtlCol="0">
            <a:spAutoFit/>
          </a:bodyPr>
          <a:lstStyle/>
          <a:p>
            <a:pPr algn="ctr"/>
            <a:r>
              <a:rPr lang="en-GB" sz="1600" dirty="0">
                <a:solidFill>
                  <a:schemeClr val="bg1"/>
                </a:solidFill>
              </a:rPr>
              <a:t>Opportunities to network with similar regions and share experiences</a:t>
            </a:r>
          </a:p>
          <a:p>
            <a:pPr algn="ctr"/>
            <a:endParaRPr lang="en-GB" sz="1600" dirty="0">
              <a:solidFill>
                <a:schemeClr val="bg1"/>
              </a:solidFill>
            </a:endParaRPr>
          </a:p>
          <a:p>
            <a:pPr algn="ctr"/>
            <a:r>
              <a:rPr lang="en-GB" sz="1600" b="1" dirty="0">
                <a:solidFill>
                  <a:schemeClr val="bg1"/>
                </a:solidFill>
              </a:rPr>
              <a:t>NETWORK</a:t>
            </a:r>
          </a:p>
          <a:p>
            <a:pPr algn="ctr"/>
            <a:r>
              <a:rPr lang="en-GB" sz="1600" b="1" dirty="0">
                <a:solidFill>
                  <a:schemeClr val="bg1"/>
                </a:solidFill>
              </a:rPr>
              <a:t>INSPIRATION</a:t>
            </a:r>
          </a:p>
        </p:txBody>
      </p:sp>
      <p:sp>
        <p:nvSpPr>
          <p:cNvPr id="10" name="TextBox 9">
            <a:extLst>
              <a:ext uri="{FF2B5EF4-FFF2-40B4-BE49-F238E27FC236}">
                <a16:creationId xmlns:a16="http://schemas.microsoft.com/office/drawing/2014/main" id="{C0F2DFA7-A3FE-4AFE-AA69-6CF7CB73E216}"/>
              </a:ext>
            </a:extLst>
          </p:cNvPr>
          <p:cNvSpPr txBox="1">
            <a:spLocks/>
          </p:cNvSpPr>
          <p:nvPr/>
        </p:nvSpPr>
        <p:spPr>
          <a:xfrm>
            <a:off x="8909221" y="2335412"/>
            <a:ext cx="2880000" cy="2880000"/>
          </a:xfrm>
          <a:prstGeom prst="ellipse">
            <a:avLst/>
          </a:prstGeom>
          <a:solidFill>
            <a:schemeClr val="accent2">
              <a:lumMod val="50000"/>
            </a:schemeClr>
          </a:solidFill>
        </p:spPr>
        <p:txBody>
          <a:bodyPr wrap="square" rtlCol="0">
            <a:spAutoFit/>
          </a:bodyPr>
          <a:lstStyle/>
          <a:p>
            <a:pPr algn="ctr"/>
            <a:r>
              <a:rPr lang="en-GB" sz="1600" dirty="0">
                <a:solidFill>
                  <a:schemeClr val="bg1"/>
                </a:solidFill>
              </a:rPr>
              <a:t>Opportunities to participate and keep informed: webinars, dialogues,</a:t>
            </a:r>
          </a:p>
          <a:p>
            <a:pPr algn="ctr"/>
            <a:r>
              <a:rPr lang="en-GB" sz="1600" dirty="0">
                <a:solidFill>
                  <a:schemeClr val="bg1"/>
                </a:solidFill>
              </a:rPr>
              <a:t>Trainings, forums</a:t>
            </a:r>
          </a:p>
          <a:p>
            <a:pPr algn="ctr"/>
            <a:endParaRPr lang="en-GB" sz="1600" dirty="0">
              <a:solidFill>
                <a:schemeClr val="bg1"/>
              </a:solidFill>
            </a:endParaRPr>
          </a:p>
          <a:p>
            <a:pPr algn="ctr"/>
            <a:r>
              <a:rPr lang="en-GB" sz="1600" b="1" dirty="0">
                <a:solidFill>
                  <a:schemeClr val="bg1"/>
                </a:solidFill>
              </a:rPr>
              <a:t>CAPACITIES</a:t>
            </a:r>
          </a:p>
          <a:p>
            <a:pPr algn="ctr"/>
            <a:r>
              <a:rPr lang="en-GB" sz="1600" b="1" dirty="0">
                <a:solidFill>
                  <a:schemeClr val="bg1"/>
                </a:solidFill>
              </a:rPr>
              <a:t>CONTACTS</a:t>
            </a:r>
          </a:p>
          <a:p>
            <a:pPr algn="ctr"/>
            <a:r>
              <a:rPr lang="en-GB" sz="1600" b="1" dirty="0">
                <a:solidFill>
                  <a:schemeClr val="bg1"/>
                </a:solidFill>
              </a:rPr>
              <a:t>KNOWLEDGE</a:t>
            </a:r>
          </a:p>
        </p:txBody>
      </p:sp>
      <p:pic>
        <p:nvPicPr>
          <p:cNvPr id="11" name="Picture 10">
            <a:extLst>
              <a:ext uri="{FF2B5EF4-FFF2-40B4-BE49-F238E27FC236}">
                <a16:creationId xmlns:a16="http://schemas.microsoft.com/office/drawing/2014/main" id="{C969AB75-915B-4298-A435-8AEBAFE8FBBB}"/>
              </a:ext>
            </a:extLst>
          </p:cNvPr>
          <p:cNvPicPr>
            <a:picLocks noChangeAspect="1"/>
          </p:cNvPicPr>
          <p:nvPr/>
        </p:nvPicPr>
        <p:blipFill>
          <a:blip r:embed="rId3"/>
          <a:stretch>
            <a:fillRect/>
          </a:stretch>
        </p:blipFill>
        <p:spPr>
          <a:xfrm>
            <a:off x="70518" y="6321237"/>
            <a:ext cx="664522" cy="432854"/>
          </a:xfrm>
          <a:prstGeom prst="rect">
            <a:avLst/>
          </a:prstGeom>
        </p:spPr>
      </p:pic>
    </p:spTree>
    <p:extLst>
      <p:ext uri="{BB962C8B-B14F-4D97-AF65-F5344CB8AC3E}">
        <p14:creationId xmlns:p14="http://schemas.microsoft.com/office/powerpoint/2010/main" val="1263320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38183"/>
          </a:xfrm>
          <a:prstGeom prst="rect">
            <a:avLst/>
          </a:prstGeom>
        </p:spPr>
        <p:txBody>
          <a:bodyPr>
            <a:normAutofit/>
          </a:bodyPr>
          <a:lstStyle/>
          <a:p>
            <a:r>
              <a:rPr lang="fr-BE" dirty="0">
                <a:latin typeface="Arial"/>
                <a:cs typeface="Arial"/>
              </a:rPr>
              <a:t>How can charter </a:t>
            </a:r>
            <a:r>
              <a:rPr lang="fr-BE" dirty="0" err="1">
                <a:latin typeface="Arial"/>
                <a:cs typeface="Arial"/>
              </a:rPr>
              <a:t>signatories</a:t>
            </a:r>
            <a:r>
              <a:rPr lang="fr-BE" dirty="0">
                <a:latin typeface="Arial"/>
                <a:cs typeface="Arial"/>
              </a:rPr>
              <a:t> help us to help </a:t>
            </a:r>
            <a:r>
              <a:rPr lang="fr-BE" dirty="0" err="1">
                <a:latin typeface="Arial"/>
                <a:cs typeface="Arial"/>
              </a:rPr>
              <a:t>you</a:t>
            </a:r>
            <a:endParaRPr lang="en-GB" dirty="0"/>
          </a:p>
        </p:txBody>
      </p:sp>
      <p:sp>
        <p:nvSpPr>
          <p:cNvPr id="3" name="Content Placeholder 2"/>
          <p:cNvSpPr>
            <a:spLocks noGrp="1"/>
          </p:cNvSpPr>
          <p:nvPr>
            <p:ph idx="1"/>
          </p:nvPr>
        </p:nvSpPr>
        <p:spPr>
          <a:prstGeom prst="rect">
            <a:avLst/>
          </a:prstGeom>
        </p:spPr>
        <p:txBody>
          <a:bodyPr/>
          <a:lstStyle/>
          <a:p>
            <a:r>
              <a:rPr lang="en-GB" sz="2200" dirty="0">
                <a:solidFill>
                  <a:srgbClr val="1E858B"/>
                </a:solidFill>
              </a:rPr>
              <a:t>Explain</a:t>
            </a:r>
            <a:r>
              <a:rPr lang="en-GB" sz="2200" dirty="0"/>
              <a:t> your situation: pioneer, beginner, achievements, needs and interests </a:t>
            </a:r>
          </a:p>
          <a:p>
            <a:r>
              <a:rPr lang="en-GB" sz="2200" dirty="0"/>
              <a:t>Actively </a:t>
            </a:r>
            <a:r>
              <a:rPr lang="en-GB" sz="2200" dirty="0">
                <a:solidFill>
                  <a:srgbClr val="1E858B"/>
                </a:solidFill>
              </a:rPr>
              <a:t>share </a:t>
            </a:r>
            <a:r>
              <a:rPr lang="en-GB" sz="2200" dirty="0"/>
              <a:t>best practice:</a:t>
            </a:r>
          </a:p>
          <a:p>
            <a:pPr lvl="1">
              <a:spcAft>
                <a:spcPts val="600"/>
              </a:spcAft>
            </a:pPr>
            <a:r>
              <a:rPr lang="en-GB" sz="2200" dirty="0"/>
              <a:t>Contribute case studies</a:t>
            </a:r>
          </a:p>
          <a:p>
            <a:pPr lvl="1">
              <a:spcAft>
                <a:spcPts val="600"/>
              </a:spcAft>
            </a:pPr>
            <a:r>
              <a:rPr lang="en-GB" sz="2200" dirty="0"/>
              <a:t>Speak at our events</a:t>
            </a:r>
          </a:p>
          <a:p>
            <a:pPr lvl="1"/>
            <a:r>
              <a:rPr lang="en-GB" sz="2200" dirty="0"/>
              <a:t>Contribute to social media and newsletter content  </a:t>
            </a:r>
          </a:p>
          <a:p>
            <a:r>
              <a:rPr lang="en-GB" sz="2200" dirty="0"/>
              <a:t>Come to us if you have pilot projects in the pipeline – </a:t>
            </a:r>
            <a:r>
              <a:rPr lang="en-GB" sz="2200" dirty="0">
                <a:solidFill>
                  <a:srgbClr val="1E858B"/>
                </a:solidFill>
              </a:rPr>
              <a:t>sign up </a:t>
            </a:r>
            <a:r>
              <a:rPr lang="en-GB" sz="2200" dirty="0"/>
              <a:t>to our services</a:t>
            </a:r>
          </a:p>
          <a:p>
            <a:r>
              <a:rPr lang="en-GB" sz="2200" dirty="0"/>
              <a:t>Use the Platform and give us </a:t>
            </a:r>
            <a:r>
              <a:rPr lang="en-GB" sz="2200" dirty="0">
                <a:solidFill>
                  <a:srgbClr val="1E858B"/>
                </a:solidFill>
              </a:rPr>
              <a:t>feedback</a:t>
            </a:r>
            <a:r>
              <a:rPr lang="en-GB" sz="2200" dirty="0"/>
              <a:t>: what and how can we improve?</a:t>
            </a:r>
          </a:p>
          <a:p>
            <a:pPr marL="0" indent="0">
              <a:buNone/>
            </a:pPr>
            <a:endParaRPr lang="en-GB" sz="2200" dirty="0"/>
          </a:p>
          <a:p>
            <a:endParaRPr lang="en-GB" sz="2200" dirty="0"/>
          </a:p>
          <a:p>
            <a:endParaRPr lang="en-GB" sz="2200" dirty="0"/>
          </a:p>
        </p:txBody>
      </p:sp>
      <p:pic>
        <p:nvPicPr>
          <p:cNvPr id="4" name="Picture 3">
            <a:extLst>
              <a:ext uri="{FF2B5EF4-FFF2-40B4-BE49-F238E27FC236}">
                <a16:creationId xmlns:a16="http://schemas.microsoft.com/office/drawing/2014/main" id="{A5611144-D210-4E17-AB05-C3CF9A2F339D}"/>
              </a:ext>
            </a:extLst>
          </p:cNvPr>
          <p:cNvPicPr>
            <a:picLocks noChangeAspect="1"/>
          </p:cNvPicPr>
          <p:nvPr/>
        </p:nvPicPr>
        <p:blipFill>
          <a:blip r:embed="rId2"/>
          <a:stretch>
            <a:fillRect/>
          </a:stretch>
        </p:blipFill>
        <p:spPr>
          <a:xfrm>
            <a:off x="78993" y="6370864"/>
            <a:ext cx="664522" cy="432854"/>
          </a:xfrm>
          <a:prstGeom prst="rect">
            <a:avLst/>
          </a:prstGeom>
        </p:spPr>
      </p:pic>
    </p:spTree>
    <p:extLst>
      <p:ext uri="{BB962C8B-B14F-4D97-AF65-F5344CB8AC3E}">
        <p14:creationId xmlns:p14="http://schemas.microsoft.com/office/powerpoint/2010/main" val="478573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38183"/>
          </a:xfrm>
          <a:prstGeom prst="rect">
            <a:avLst/>
          </a:prstGeom>
        </p:spPr>
        <p:txBody>
          <a:bodyPr/>
          <a:lstStyle/>
          <a:p>
            <a:r>
              <a:rPr lang="fr-BE" dirty="0">
                <a:latin typeface="Arial"/>
                <a:cs typeface="Arial"/>
              </a:rPr>
              <a:t>How charter signatories can help </a:t>
            </a:r>
            <a:r>
              <a:rPr lang="fr-BE" dirty="0" err="1">
                <a:latin typeface="Arial"/>
                <a:cs typeface="Arial"/>
              </a:rPr>
              <a:t>each</a:t>
            </a:r>
            <a:r>
              <a:rPr lang="fr-BE" dirty="0">
                <a:latin typeface="Arial"/>
                <a:cs typeface="Arial"/>
              </a:rPr>
              <a:t> other</a:t>
            </a:r>
            <a:endParaRPr lang="en-GB" dirty="0"/>
          </a:p>
        </p:txBody>
      </p:sp>
      <p:sp>
        <p:nvSpPr>
          <p:cNvPr id="3" name="Content Placeholder 2"/>
          <p:cNvSpPr>
            <a:spLocks noGrp="1"/>
          </p:cNvSpPr>
          <p:nvPr>
            <p:ph idx="1"/>
          </p:nvPr>
        </p:nvSpPr>
        <p:spPr>
          <a:prstGeom prst="rect">
            <a:avLst/>
          </a:prstGeom>
        </p:spPr>
        <p:txBody>
          <a:bodyPr/>
          <a:lstStyle/>
          <a:p>
            <a:r>
              <a:rPr lang="fr-BE" dirty="0"/>
              <a:t>Engage </a:t>
            </a:r>
            <a:r>
              <a:rPr lang="fr-BE" dirty="0" err="1"/>
              <a:t>with</a:t>
            </a:r>
            <a:r>
              <a:rPr lang="fr-BE" dirty="0"/>
              <a:t> the Community of Practice </a:t>
            </a:r>
            <a:r>
              <a:rPr lang="fr-BE" i="1" dirty="0"/>
              <a:t>(</a:t>
            </a:r>
            <a:r>
              <a:rPr lang="fr-BE" i="1" dirty="0" err="1"/>
              <a:t>provisional</a:t>
            </a:r>
            <a:r>
              <a:rPr lang="fr-BE" i="1" dirty="0"/>
              <a:t> </a:t>
            </a:r>
            <a:r>
              <a:rPr lang="fr-BE" i="1" dirty="0" err="1"/>
              <a:t>outline</a:t>
            </a:r>
            <a:r>
              <a:rPr lang="fr-BE" i="1" dirty="0"/>
              <a:t>)</a:t>
            </a:r>
            <a:r>
              <a:rPr lang="fr-BE" dirty="0"/>
              <a:t>:</a:t>
            </a:r>
          </a:p>
          <a:p>
            <a:endParaRPr lang="fr-BE" dirty="0"/>
          </a:p>
          <a:p>
            <a:endParaRPr lang="fr-BE" dirty="0"/>
          </a:p>
        </p:txBody>
      </p:sp>
      <p:graphicFrame>
        <p:nvGraphicFramePr>
          <p:cNvPr id="4" name="Diagram 3">
            <a:extLst>
              <a:ext uri="{FF2B5EF4-FFF2-40B4-BE49-F238E27FC236}">
                <a16:creationId xmlns:a16="http://schemas.microsoft.com/office/drawing/2014/main" id="{9B694664-EF1F-445D-AC2B-6B50AC1BEA60}"/>
              </a:ext>
            </a:extLst>
          </p:cNvPr>
          <p:cNvGraphicFramePr/>
          <p:nvPr>
            <p:extLst/>
          </p:nvPr>
        </p:nvGraphicFramePr>
        <p:xfrm>
          <a:off x="743515" y="2657742"/>
          <a:ext cx="10639483" cy="4076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854FD0D0-3BF5-4494-A872-CCA82B8CDC43}"/>
              </a:ext>
            </a:extLst>
          </p:cNvPr>
          <p:cNvPicPr>
            <a:picLocks noChangeAspect="1"/>
          </p:cNvPicPr>
          <p:nvPr/>
        </p:nvPicPr>
        <p:blipFill>
          <a:blip r:embed="rId8"/>
          <a:stretch>
            <a:fillRect/>
          </a:stretch>
        </p:blipFill>
        <p:spPr>
          <a:xfrm>
            <a:off x="70515" y="6370864"/>
            <a:ext cx="664522" cy="432854"/>
          </a:xfrm>
          <a:prstGeom prst="rect">
            <a:avLst/>
          </a:prstGeom>
        </p:spPr>
      </p:pic>
    </p:spTree>
    <p:extLst>
      <p:ext uri="{BB962C8B-B14F-4D97-AF65-F5344CB8AC3E}">
        <p14:creationId xmlns:p14="http://schemas.microsoft.com/office/powerpoint/2010/main" val="1306906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38183"/>
          </a:xfrm>
          <a:prstGeom prst="rect">
            <a:avLst/>
          </a:prstGeom>
        </p:spPr>
        <p:txBody>
          <a:bodyPr/>
          <a:lstStyle/>
          <a:p>
            <a:r>
              <a:rPr lang="fr-BE" dirty="0">
                <a:latin typeface="Arial"/>
                <a:cs typeface="Arial"/>
              </a:rPr>
              <a:t>Mission Implementation Platform timeline</a:t>
            </a:r>
            <a:endParaRPr lang="en-GB" dirty="0"/>
          </a:p>
        </p:txBody>
      </p:sp>
      <p:graphicFrame>
        <p:nvGraphicFramePr>
          <p:cNvPr id="3" name="Table 3">
            <a:extLst>
              <a:ext uri="{FF2B5EF4-FFF2-40B4-BE49-F238E27FC236}">
                <a16:creationId xmlns:a16="http://schemas.microsoft.com/office/drawing/2014/main" id="{CEE102F3-89FB-4B2B-AFB3-A96DE080D859}"/>
              </a:ext>
            </a:extLst>
          </p:cNvPr>
          <p:cNvGraphicFramePr>
            <a:graphicFrameLocks noGrp="1"/>
          </p:cNvGraphicFramePr>
          <p:nvPr>
            <p:extLst/>
          </p:nvPr>
        </p:nvGraphicFramePr>
        <p:xfrm>
          <a:off x="743514" y="2357121"/>
          <a:ext cx="10789424" cy="3302000"/>
        </p:xfrm>
        <a:graphic>
          <a:graphicData uri="http://schemas.openxmlformats.org/drawingml/2006/table">
            <a:tbl>
              <a:tblPr firstRow="1" bandRow="1">
                <a:tableStyleId>{5C22544A-7EE6-4342-B048-85BDC9FD1C3A}</a:tableStyleId>
              </a:tblPr>
              <a:tblGrid>
                <a:gridCol w="3371286">
                  <a:extLst>
                    <a:ext uri="{9D8B030D-6E8A-4147-A177-3AD203B41FA5}">
                      <a16:colId xmlns:a16="http://schemas.microsoft.com/office/drawing/2014/main" val="2184048362"/>
                    </a:ext>
                  </a:extLst>
                </a:gridCol>
                <a:gridCol w="529867">
                  <a:extLst>
                    <a:ext uri="{9D8B030D-6E8A-4147-A177-3AD203B41FA5}">
                      <a16:colId xmlns:a16="http://schemas.microsoft.com/office/drawing/2014/main" val="1821751957"/>
                    </a:ext>
                  </a:extLst>
                </a:gridCol>
                <a:gridCol w="529867">
                  <a:extLst>
                    <a:ext uri="{9D8B030D-6E8A-4147-A177-3AD203B41FA5}">
                      <a16:colId xmlns:a16="http://schemas.microsoft.com/office/drawing/2014/main" val="554490726"/>
                    </a:ext>
                  </a:extLst>
                </a:gridCol>
                <a:gridCol w="529867">
                  <a:extLst>
                    <a:ext uri="{9D8B030D-6E8A-4147-A177-3AD203B41FA5}">
                      <a16:colId xmlns:a16="http://schemas.microsoft.com/office/drawing/2014/main" val="116969416"/>
                    </a:ext>
                  </a:extLst>
                </a:gridCol>
                <a:gridCol w="529867">
                  <a:extLst>
                    <a:ext uri="{9D8B030D-6E8A-4147-A177-3AD203B41FA5}">
                      <a16:colId xmlns:a16="http://schemas.microsoft.com/office/drawing/2014/main" val="4219312626"/>
                    </a:ext>
                  </a:extLst>
                </a:gridCol>
                <a:gridCol w="529867">
                  <a:extLst>
                    <a:ext uri="{9D8B030D-6E8A-4147-A177-3AD203B41FA5}">
                      <a16:colId xmlns:a16="http://schemas.microsoft.com/office/drawing/2014/main" val="3307945512"/>
                    </a:ext>
                  </a:extLst>
                </a:gridCol>
                <a:gridCol w="529867">
                  <a:extLst>
                    <a:ext uri="{9D8B030D-6E8A-4147-A177-3AD203B41FA5}">
                      <a16:colId xmlns:a16="http://schemas.microsoft.com/office/drawing/2014/main" val="2093398862"/>
                    </a:ext>
                  </a:extLst>
                </a:gridCol>
                <a:gridCol w="529867">
                  <a:extLst>
                    <a:ext uri="{9D8B030D-6E8A-4147-A177-3AD203B41FA5}">
                      <a16:colId xmlns:a16="http://schemas.microsoft.com/office/drawing/2014/main" val="1889712453"/>
                    </a:ext>
                  </a:extLst>
                </a:gridCol>
                <a:gridCol w="529867">
                  <a:extLst>
                    <a:ext uri="{9D8B030D-6E8A-4147-A177-3AD203B41FA5}">
                      <a16:colId xmlns:a16="http://schemas.microsoft.com/office/drawing/2014/main" val="1498562033"/>
                    </a:ext>
                  </a:extLst>
                </a:gridCol>
                <a:gridCol w="529867">
                  <a:extLst>
                    <a:ext uri="{9D8B030D-6E8A-4147-A177-3AD203B41FA5}">
                      <a16:colId xmlns:a16="http://schemas.microsoft.com/office/drawing/2014/main" val="1159613238"/>
                    </a:ext>
                  </a:extLst>
                </a:gridCol>
                <a:gridCol w="529867">
                  <a:extLst>
                    <a:ext uri="{9D8B030D-6E8A-4147-A177-3AD203B41FA5}">
                      <a16:colId xmlns:a16="http://schemas.microsoft.com/office/drawing/2014/main" val="2799237409"/>
                    </a:ext>
                  </a:extLst>
                </a:gridCol>
                <a:gridCol w="529867">
                  <a:extLst>
                    <a:ext uri="{9D8B030D-6E8A-4147-A177-3AD203B41FA5}">
                      <a16:colId xmlns:a16="http://schemas.microsoft.com/office/drawing/2014/main" val="3416588733"/>
                    </a:ext>
                  </a:extLst>
                </a:gridCol>
                <a:gridCol w="529867">
                  <a:extLst>
                    <a:ext uri="{9D8B030D-6E8A-4147-A177-3AD203B41FA5}">
                      <a16:colId xmlns:a16="http://schemas.microsoft.com/office/drawing/2014/main" val="3195898938"/>
                    </a:ext>
                  </a:extLst>
                </a:gridCol>
                <a:gridCol w="529867">
                  <a:extLst>
                    <a:ext uri="{9D8B030D-6E8A-4147-A177-3AD203B41FA5}">
                      <a16:colId xmlns:a16="http://schemas.microsoft.com/office/drawing/2014/main" val="908951758"/>
                    </a:ext>
                  </a:extLst>
                </a:gridCol>
                <a:gridCol w="529867">
                  <a:extLst>
                    <a:ext uri="{9D8B030D-6E8A-4147-A177-3AD203B41FA5}">
                      <a16:colId xmlns:a16="http://schemas.microsoft.com/office/drawing/2014/main" val="2389146251"/>
                    </a:ext>
                  </a:extLst>
                </a:gridCol>
              </a:tblGrid>
              <a:tr h="370840">
                <a:tc>
                  <a:txBody>
                    <a:bodyPr/>
                    <a:lstStyle/>
                    <a:p>
                      <a:r>
                        <a:rPr lang="en-GB" sz="1600" noProof="0" dirty="0"/>
                        <a:t>Activity</a:t>
                      </a:r>
                    </a:p>
                  </a:txBody>
                  <a:tcPr/>
                </a:tc>
                <a:tc>
                  <a:txBody>
                    <a:bodyPr/>
                    <a:lstStyle/>
                    <a:p>
                      <a:r>
                        <a:rPr lang="es-ES" sz="1200" dirty="0"/>
                        <a:t>1</a:t>
                      </a:r>
                      <a:endParaRPr lang="en-GB" sz="1200" dirty="0"/>
                    </a:p>
                  </a:txBody>
                  <a:tcPr/>
                </a:tc>
                <a:tc>
                  <a:txBody>
                    <a:bodyPr/>
                    <a:lstStyle/>
                    <a:p>
                      <a:r>
                        <a:rPr lang="es-ES" sz="1200" dirty="0"/>
                        <a:t>2</a:t>
                      </a:r>
                      <a:endParaRPr lang="en-GB" sz="1200" dirty="0"/>
                    </a:p>
                  </a:txBody>
                  <a:tcPr/>
                </a:tc>
                <a:tc>
                  <a:txBody>
                    <a:bodyPr/>
                    <a:lstStyle/>
                    <a:p>
                      <a:r>
                        <a:rPr lang="es-ES" sz="1200" dirty="0"/>
                        <a:t>3</a:t>
                      </a:r>
                      <a:endParaRPr lang="en-GB" sz="1200" dirty="0"/>
                    </a:p>
                  </a:txBody>
                  <a:tcPr/>
                </a:tc>
                <a:tc>
                  <a:txBody>
                    <a:bodyPr/>
                    <a:lstStyle/>
                    <a:p>
                      <a:r>
                        <a:rPr lang="en-GB" sz="1200" noProof="0" dirty="0"/>
                        <a:t>4</a:t>
                      </a:r>
                    </a:p>
                  </a:txBody>
                  <a:tcPr/>
                </a:tc>
                <a:tc>
                  <a:txBody>
                    <a:bodyPr/>
                    <a:lstStyle/>
                    <a:p>
                      <a:r>
                        <a:rPr lang="es-ES" sz="1200" dirty="0"/>
                        <a:t>5</a:t>
                      </a:r>
                      <a:endParaRPr lang="en-GB" sz="1200" dirty="0"/>
                    </a:p>
                  </a:txBody>
                  <a:tcPr/>
                </a:tc>
                <a:tc>
                  <a:txBody>
                    <a:bodyPr/>
                    <a:lstStyle/>
                    <a:p>
                      <a:r>
                        <a:rPr lang="en-GB" sz="1200" noProof="0" dirty="0"/>
                        <a:t>6</a:t>
                      </a:r>
                    </a:p>
                  </a:txBody>
                  <a:tcPr/>
                </a:tc>
                <a:tc>
                  <a:txBody>
                    <a:bodyPr/>
                    <a:lstStyle/>
                    <a:p>
                      <a:r>
                        <a:rPr lang="es-ES" sz="1200" noProof="0" dirty="0"/>
                        <a:t>7</a:t>
                      </a:r>
                      <a:endParaRPr lang="en-GB" sz="1200" noProof="0" dirty="0"/>
                    </a:p>
                  </a:txBody>
                  <a:tcPr/>
                </a:tc>
                <a:tc>
                  <a:txBody>
                    <a:bodyPr/>
                    <a:lstStyle/>
                    <a:p>
                      <a:r>
                        <a:rPr lang="es-ES" sz="1200" noProof="0" dirty="0"/>
                        <a:t>8</a:t>
                      </a:r>
                      <a:endParaRPr lang="en-GB" sz="1200" noProof="0" dirty="0"/>
                    </a:p>
                  </a:txBody>
                  <a:tcPr/>
                </a:tc>
                <a:tc>
                  <a:txBody>
                    <a:bodyPr/>
                    <a:lstStyle/>
                    <a:p>
                      <a:r>
                        <a:rPr lang="es-ES" sz="1200" noProof="0" dirty="0"/>
                        <a:t>9</a:t>
                      </a:r>
                      <a:endParaRPr lang="en-GB" sz="1200" noProof="0" dirty="0"/>
                    </a:p>
                  </a:txBody>
                  <a:tcPr/>
                </a:tc>
                <a:tc>
                  <a:txBody>
                    <a:bodyPr/>
                    <a:lstStyle/>
                    <a:p>
                      <a:r>
                        <a:rPr lang="es-ES" sz="1200" noProof="0" dirty="0"/>
                        <a:t>10</a:t>
                      </a:r>
                      <a:endParaRPr lang="en-GB" sz="1200" noProof="0" dirty="0"/>
                    </a:p>
                  </a:txBody>
                  <a:tcPr/>
                </a:tc>
                <a:tc>
                  <a:txBody>
                    <a:bodyPr/>
                    <a:lstStyle/>
                    <a:p>
                      <a:r>
                        <a:rPr lang="en-GB" sz="1200" noProof="0" dirty="0"/>
                        <a:t>11</a:t>
                      </a:r>
                    </a:p>
                  </a:txBody>
                  <a:tcPr/>
                </a:tc>
                <a:tc>
                  <a:txBody>
                    <a:bodyPr/>
                    <a:lstStyle/>
                    <a:p>
                      <a:r>
                        <a:rPr lang="en-GB" sz="1200" noProof="0" dirty="0"/>
                        <a:t>12</a:t>
                      </a:r>
                    </a:p>
                  </a:txBody>
                  <a:tcPr/>
                </a:tc>
                <a:tc>
                  <a:txBody>
                    <a:bodyPr/>
                    <a:lstStyle/>
                    <a:p>
                      <a:r>
                        <a:rPr lang="es-ES" sz="1200" dirty="0"/>
                        <a:t>2024</a:t>
                      </a:r>
                      <a:endParaRPr lang="en-GB" sz="1200" dirty="0"/>
                    </a:p>
                  </a:txBody>
                  <a:tcPr/>
                </a:tc>
                <a:tc>
                  <a:txBody>
                    <a:bodyPr/>
                    <a:lstStyle/>
                    <a:p>
                      <a:r>
                        <a:rPr lang="es-ES" sz="1200" dirty="0"/>
                        <a:t>2025</a:t>
                      </a:r>
                      <a:endParaRPr lang="en-GB" sz="1200" dirty="0"/>
                    </a:p>
                  </a:txBody>
                  <a:tcPr/>
                </a:tc>
                <a:extLst>
                  <a:ext uri="{0D108BD9-81ED-4DB2-BD59-A6C34878D82A}">
                    <a16:rowId xmlns:a16="http://schemas.microsoft.com/office/drawing/2014/main" val="2041276322"/>
                  </a:ext>
                </a:extLst>
              </a:tr>
              <a:tr h="370840">
                <a:tc>
                  <a:txBody>
                    <a:bodyPr/>
                    <a:lstStyle/>
                    <a:p>
                      <a:r>
                        <a:rPr lang="en-GB" sz="1600" noProof="0" dirty="0"/>
                        <a:t>Launch of Mission’s Community of Practice virtual site and activities</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extLst>
                  <a:ext uri="{0D108BD9-81ED-4DB2-BD59-A6C34878D82A}">
                    <a16:rowId xmlns:a16="http://schemas.microsoft.com/office/drawing/2014/main" val="4097634222"/>
                  </a:ext>
                </a:extLst>
              </a:tr>
              <a:tr h="370840">
                <a:tc>
                  <a:txBody>
                    <a:bodyPr/>
                    <a:lstStyle/>
                    <a:p>
                      <a:r>
                        <a:rPr lang="en-GB" sz="1600" noProof="0" dirty="0"/>
                        <a:t>Launch of the call for applications for the Technical Assistances</a:t>
                      </a:r>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solidFill>
                      <a:schemeClr val="accent2">
                        <a:lumMod val="50000"/>
                      </a:schemeClr>
                    </a:solidFill>
                  </a:tcPr>
                </a:tc>
                <a:tc>
                  <a:txBody>
                    <a:bodyPr/>
                    <a:lstStyle/>
                    <a:p>
                      <a:endParaRPr lang="en-GB" dirty="0"/>
                    </a:p>
                  </a:txBody>
                  <a:tcPr>
                    <a:solidFill>
                      <a:srgbClr val="E7EDEE"/>
                    </a:solidFill>
                  </a:tcPr>
                </a:tc>
                <a:tc>
                  <a:txBody>
                    <a:bodyPr/>
                    <a:lstStyle/>
                    <a:p>
                      <a:endParaRPr lang="en-GB" dirty="0"/>
                    </a:p>
                  </a:txBody>
                  <a:tcPr>
                    <a:solidFill>
                      <a:srgbClr val="E7EDEE"/>
                    </a:solidFill>
                  </a:tcPr>
                </a:tc>
                <a:tc>
                  <a:txBody>
                    <a:bodyPr/>
                    <a:lstStyle/>
                    <a:p>
                      <a:endParaRPr lang="en-GB" dirty="0"/>
                    </a:p>
                  </a:txBody>
                  <a:tcPr>
                    <a:solidFill>
                      <a:srgbClr val="E7EDEE"/>
                    </a:solidFill>
                  </a:tcPr>
                </a:tc>
                <a:tc>
                  <a:txBody>
                    <a:bodyPr/>
                    <a:lstStyle/>
                    <a:p>
                      <a:endParaRPr lang="en-GB" dirty="0"/>
                    </a:p>
                  </a:txBody>
                  <a:tcPr>
                    <a:solidFill>
                      <a:srgbClr val="E7EDEE"/>
                    </a:solidFill>
                  </a:tcPr>
                </a:tc>
                <a:tc>
                  <a:txBody>
                    <a:bodyPr/>
                    <a:lstStyle/>
                    <a:p>
                      <a:endParaRPr lang="en-GB" dirty="0"/>
                    </a:p>
                  </a:txBody>
                  <a:tcPr>
                    <a:solidFill>
                      <a:srgbClr val="E7EDEE"/>
                    </a:solidFill>
                  </a:tcPr>
                </a:tc>
                <a:tc>
                  <a:txBody>
                    <a:bodyPr/>
                    <a:lstStyle/>
                    <a:p>
                      <a:endParaRPr lang="en-GB" dirty="0"/>
                    </a:p>
                  </a:txBody>
                  <a:tcPr>
                    <a:solidFill>
                      <a:srgbClr val="E7EDEE"/>
                    </a:solidFill>
                  </a:tcPr>
                </a:tc>
                <a:tc>
                  <a:txBody>
                    <a:bodyPr/>
                    <a:lstStyle/>
                    <a:p>
                      <a:endParaRPr lang="en-GB" dirty="0"/>
                    </a:p>
                  </a:txBody>
                  <a:tcPr>
                    <a:solidFill>
                      <a:srgbClr val="E7EDEE"/>
                    </a:solidFill>
                  </a:tcPr>
                </a:tc>
                <a:tc>
                  <a:txBody>
                    <a:bodyPr/>
                    <a:lstStyle/>
                    <a:p>
                      <a:endParaRPr lang="en-GB" dirty="0"/>
                    </a:p>
                  </a:txBody>
                  <a:tcPr>
                    <a:solidFill>
                      <a:srgbClr val="E7EDEE"/>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extLst>
                  <a:ext uri="{0D108BD9-81ED-4DB2-BD59-A6C34878D82A}">
                    <a16:rowId xmlns:a16="http://schemas.microsoft.com/office/drawing/2014/main" val="3859307033"/>
                  </a:ext>
                </a:extLst>
              </a:tr>
              <a:tr h="370840">
                <a:tc>
                  <a:txBody>
                    <a:bodyPr/>
                    <a:lstStyle/>
                    <a:p>
                      <a:r>
                        <a:rPr lang="en-GB" sz="1600" noProof="0" dirty="0"/>
                        <a:t>Mission Implementation Platform website launch</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solidFill>
                      <a:schemeClr val="accent2">
                        <a:lumMod val="50000"/>
                      </a:schemeClr>
                    </a:solidFill>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547140257"/>
                  </a:ext>
                </a:extLst>
              </a:tr>
              <a:tr h="370840">
                <a:tc>
                  <a:txBody>
                    <a:bodyPr/>
                    <a:lstStyle/>
                    <a:p>
                      <a:r>
                        <a:rPr lang="en-GB" sz="1600" noProof="0" dirty="0"/>
                        <a:t>Production of Mission Implementation Platform’s communication materials</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extLst>
                  <a:ext uri="{0D108BD9-81ED-4DB2-BD59-A6C34878D82A}">
                    <a16:rowId xmlns:a16="http://schemas.microsoft.com/office/drawing/2014/main" val="2056843206"/>
                  </a:ext>
                </a:extLst>
              </a:tr>
              <a:tr h="370840">
                <a:tc>
                  <a:txBody>
                    <a:bodyPr/>
                    <a:lstStyle/>
                    <a:p>
                      <a:r>
                        <a:rPr lang="en-GB" sz="1600" noProof="0" dirty="0"/>
                        <a:t>Mission Forum</a:t>
                      </a:r>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solidFill>
                      <a:schemeClr val="accent2">
                        <a:lumMod val="50000"/>
                      </a:schemeClr>
                    </a:solidFill>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solidFill>
                      <a:schemeClr val="accent2">
                        <a:lumMod val="50000"/>
                      </a:schemeClr>
                    </a:solidFill>
                  </a:tcPr>
                </a:tc>
                <a:tc>
                  <a:txBody>
                    <a:bodyPr/>
                    <a:lstStyle/>
                    <a:p>
                      <a:endParaRPr lang="en-GB" dirty="0"/>
                    </a:p>
                  </a:txBody>
                  <a:tcPr>
                    <a:solidFill>
                      <a:schemeClr val="accent2">
                        <a:lumMod val="50000"/>
                      </a:schemeClr>
                    </a:solidFill>
                  </a:tcPr>
                </a:tc>
                <a:extLst>
                  <a:ext uri="{0D108BD9-81ED-4DB2-BD59-A6C34878D82A}">
                    <a16:rowId xmlns:a16="http://schemas.microsoft.com/office/drawing/2014/main" val="1986450827"/>
                  </a:ext>
                </a:extLst>
              </a:tr>
            </a:tbl>
          </a:graphicData>
        </a:graphic>
      </p:graphicFrame>
      <p:pic>
        <p:nvPicPr>
          <p:cNvPr id="4" name="Picture 3">
            <a:extLst>
              <a:ext uri="{FF2B5EF4-FFF2-40B4-BE49-F238E27FC236}">
                <a16:creationId xmlns:a16="http://schemas.microsoft.com/office/drawing/2014/main" id="{30EE1BEF-7C68-450F-9D4F-1BA8AAC3B99F}"/>
              </a:ext>
            </a:extLst>
          </p:cNvPr>
          <p:cNvPicPr>
            <a:picLocks noChangeAspect="1"/>
          </p:cNvPicPr>
          <p:nvPr/>
        </p:nvPicPr>
        <p:blipFill>
          <a:blip r:embed="rId2"/>
          <a:stretch>
            <a:fillRect/>
          </a:stretch>
        </p:blipFill>
        <p:spPr>
          <a:xfrm>
            <a:off x="70518" y="6331628"/>
            <a:ext cx="664522" cy="432854"/>
          </a:xfrm>
          <a:prstGeom prst="rect">
            <a:avLst/>
          </a:prstGeom>
        </p:spPr>
      </p:pic>
    </p:spTree>
    <p:extLst>
      <p:ext uri="{BB962C8B-B14F-4D97-AF65-F5344CB8AC3E}">
        <p14:creationId xmlns:p14="http://schemas.microsoft.com/office/powerpoint/2010/main" val="2786365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nake in the grass&#10;&#10;Description automatically generated with low confidence">
            <a:extLst>
              <a:ext uri="{FF2B5EF4-FFF2-40B4-BE49-F238E27FC236}">
                <a16:creationId xmlns:a16="http://schemas.microsoft.com/office/drawing/2014/main" id="{8AF2C708-337F-A1C9-86E0-7F8DC3389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5" y="0"/>
            <a:ext cx="12244443" cy="6858000"/>
          </a:xfrm>
          <a:prstGeom prst="rect">
            <a:avLst/>
          </a:prstGeom>
        </p:spPr>
      </p:pic>
      <p:pic>
        <p:nvPicPr>
          <p:cNvPr id="3" name="Picture 4" descr="Text&#10;&#10;Description automatically generated">
            <a:extLst>
              <a:ext uri="{FF2B5EF4-FFF2-40B4-BE49-F238E27FC236}">
                <a16:creationId xmlns:a16="http://schemas.microsoft.com/office/drawing/2014/main" id="{334FF02B-C746-0A01-4D28-BABD8D71AD18}"/>
              </a:ext>
            </a:extLst>
          </p:cNvPr>
          <p:cNvPicPr>
            <a:picLocks noChangeAspect="1"/>
          </p:cNvPicPr>
          <p:nvPr/>
        </p:nvPicPr>
        <p:blipFill>
          <a:blip r:embed="rId4"/>
          <a:stretch>
            <a:fillRect/>
          </a:stretch>
        </p:blipFill>
        <p:spPr>
          <a:xfrm>
            <a:off x="8431412" y="5863387"/>
            <a:ext cx="3535182" cy="665959"/>
          </a:xfrm>
          <a:prstGeom prst="rect">
            <a:avLst/>
          </a:prstGeom>
        </p:spPr>
      </p:pic>
      <p:sp>
        <p:nvSpPr>
          <p:cNvPr id="5" name="TextBox 4">
            <a:extLst>
              <a:ext uri="{FF2B5EF4-FFF2-40B4-BE49-F238E27FC236}">
                <a16:creationId xmlns:a16="http://schemas.microsoft.com/office/drawing/2014/main" id="{0D9EB565-1CD5-1F4E-2A7E-5B548EEDD316}"/>
              </a:ext>
            </a:extLst>
          </p:cNvPr>
          <p:cNvSpPr txBox="1"/>
          <p:nvPr/>
        </p:nvSpPr>
        <p:spPr>
          <a:xfrm>
            <a:off x="-26222" y="4763754"/>
            <a:ext cx="12192000" cy="830997"/>
          </a:xfrm>
          <a:prstGeom prst="rect">
            <a:avLst/>
          </a:prstGeom>
          <a:solidFill>
            <a:srgbClr val="316300">
              <a:alpha val="26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latin typeface="+mj-lt"/>
              </a:rPr>
              <a:t>Lucy Gregersen/ </a:t>
            </a:r>
            <a:r>
              <a:rPr lang="en-US" sz="2400" b="1" err="1">
                <a:solidFill>
                  <a:schemeClr val="bg1"/>
                </a:solidFill>
                <a:latin typeface="+mj-lt"/>
              </a:rPr>
              <a:t>Blaž</a:t>
            </a:r>
            <a:r>
              <a:rPr lang="en-US" sz="2400" b="1">
                <a:solidFill>
                  <a:schemeClr val="bg1"/>
                </a:solidFill>
                <a:latin typeface="+mj-lt"/>
              </a:rPr>
              <a:t> Kurnik/ Christiana Photiadou</a:t>
            </a:r>
            <a:endParaRPr lang="sk-SK" sz="2400" b="1" err="1">
              <a:solidFill>
                <a:schemeClr val="bg1"/>
              </a:solidFill>
              <a:latin typeface="+mj-lt"/>
              <a:cs typeface="Calibri Light"/>
            </a:endParaRPr>
          </a:p>
          <a:p>
            <a:pPr marL="0" indent="0" algn="r">
              <a:buNone/>
            </a:pPr>
            <a:r>
              <a:rPr lang="en-US" sz="2400" b="1">
                <a:solidFill>
                  <a:schemeClr val="bg1"/>
                </a:solidFill>
                <a:latin typeface="+mj-lt"/>
              </a:rPr>
              <a:t>Community of Practice Launch </a:t>
            </a:r>
            <a:r>
              <a:rPr lang="sk-SK" sz="2400" b="1">
                <a:solidFill>
                  <a:schemeClr val="bg1"/>
                </a:solidFill>
                <a:latin typeface="+mj-lt"/>
              </a:rPr>
              <a:t>/ </a:t>
            </a:r>
            <a:r>
              <a:rPr lang="en-US" sz="2400" b="1">
                <a:solidFill>
                  <a:schemeClr val="bg1"/>
                </a:solidFill>
                <a:latin typeface="+mj-lt"/>
              </a:rPr>
              <a:t>26 January 2023</a:t>
            </a:r>
            <a:endParaRPr lang="en-US" sz="2400" b="1">
              <a:solidFill>
                <a:schemeClr val="bg1"/>
              </a:solidFill>
              <a:latin typeface="+mj-lt"/>
              <a:ea typeface="Calibri"/>
              <a:cs typeface="Calibri"/>
            </a:endParaRPr>
          </a:p>
        </p:txBody>
      </p:sp>
      <p:sp>
        <p:nvSpPr>
          <p:cNvPr id="9" name="TextBox 8">
            <a:extLst>
              <a:ext uri="{FF2B5EF4-FFF2-40B4-BE49-F238E27FC236}">
                <a16:creationId xmlns:a16="http://schemas.microsoft.com/office/drawing/2014/main" id="{C19F239D-8C52-8EF1-AA4F-ED09B39BA689}"/>
              </a:ext>
            </a:extLst>
          </p:cNvPr>
          <p:cNvSpPr txBox="1"/>
          <p:nvPr/>
        </p:nvSpPr>
        <p:spPr>
          <a:xfrm>
            <a:off x="0" y="6551762"/>
            <a:ext cx="615587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ple-system"/>
                <a:ea typeface="+mn-ea"/>
                <a:cs typeface="+mn-cs"/>
              </a:rPr>
              <a:t>© Piotr </a:t>
            </a:r>
            <a:r>
              <a:rPr kumimoji="0" lang="en-US" sz="1000" b="0" i="0" u="none" strike="noStrike" kern="1200" cap="none" spc="0" normalizeH="0" baseline="0" noProof="0" err="1">
                <a:ln>
                  <a:noFill/>
                </a:ln>
                <a:solidFill>
                  <a:prstClr val="white"/>
                </a:solidFill>
                <a:effectLst/>
                <a:uLnTx/>
                <a:uFillTx/>
                <a:latin typeface="-apple-system"/>
                <a:ea typeface="+mn-ea"/>
                <a:cs typeface="+mn-cs"/>
              </a:rPr>
              <a:t>Krześlak</a:t>
            </a:r>
            <a:r>
              <a:rPr kumimoji="0" lang="en-US" sz="1000" b="0" i="0" u="none" strike="noStrike" kern="1200" cap="none" spc="0" normalizeH="0" baseline="0" noProof="0">
                <a:ln>
                  <a:noFill/>
                </a:ln>
                <a:solidFill>
                  <a:prstClr val="white"/>
                </a:solidFill>
                <a:effectLst/>
                <a:uLnTx/>
                <a:uFillTx/>
                <a:latin typeface="-apple-system"/>
                <a:ea typeface="+mn-ea"/>
                <a:cs typeface="+mn-cs"/>
              </a:rPr>
              <a:t>, </a:t>
            </a:r>
            <a:r>
              <a:rPr kumimoji="0" lang="en-US" sz="1000" b="0" i="0" u="none" strike="noStrike" kern="1200" cap="none" spc="0" normalizeH="0" baseline="0" noProof="0" err="1">
                <a:ln>
                  <a:noFill/>
                </a:ln>
                <a:solidFill>
                  <a:prstClr val="white"/>
                </a:solidFill>
                <a:effectLst/>
                <a:uLnTx/>
                <a:uFillTx/>
                <a:latin typeface="-apple-system"/>
                <a:ea typeface="+mn-ea"/>
                <a:cs typeface="+mn-cs"/>
              </a:rPr>
              <a:t>WaterPIX</a:t>
            </a:r>
            <a:r>
              <a:rPr kumimoji="0" lang="en-US" sz="1000" b="0" i="0" u="none" strike="noStrike" kern="1200" cap="none" spc="0" normalizeH="0" baseline="0" noProof="0">
                <a:ln>
                  <a:noFill/>
                </a:ln>
                <a:solidFill>
                  <a:prstClr val="white"/>
                </a:solidFill>
                <a:effectLst/>
                <a:uLnTx/>
                <a:uFillTx/>
                <a:latin typeface="-apple-system"/>
                <a:ea typeface="+mn-ea"/>
                <a:cs typeface="+mn-cs"/>
              </a:rPr>
              <a:t> EEA</a:t>
            </a:r>
            <a:endParaRPr kumimoji="0" lang="en-DK"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1D745AC-5A7E-00E8-08FD-CFBE9BACBC31}"/>
              </a:ext>
            </a:extLst>
          </p:cNvPr>
          <p:cNvSpPr txBox="1"/>
          <p:nvPr/>
        </p:nvSpPr>
        <p:spPr>
          <a:xfrm>
            <a:off x="-52442" y="1263249"/>
            <a:ext cx="12244442" cy="646331"/>
          </a:xfrm>
          <a:prstGeom prst="rect">
            <a:avLst/>
          </a:prstGeom>
          <a:solidFill>
            <a:srgbClr val="4B532F">
              <a:alpha val="64000"/>
            </a:srgbClr>
          </a:solidFill>
        </p:spPr>
        <p:txBody>
          <a:bodyPr wrap="square" lIns="91440" tIns="45720" rIns="91440" bIns="45720" rtlCol="0" anchor="t">
            <a:spAutoFit/>
          </a:bodyPr>
          <a:lstStyle/>
          <a:p>
            <a:pPr algn="r"/>
            <a:r>
              <a:rPr lang="en-US" sz="3600" b="1">
                <a:solidFill>
                  <a:schemeClr val="bg1"/>
                </a:solidFill>
                <a:latin typeface="+mj-lt"/>
              </a:rPr>
              <a:t>Climate-ADAPT: Mission on Adaptation related products</a:t>
            </a:r>
            <a:endParaRPr lang="en-US">
              <a:solidFill>
                <a:schemeClr val="bg1"/>
              </a:solidFill>
              <a:cs typeface="Calibri"/>
            </a:endParaRPr>
          </a:p>
        </p:txBody>
      </p:sp>
    </p:spTree>
    <p:extLst>
      <p:ext uri="{BB962C8B-B14F-4D97-AF65-F5344CB8AC3E}">
        <p14:creationId xmlns:p14="http://schemas.microsoft.com/office/powerpoint/2010/main" val="3614595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D28C5-05A2-4961-A0FD-C6CACFE84483}"/>
              </a:ext>
            </a:extLst>
          </p:cNvPr>
          <p:cNvSpPr>
            <a:spLocks noGrp="1"/>
          </p:cNvSpPr>
          <p:nvPr>
            <p:ph type="body" sz="quarter" idx="10"/>
          </p:nvPr>
        </p:nvSpPr>
        <p:spPr>
          <a:xfrm>
            <a:off x="221836" y="42351"/>
            <a:ext cx="10353893" cy="531292"/>
          </a:xfrm>
        </p:spPr>
        <p:txBody>
          <a:bodyPr lIns="91440" tIns="45720" rIns="91440" bIns="45720" anchor="t"/>
          <a:lstStyle/>
          <a:p>
            <a:r>
              <a:rPr lang="en-US" sz="3600" b="0">
                <a:latin typeface="Calibri"/>
                <a:cs typeface="Calibri"/>
              </a:rPr>
              <a:t>European Environment Agency </a:t>
            </a:r>
          </a:p>
        </p:txBody>
      </p:sp>
      <p:sp>
        <p:nvSpPr>
          <p:cNvPr id="5" name="Content Placeholder 2">
            <a:extLst>
              <a:ext uri="{FF2B5EF4-FFF2-40B4-BE49-F238E27FC236}">
                <a16:creationId xmlns:a16="http://schemas.microsoft.com/office/drawing/2014/main" id="{71636FB4-1CE8-4F23-A5B4-2FEC19DBFE09}"/>
              </a:ext>
            </a:extLst>
          </p:cNvPr>
          <p:cNvSpPr txBox="1">
            <a:spLocks/>
          </p:cNvSpPr>
          <p:nvPr/>
        </p:nvSpPr>
        <p:spPr>
          <a:xfrm>
            <a:off x="0" y="1060053"/>
            <a:ext cx="5773001" cy="5958206"/>
          </a:xfrm>
          <a:prstGeom prst="rect">
            <a:avLst/>
          </a:prstGeom>
        </p:spPr>
        <p:txBody>
          <a:bodyPr lIns="91440" tIns="45720" rIns="91440" bIns="45720" anchor="t"/>
          <a:lstStyle>
            <a:lvl1pPr marL="422061" indent="-422061" algn="l" defTabSz="1125500" rtl="0" eaLnBrk="1" latinLnBrk="0" hangingPunct="1">
              <a:spcBef>
                <a:spcPct val="20000"/>
              </a:spcBef>
              <a:buFont typeface="Arial" pitchFamily="34" charset="0"/>
              <a:buChar char="•"/>
              <a:defRPr sz="3939" kern="1200">
                <a:solidFill>
                  <a:schemeClr val="tx1"/>
                </a:solidFill>
                <a:latin typeface="+mn-lt"/>
                <a:ea typeface="+mn-ea"/>
                <a:cs typeface="+mn-cs"/>
              </a:defRPr>
            </a:lvl1pPr>
            <a:lvl2pPr marL="914468" indent="-351718" algn="l" defTabSz="1125500" rtl="0" eaLnBrk="1" latinLnBrk="0" hangingPunct="1">
              <a:spcBef>
                <a:spcPct val="20000"/>
              </a:spcBef>
              <a:buFont typeface="Arial" pitchFamily="34" charset="0"/>
              <a:buChar char="–"/>
              <a:defRPr sz="3446" kern="1200">
                <a:solidFill>
                  <a:schemeClr val="tx1"/>
                </a:solidFill>
                <a:latin typeface="+mn-lt"/>
                <a:ea typeface="+mn-ea"/>
                <a:cs typeface="+mn-cs"/>
              </a:defRPr>
            </a:lvl2pPr>
            <a:lvl3pPr marL="1406875" indent="-281376" algn="l" defTabSz="1125500" rtl="0" eaLnBrk="1" latinLnBrk="0" hangingPunct="1">
              <a:spcBef>
                <a:spcPct val="20000"/>
              </a:spcBef>
              <a:buFont typeface="Arial" pitchFamily="34" charset="0"/>
              <a:buChar char="•"/>
              <a:defRPr sz="2954" kern="1200">
                <a:solidFill>
                  <a:schemeClr val="tx1"/>
                </a:solidFill>
                <a:latin typeface="+mn-lt"/>
                <a:ea typeface="+mn-ea"/>
                <a:cs typeface="+mn-cs"/>
              </a:defRPr>
            </a:lvl3pPr>
            <a:lvl4pPr marL="19696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4pPr>
            <a:lvl5pPr marL="2532376"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5pPr>
            <a:lvl6pPr marL="30951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787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06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3374"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9pPr>
          </a:lstStyle>
          <a:p>
            <a:pPr marL="421640" indent="-421640"/>
            <a:r>
              <a:rPr lang="en-US" sz="2300" dirty="0">
                <a:solidFill>
                  <a:srgbClr val="002060"/>
                </a:solidFill>
              </a:rPr>
              <a:t>EEA </a:t>
            </a:r>
            <a:r>
              <a:rPr lang="en-US" sz="2300" b="1" dirty="0">
                <a:solidFill>
                  <a:srgbClr val="002060"/>
                </a:solidFill>
              </a:rPr>
              <a:t>gathers</a:t>
            </a:r>
            <a:r>
              <a:rPr lang="en-US" sz="2300" dirty="0">
                <a:solidFill>
                  <a:srgbClr val="002060"/>
                </a:solidFill>
              </a:rPr>
              <a:t> data and information from across Europe and </a:t>
            </a:r>
            <a:r>
              <a:rPr lang="en-US" sz="2300" b="1" dirty="0">
                <a:solidFill>
                  <a:srgbClr val="002060"/>
                </a:solidFill>
              </a:rPr>
              <a:t>translates</a:t>
            </a:r>
            <a:r>
              <a:rPr lang="en-US" sz="2300" dirty="0">
                <a:solidFill>
                  <a:srgbClr val="002060"/>
                </a:solidFill>
              </a:rPr>
              <a:t> them into assessments and knowledge to </a:t>
            </a:r>
            <a:r>
              <a:rPr lang="en-US" sz="2300" b="1" dirty="0">
                <a:solidFill>
                  <a:srgbClr val="002060"/>
                </a:solidFill>
              </a:rPr>
              <a:t>inform</a:t>
            </a:r>
            <a:r>
              <a:rPr lang="en-US" sz="2300" dirty="0">
                <a:solidFill>
                  <a:srgbClr val="002060"/>
                </a:solidFill>
              </a:rPr>
              <a:t> policy and decision-making</a:t>
            </a:r>
          </a:p>
          <a:p>
            <a:pPr marL="421640" indent="-421640"/>
            <a:r>
              <a:rPr lang="en-US" sz="2300" dirty="0">
                <a:solidFill>
                  <a:srgbClr val="000000"/>
                </a:solidFill>
              </a:rPr>
              <a:t>Support key EU policies and initiatives</a:t>
            </a:r>
          </a:p>
          <a:p>
            <a:pPr marL="0" indent="0">
              <a:spcBef>
                <a:spcPts val="0"/>
              </a:spcBef>
              <a:buNone/>
            </a:pPr>
            <a:endParaRPr lang="en-US" sz="2300" dirty="0">
              <a:ea typeface="+mn-lt"/>
              <a:cs typeface="+mn-lt"/>
            </a:endParaRPr>
          </a:p>
          <a:p>
            <a:pPr marL="0" indent="0">
              <a:spcBef>
                <a:spcPts val="0"/>
              </a:spcBef>
              <a:buNone/>
            </a:pPr>
            <a:endParaRPr lang="en-US" sz="2300" dirty="0">
              <a:solidFill>
                <a:srgbClr val="002060"/>
              </a:solidFill>
            </a:endParaRPr>
          </a:p>
          <a:p>
            <a:pPr marL="0" indent="0">
              <a:spcBef>
                <a:spcPts val="0"/>
              </a:spcBef>
              <a:buNone/>
            </a:pPr>
            <a:r>
              <a:rPr lang="en-US" sz="2300" dirty="0">
                <a:solidFill>
                  <a:srgbClr val="002060"/>
                </a:solidFill>
              </a:rPr>
              <a:t>EEA Climate Change Impacts &amp; Adaptation</a:t>
            </a:r>
            <a:endParaRPr lang="en-US" sz="2300" dirty="0">
              <a:solidFill>
                <a:srgbClr val="002060"/>
              </a:solidFill>
              <a:cs typeface="Calibri" panose="020F0502020204030204"/>
            </a:endParaRPr>
          </a:p>
          <a:p>
            <a:pPr marL="285750" indent="-285750">
              <a:spcBef>
                <a:spcPts val="0"/>
              </a:spcBef>
              <a:buFont typeface="Wingdings,Sans-Serif" pitchFamily="34" charset="0"/>
              <a:buChar char="Ø"/>
            </a:pPr>
            <a:r>
              <a:rPr lang="en-US" sz="2300" dirty="0">
                <a:solidFill>
                  <a:srgbClr val="002060"/>
                </a:solidFill>
              </a:rPr>
              <a:t>Provide actionable knowledge on climate change hazards and impacts to policy-makers in Europe</a:t>
            </a:r>
          </a:p>
          <a:p>
            <a:pPr marL="285750" indent="-285750">
              <a:spcBef>
                <a:spcPts val="0"/>
              </a:spcBef>
              <a:buFont typeface="Wingdings,Sans-Serif" pitchFamily="34" charset="0"/>
              <a:buChar char="Ø"/>
            </a:pPr>
            <a:r>
              <a:rPr lang="en-US" sz="2300" dirty="0">
                <a:solidFill>
                  <a:srgbClr val="002060"/>
                </a:solidFill>
              </a:rPr>
              <a:t>Support development and implementation of (sub-)national adaptation strategies</a:t>
            </a:r>
            <a:endParaRPr lang="en-US" sz="2300" dirty="0">
              <a:solidFill>
                <a:srgbClr val="002060"/>
              </a:solidFill>
              <a:cs typeface="Calibri" panose="020F0502020204030204"/>
            </a:endParaRPr>
          </a:p>
          <a:p>
            <a:pPr marL="421640" indent="-421640"/>
            <a:endParaRPr lang="en-US" sz="2300" dirty="0">
              <a:solidFill>
                <a:srgbClr val="002060"/>
              </a:solidFill>
              <a:cs typeface="Calibri" panose="020F0502020204030204"/>
            </a:endParaRPr>
          </a:p>
          <a:p>
            <a:pPr marL="421640" indent="-421640"/>
            <a:endParaRPr lang="en-US" sz="2300" dirty="0">
              <a:solidFill>
                <a:srgbClr val="002060"/>
              </a:solidFill>
              <a:cs typeface="Calibri" panose="020F0502020204030204"/>
            </a:endParaRPr>
          </a:p>
        </p:txBody>
      </p:sp>
      <p:grpSp>
        <p:nvGrpSpPr>
          <p:cNvPr id="7" name="Group 6">
            <a:extLst>
              <a:ext uri="{FF2B5EF4-FFF2-40B4-BE49-F238E27FC236}">
                <a16:creationId xmlns:a16="http://schemas.microsoft.com/office/drawing/2014/main" id="{C7077B35-82F7-4146-8688-D505721E99AA}"/>
              </a:ext>
            </a:extLst>
          </p:cNvPr>
          <p:cNvGrpSpPr/>
          <p:nvPr/>
        </p:nvGrpSpPr>
        <p:grpSpPr>
          <a:xfrm>
            <a:off x="5812715" y="1215275"/>
            <a:ext cx="6379285" cy="5647763"/>
            <a:chOff x="5663381" y="1007344"/>
            <a:chExt cx="6528619" cy="5559528"/>
          </a:xfrm>
        </p:grpSpPr>
        <p:grpSp>
          <p:nvGrpSpPr>
            <p:cNvPr id="4" name="Group 3">
              <a:extLst>
                <a:ext uri="{FF2B5EF4-FFF2-40B4-BE49-F238E27FC236}">
                  <a16:creationId xmlns:a16="http://schemas.microsoft.com/office/drawing/2014/main" id="{F174072F-0527-4933-B3A9-0498B991D14D}"/>
                </a:ext>
              </a:extLst>
            </p:cNvPr>
            <p:cNvGrpSpPr/>
            <p:nvPr/>
          </p:nvGrpSpPr>
          <p:grpSpPr>
            <a:xfrm>
              <a:off x="5663381" y="1007344"/>
              <a:ext cx="6528619" cy="5559528"/>
              <a:chOff x="5663381" y="1007344"/>
              <a:chExt cx="6528619" cy="5559528"/>
            </a:xfrm>
          </p:grpSpPr>
          <p:pic>
            <p:nvPicPr>
              <p:cNvPr id="1026" name="Picture 2" descr="https://www.eea.europa.eu/data-and-maps/figures/eea-member-countries-coverage/eea33/image_large">
                <a:extLst>
                  <a:ext uri="{FF2B5EF4-FFF2-40B4-BE49-F238E27FC236}">
                    <a16:creationId xmlns:a16="http://schemas.microsoft.com/office/drawing/2014/main" id="{0201D0E5-1CEB-4F95-BF89-2E041F60B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381" y="1007344"/>
                <a:ext cx="6528619" cy="55595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749007-EF63-47BA-8CA3-E14FD0274922}"/>
                  </a:ext>
                </a:extLst>
              </p:cNvPr>
              <p:cNvSpPr/>
              <p:nvPr/>
            </p:nvSpPr>
            <p:spPr>
              <a:xfrm>
                <a:off x="10521696" y="3091598"/>
                <a:ext cx="1069760" cy="151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6" name="Oval 5">
              <a:extLst>
                <a:ext uri="{FF2B5EF4-FFF2-40B4-BE49-F238E27FC236}">
                  <a16:creationId xmlns:a16="http://schemas.microsoft.com/office/drawing/2014/main" id="{21735664-A96A-4B6E-983D-4721214458BE}"/>
                </a:ext>
              </a:extLst>
            </p:cNvPr>
            <p:cNvSpPr/>
            <p:nvPr/>
          </p:nvSpPr>
          <p:spPr>
            <a:xfrm>
              <a:off x="10419138" y="3167335"/>
              <a:ext cx="156591" cy="1514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E134BC48-2FFC-9DDE-D4D3-08F55079849C}"/>
              </a:ext>
            </a:extLst>
          </p:cNvPr>
          <p:cNvSpPr txBox="1"/>
          <p:nvPr/>
        </p:nvSpPr>
        <p:spPr>
          <a:xfrm>
            <a:off x="9452975" y="308975"/>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GB">
                <a:solidFill>
                  <a:srgbClr val="002060"/>
                </a:solidFill>
                <a:cs typeface="Arial"/>
              </a:rPr>
              <a:t>Agency of the European Union       </a:t>
            </a:r>
            <a:r>
              <a:rPr lang="en-US">
                <a:cs typeface="Arial"/>
              </a:rPr>
              <a:t>​</a:t>
            </a:r>
          </a:p>
          <a:p>
            <a:pPr>
              <a:buChar char="•"/>
            </a:pPr>
            <a:r>
              <a:rPr lang="en-GB">
                <a:solidFill>
                  <a:srgbClr val="002060"/>
                </a:solidFill>
                <a:cs typeface="Arial"/>
              </a:rPr>
              <a:t>32 member + 6 collaborating countries</a:t>
            </a:r>
            <a:r>
              <a:rPr lang="en-GB">
                <a:cs typeface="Arial"/>
              </a:rPr>
              <a:t>​</a:t>
            </a:r>
          </a:p>
        </p:txBody>
      </p:sp>
    </p:spTree>
    <p:extLst>
      <p:ext uri="{BB962C8B-B14F-4D97-AF65-F5344CB8AC3E}">
        <p14:creationId xmlns:p14="http://schemas.microsoft.com/office/powerpoint/2010/main" val="19668958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7BE657-819A-58A6-AE7F-0E38AD3B1511}"/>
              </a:ext>
            </a:extLst>
          </p:cNvPr>
          <p:cNvSpPr txBox="1"/>
          <p:nvPr/>
        </p:nvSpPr>
        <p:spPr>
          <a:xfrm>
            <a:off x="7552658" y="4247665"/>
            <a:ext cx="50918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563C1"/>
                </a:solidFill>
                <a:cs typeface="Arial"/>
                <a:hlinkClick r:id="rId3"/>
              </a:rPr>
              <a:t>Climate-ADAPT</a:t>
            </a:r>
            <a:r>
              <a:rPr lang="en-US" sz="1600">
                <a:solidFill>
                  <a:srgbClr val="002060"/>
                </a:solidFill>
                <a:cs typeface="Arial"/>
              </a:rPr>
              <a:t>: European adaptation platform</a:t>
            </a:r>
            <a:r>
              <a:rPr lang="en-US" sz="1600">
                <a:cs typeface="Arial"/>
              </a:rPr>
              <a:t>​​</a:t>
            </a:r>
            <a:endParaRPr lang="en-US" sz="1600"/>
          </a:p>
        </p:txBody>
      </p:sp>
      <p:sp>
        <p:nvSpPr>
          <p:cNvPr id="6" name="Text Placeholder 1">
            <a:extLst>
              <a:ext uri="{FF2B5EF4-FFF2-40B4-BE49-F238E27FC236}">
                <a16:creationId xmlns:a16="http://schemas.microsoft.com/office/drawing/2014/main" id="{18A65A11-5152-15A8-C76B-56764C743353}"/>
              </a:ext>
            </a:extLst>
          </p:cNvPr>
          <p:cNvSpPr txBox="1">
            <a:spLocks/>
          </p:cNvSpPr>
          <p:nvPr/>
        </p:nvSpPr>
        <p:spPr>
          <a:xfrm>
            <a:off x="170984" y="104788"/>
            <a:ext cx="11853376" cy="676111"/>
          </a:xfrm>
          <a:prstGeom prst="rect">
            <a:avLst/>
          </a:prstGeom>
        </p:spPr>
        <p:txBody>
          <a:bodyPr/>
          <a:lstStyle>
            <a:lvl1pPr marL="422051" indent="-422051" algn="l" defTabSz="1125472" rtl="0" eaLnBrk="1" latinLnBrk="0" hangingPunct="1">
              <a:spcBef>
                <a:spcPct val="20000"/>
              </a:spcBef>
              <a:buFont typeface="Arial" pitchFamily="34" charset="0"/>
              <a:buChar char="•"/>
              <a:defRPr sz="3939" kern="1200">
                <a:solidFill>
                  <a:schemeClr val="tx1"/>
                </a:solidFill>
                <a:latin typeface="+mn-lt"/>
                <a:ea typeface="+mn-ea"/>
                <a:cs typeface="+mn-cs"/>
              </a:defRPr>
            </a:lvl1pPr>
            <a:lvl2pPr marL="914446" indent="-351710" algn="l" defTabSz="1125472" rtl="0" eaLnBrk="1" latinLnBrk="0" hangingPunct="1">
              <a:spcBef>
                <a:spcPct val="20000"/>
              </a:spcBef>
              <a:buFont typeface="Arial" pitchFamily="34" charset="0"/>
              <a:buChar char="–"/>
              <a:defRPr sz="3446" kern="1200">
                <a:solidFill>
                  <a:schemeClr val="tx1"/>
                </a:solidFill>
                <a:latin typeface="+mn-lt"/>
                <a:ea typeface="+mn-ea"/>
                <a:cs typeface="+mn-cs"/>
              </a:defRPr>
            </a:lvl2pPr>
            <a:lvl3pPr marL="1406839" indent="-281368" algn="l" defTabSz="1125472" rtl="0" eaLnBrk="1" latinLnBrk="0" hangingPunct="1">
              <a:spcBef>
                <a:spcPct val="20000"/>
              </a:spcBef>
              <a:buFont typeface="Arial" pitchFamily="34" charset="0"/>
              <a:buChar char="•"/>
              <a:defRPr sz="2954" kern="1200">
                <a:solidFill>
                  <a:schemeClr val="tx1"/>
                </a:solidFill>
                <a:latin typeface="+mn-lt"/>
                <a:ea typeface="+mn-ea"/>
                <a:cs typeface="+mn-cs"/>
              </a:defRPr>
            </a:lvl3pPr>
            <a:lvl4pPr marL="1969575"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4pPr>
            <a:lvl5pPr marL="2532312"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5pPr>
            <a:lvl6pPr marL="3095047"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7783"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0519"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3254"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9pPr>
          </a:lstStyle>
          <a:p>
            <a:pPr marL="0" indent="0">
              <a:buNone/>
            </a:pPr>
            <a:r>
              <a:rPr lang="en-GB" sz="3600">
                <a:solidFill>
                  <a:schemeClr val="accent1">
                    <a:lumMod val="50000"/>
                  </a:schemeClr>
                </a:solidFill>
              </a:rPr>
              <a:t>The role of EEA on Climate change adaptation</a:t>
            </a:r>
            <a:endParaRPr lang="en-DK" sz="3600">
              <a:solidFill>
                <a:schemeClr val="accent1">
                  <a:lumMod val="50000"/>
                </a:schemeClr>
              </a:solidFill>
            </a:endParaRPr>
          </a:p>
        </p:txBody>
      </p:sp>
      <p:sp>
        <p:nvSpPr>
          <p:cNvPr id="7" name="Content Placeholder 2">
            <a:extLst>
              <a:ext uri="{FF2B5EF4-FFF2-40B4-BE49-F238E27FC236}">
                <a16:creationId xmlns:a16="http://schemas.microsoft.com/office/drawing/2014/main" id="{E6B8BD21-5EEF-3758-9E72-4C986990B833}"/>
              </a:ext>
            </a:extLst>
          </p:cNvPr>
          <p:cNvSpPr txBox="1">
            <a:spLocks/>
          </p:cNvSpPr>
          <p:nvPr/>
        </p:nvSpPr>
        <p:spPr>
          <a:xfrm>
            <a:off x="347288" y="795679"/>
            <a:ext cx="5594284" cy="1851067"/>
          </a:xfrm>
          <a:prstGeom prst="rect">
            <a:avLst/>
          </a:prstGeom>
          <a:solidFill>
            <a:schemeClr val="bg2"/>
          </a:solidFill>
        </p:spPr>
        <p:txBody>
          <a:bodyPr lIns="91440" tIns="45720" rIns="91440" bIns="45720" anchor="t"/>
          <a:lstStyle>
            <a:lvl1pPr marL="422051" indent="-422051" algn="l" defTabSz="1125472" rtl="0" eaLnBrk="1" latinLnBrk="0" hangingPunct="1">
              <a:spcBef>
                <a:spcPct val="20000"/>
              </a:spcBef>
              <a:buFont typeface="Arial" pitchFamily="34" charset="0"/>
              <a:buChar char="•"/>
              <a:defRPr sz="3939" kern="1200">
                <a:solidFill>
                  <a:schemeClr val="tx1"/>
                </a:solidFill>
                <a:latin typeface="+mn-lt"/>
                <a:ea typeface="+mn-ea"/>
                <a:cs typeface="+mn-cs"/>
              </a:defRPr>
            </a:lvl1pPr>
            <a:lvl2pPr marL="914446" indent="-351710" algn="l" defTabSz="1125472" rtl="0" eaLnBrk="1" latinLnBrk="0" hangingPunct="1">
              <a:spcBef>
                <a:spcPct val="20000"/>
              </a:spcBef>
              <a:buFont typeface="Arial" pitchFamily="34" charset="0"/>
              <a:buChar char="–"/>
              <a:defRPr sz="3446" kern="1200">
                <a:solidFill>
                  <a:schemeClr val="tx1"/>
                </a:solidFill>
                <a:latin typeface="+mn-lt"/>
                <a:ea typeface="+mn-ea"/>
                <a:cs typeface="+mn-cs"/>
              </a:defRPr>
            </a:lvl2pPr>
            <a:lvl3pPr marL="1406839" indent="-281368" algn="l" defTabSz="1125472" rtl="0" eaLnBrk="1" latinLnBrk="0" hangingPunct="1">
              <a:spcBef>
                <a:spcPct val="20000"/>
              </a:spcBef>
              <a:buFont typeface="Arial" pitchFamily="34" charset="0"/>
              <a:buChar char="•"/>
              <a:defRPr sz="2954" kern="1200">
                <a:solidFill>
                  <a:schemeClr val="tx1"/>
                </a:solidFill>
                <a:latin typeface="+mn-lt"/>
                <a:ea typeface="+mn-ea"/>
                <a:cs typeface="+mn-cs"/>
              </a:defRPr>
            </a:lvl3pPr>
            <a:lvl4pPr marL="1969575"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4pPr>
            <a:lvl5pPr marL="2532312"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5pPr>
            <a:lvl6pPr marL="3095047"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7783"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0519"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3254" indent="-281368" algn="l" defTabSz="1125472" rtl="0" eaLnBrk="1" latinLnBrk="0" hangingPunct="1">
              <a:spcBef>
                <a:spcPct val="20000"/>
              </a:spcBef>
              <a:buFont typeface="Arial" pitchFamily="34" charset="0"/>
              <a:buChar char="•"/>
              <a:defRPr sz="2462" kern="1200">
                <a:solidFill>
                  <a:schemeClr val="tx1"/>
                </a:solidFill>
                <a:latin typeface="+mn-lt"/>
                <a:ea typeface="+mn-ea"/>
                <a:cs typeface="+mn-cs"/>
              </a:defRPr>
            </a:lvl9pPr>
          </a:lstStyle>
          <a:p>
            <a:pPr marR="0" lvl="0" algn="l" defTabSz="1125472"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Provide actionable knowledge on climate change hazards and impacts to policy-makers in Europe</a:t>
            </a:r>
          </a:p>
          <a:p>
            <a:pPr marR="0" lvl="0" algn="l" defTabSz="1125472"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Support key EU policies and initiatives</a:t>
            </a:r>
          </a:p>
          <a:p>
            <a:pPr marR="0" lvl="0" algn="l" defTabSz="1125472"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Support development and implementation of </a:t>
            </a:r>
            <a:b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(sub-)national adaptation strategies</a:t>
            </a:r>
          </a:p>
        </p:txBody>
      </p:sp>
      <p:pic>
        <p:nvPicPr>
          <p:cNvPr id="8" name="Picture 7" descr="A screenshot of a computer&#10;&#10;Description automatically generated with medium confidence">
            <a:extLst>
              <a:ext uri="{FF2B5EF4-FFF2-40B4-BE49-F238E27FC236}">
                <a16:creationId xmlns:a16="http://schemas.microsoft.com/office/drawing/2014/main" id="{7B408EDB-13A9-97E8-C4C3-C262A79EE0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984" y="2977253"/>
            <a:ext cx="6877873" cy="3354546"/>
          </a:xfrm>
          <a:prstGeom prst="rect">
            <a:avLst/>
          </a:prstGeom>
        </p:spPr>
      </p:pic>
      <p:sp>
        <p:nvSpPr>
          <p:cNvPr id="9" name="Text Placeholder 1">
            <a:extLst>
              <a:ext uri="{FF2B5EF4-FFF2-40B4-BE49-F238E27FC236}">
                <a16:creationId xmlns:a16="http://schemas.microsoft.com/office/drawing/2014/main" id="{F562F17D-26D6-F2AC-5C32-49C3E118328E}"/>
              </a:ext>
            </a:extLst>
          </p:cNvPr>
          <p:cNvSpPr txBox="1">
            <a:spLocks/>
          </p:cNvSpPr>
          <p:nvPr/>
        </p:nvSpPr>
        <p:spPr>
          <a:xfrm>
            <a:off x="593124" y="6341586"/>
            <a:ext cx="5835721" cy="411626"/>
          </a:xfrm>
          <a:prstGeom prst="rect">
            <a:avLst/>
          </a:prstGeom>
        </p:spPr>
        <p:txBody>
          <a:bodyPr/>
          <a:lstStyle>
            <a:lvl1pPr marL="0" indent="0" algn="l" defTabSz="1125500" rtl="0" eaLnBrk="1" latinLnBrk="0" hangingPunct="1">
              <a:spcBef>
                <a:spcPct val="20000"/>
              </a:spcBef>
              <a:buFont typeface="Arial" pitchFamily="34" charset="0"/>
              <a:buNone/>
              <a:defRPr sz="4000" b="1" kern="1200" baseline="0">
                <a:solidFill>
                  <a:schemeClr val="bg1"/>
                </a:solidFill>
                <a:latin typeface="Calibri" panose="020F0502020204030204" pitchFamily="34" charset="0"/>
                <a:ea typeface="+mn-ea"/>
                <a:cs typeface="Calibri" panose="020F0502020204030204" pitchFamily="34" charset="0"/>
              </a:defRPr>
            </a:lvl1pPr>
            <a:lvl2pPr marL="562737" indent="0" algn="l" defTabSz="1125500" rtl="0" eaLnBrk="1" latinLnBrk="0" hangingPunct="1">
              <a:spcBef>
                <a:spcPct val="20000"/>
              </a:spcBef>
              <a:buFont typeface="Arial" pitchFamily="34" charset="0"/>
              <a:buNone/>
              <a:defRPr sz="3446" kern="1200">
                <a:solidFill>
                  <a:schemeClr val="tx1"/>
                </a:solidFill>
                <a:latin typeface="+mn-lt"/>
                <a:ea typeface="+mn-ea"/>
                <a:cs typeface="+mn-cs"/>
              </a:defRPr>
            </a:lvl2pPr>
            <a:lvl3pPr marL="1125472" indent="0" algn="l" defTabSz="1125500" rtl="0" eaLnBrk="1" latinLnBrk="0" hangingPunct="1">
              <a:spcBef>
                <a:spcPct val="20000"/>
              </a:spcBef>
              <a:buFont typeface="Arial" pitchFamily="34" charset="0"/>
              <a:buNone/>
              <a:defRPr sz="2954" kern="1200">
                <a:solidFill>
                  <a:schemeClr val="tx1"/>
                </a:solidFill>
                <a:latin typeface="+mn-lt"/>
                <a:ea typeface="+mn-ea"/>
                <a:cs typeface="+mn-cs"/>
              </a:defRPr>
            </a:lvl3pPr>
            <a:lvl4pPr marL="1688207" indent="0" algn="l" defTabSz="1125500" rtl="0" eaLnBrk="1" latinLnBrk="0" hangingPunct="1">
              <a:spcBef>
                <a:spcPct val="20000"/>
              </a:spcBef>
              <a:buFont typeface="Arial" pitchFamily="34" charset="0"/>
              <a:buNone/>
              <a:defRPr sz="2462" kern="1200">
                <a:solidFill>
                  <a:schemeClr val="tx1"/>
                </a:solidFill>
                <a:latin typeface="+mn-lt"/>
                <a:ea typeface="+mn-ea"/>
                <a:cs typeface="+mn-cs"/>
              </a:defRPr>
            </a:lvl4pPr>
            <a:lvl5pPr marL="2250944" indent="0" algn="l" defTabSz="1125500" rtl="0" eaLnBrk="1" latinLnBrk="0" hangingPunct="1">
              <a:spcBef>
                <a:spcPct val="20000"/>
              </a:spcBef>
              <a:buFont typeface="Arial" pitchFamily="34" charset="0"/>
              <a:buNone/>
              <a:defRPr sz="2462" kern="1200">
                <a:solidFill>
                  <a:schemeClr val="tx1"/>
                </a:solidFill>
                <a:latin typeface="+mn-lt"/>
                <a:ea typeface="+mn-ea"/>
                <a:cs typeface="+mn-cs"/>
              </a:defRPr>
            </a:lvl5pPr>
            <a:lvl6pPr marL="30951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787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06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3374"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9pPr>
          </a:lstStyle>
          <a:p>
            <a:pPr marL="0" marR="0" lvl="0" indent="0" algn="l" defTabSz="11255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a:ln>
                  <a:noFill/>
                </a:ln>
                <a:solidFill>
                  <a:srgbClr val="1F497D">
                    <a:lumMod val="50000"/>
                  </a:srgbClr>
                </a:solidFill>
                <a:effectLst/>
                <a:uLnTx/>
                <a:uFillTx/>
                <a:latin typeface="Calibri" panose="020F0502020204030204" pitchFamily="34" charset="0"/>
                <a:ea typeface="+mn-ea"/>
                <a:cs typeface="Calibri" panose="020F0502020204030204" pitchFamily="34" charset="0"/>
              </a:rPr>
              <a:t>From climate data to actionable knowledge on adaptation</a:t>
            </a:r>
            <a:endParaRPr kumimoji="0" lang="en-DK" sz="1800" b="0" i="0" u="none" strike="noStrike" kern="1200" cap="none" spc="0" normalizeH="0" baseline="0" noProof="0">
              <a:ln>
                <a:noFill/>
              </a:ln>
              <a:solidFill>
                <a:srgbClr val="1F497D">
                  <a:lumMod val="50000"/>
                </a:srgbClr>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FD1FC9D-1221-65EA-FC4C-9C370F1F700B}"/>
              </a:ext>
            </a:extLst>
          </p:cNvPr>
          <p:cNvPicPr>
            <a:picLocks noChangeAspect="1"/>
          </p:cNvPicPr>
          <p:nvPr/>
        </p:nvPicPr>
        <p:blipFill>
          <a:blip r:embed="rId5"/>
          <a:stretch>
            <a:fillRect/>
          </a:stretch>
        </p:blipFill>
        <p:spPr>
          <a:xfrm>
            <a:off x="6824239" y="1432682"/>
            <a:ext cx="5196777" cy="2754954"/>
          </a:xfrm>
          <a:prstGeom prst="rect">
            <a:avLst/>
          </a:prstGeom>
        </p:spPr>
      </p:pic>
    </p:spTree>
    <p:extLst>
      <p:ext uri="{BB962C8B-B14F-4D97-AF65-F5344CB8AC3E}">
        <p14:creationId xmlns:p14="http://schemas.microsoft.com/office/powerpoint/2010/main" val="1745317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385F11-3F91-4C8E-B6D0-5393D493DDE1}"/>
              </a:ext>
            </a:extLst>
          </p:cNvPr>
          <p:cNvSpPr txBox="1">
            <a:spLocks/>
          </p:cNvSpPr>
          <p:nvPr/>
        </p:nvSpPr>
        <p:spPr>
          <a:xfrm>
            <a:off x="573146" y="2778357"/>
            <a:ext cx="11045707" cy="728238"/>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algn="ctr"/>
            <a:r>
              <a:rPr lang="fr-BE" sz="4400" dirty="0" err="1">
                <a:solidFill>
                  <a:srgbClr val="ACD144"/>
                </a:solidFill>
              </a:rPr>
              <a:t>Opening</a:t>
            </a:r>
            <a:r>
              <a:rPr lang="fr-BE" sz="4400" dirty="0">
                <a:solidFill>
                  <a:srgbClr val="ACD144"/>
                </a:solidFill>
              </a:rPr>
              <a:t> of the </a:t>
            </a:r>
            <a:r>
              <a:rPr lang="fr-BE" sz="4400" dirty="0" err="1">
                <a:solidFill>
                  <a:srgbClr val="ACD144"/>
                </a:solidFill>
              </a:rPr>
              <a:t>C</a:t>
            </a:r>
            <a:r>
              <a:rPr lang="fr-BE" sz="4400" dirty="0" err="1" smtClean="0">
                <a:solidFill>
                  <a:srgbClr val="ACD144"/>
                </a:solidFill>
              </a:rPr>
              <a:t>onference</a:t>
            </a:r>
            <a:endParaRPr lang="en-US" sz="4400" dirty="0">
              <a:solidFill>
                <a:srgbClr val="ACD144"/>
              </a:solidFill>
            </a:endParaRPr>
          </a:p>
        </p:txBody>
      </p:sp>
    </p:spTree>
    <p:extLst>
      <p:ext uri="{BB962C8B-B14F-4D97-AF65-F5344CB8AC3E}">
        <p14:creationId xmlns:p14="http://schemas.microsoft.com/office/powerpoint/2010/main" val="223274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BB7A61-52C0-4858-B3BE-B7523E36C202}"/>
              </a:ext>
            </a:extLst>
          </p:cNvPr>
          <p:cNvSpPr>
            <a:spLocks noGrp="1"/>
          </p:cNvSpPr>
          <p:nvPr>
            <p:ph type="body" sz="quarter" idx="12"/>
          </p:nvPr>
        </p:nvSpPr>
        <p:spPr>
          <a:xfrm>
            <a:off x="7466" y="26805"/>
            <a:ext cx="11783939" cy="676111"/>
          </a:xfrm>
        </p:spPr>
        <p:txBody>
          <a:bodyPr/>
          <a:lstStyle/>
          <a:p>
            <a:r>
              <a:rPr lang="en-US" sz="3200" b="0">
                <a:solidFill>
                  <a:schemeClr val="accent1">
                    <a:lumMod val="50000"/>
                  </a:schemeClr>
                </a:solidFill>
                <a:latin typeface="+mn-lt"/>
                <a:cs typeface="+mn-cs"/>
              </a:rPr>
              <a:t>Climate-ADAPT as the Mission Knowledge Platform</a:t>
            </a:r>
            <a:endParaRPr lang="en-DK" sz="3200" b="0">
              <a:solidFill>
                <a:schemeClr val="accent1">
                  <a:lumMod val="50000"/>
                </a:schemeClr>
              </a:solidFill>
              <a:latin typeface="+mn-lt"/>
              <a:cs typeface="+mn-cs"/>
            </a:endParaRPr>
          </a:p>
        </p:txBody>
      </p:sp>
      <p:sp>
        <p:nvSpPr>
          <p:cNvPr id="8" name="TextBox 7">
            <a:extLst>
              <a:ext uri="{FF2B5EF4-FFF2-40B4-BE49-F238E27FC236}">
                <a16:creationId xmlns:a16="http://schemas.microsoft.com/office/drawing/2014/main" id="{F2BB108F-83AA-40C8-AFD9-C16E4EE4AB8A}"/>
              </a:ext>
            </a:extLst>
          </p:cNvPr>
          <p:cNvSpPr txBox="1"/>
          <p:nvPr/>
        </p:nvSpPr>
        <p:spPr>
          <a:xfrm>
            <a:off x="264374" y="455706"/>
            <a:ext cx="6630696" cy="4524315"/>
          </a:xfrm>
          <a:prstGeom prst="rect">
            <a:avLst/>
          </a:prstGeom>
          <a:noFill/>
        </p:spPr>
        <p:txBody>
          <a:bodyPr wrap="square" rtlCol="0">
            <a:spAutoFit/>
          </a:bodyPr>
          <a:lstStyle/>
          <a:p>
            <a:endParaRPr lang="en-US" i="1"/>
          </a:p>
          <a:p>
            <a:r>
              <a:rPr lang="en-US" i="1"/>
              <a:t>Key objectives and tasks for EEA:</a:t>
            </a:r>
          </a:p>
          <a:p>
            <a:endParaRPr lang="en-US" i="1"/>
          </a:p>
          <a:p>
            <a:pPr marL="285750" indent="-285750">
              <a:buFont typeface="Arial" panose="020B0604020202020204" pitchFamily="34" charset="0"/>
              <a:buChar char="•"/>
            </a:pPr>
            <a:r>
              <a:rPr lang="en-US" i="1"/>
              <a:t>Developing inputs for regional information on the climate risks</a:t>
            </a:r>
          </a:p>
          <a:p>
            <a:pPr marL="285750" indent="-285750">
              <a:buFont typeface="Arial" panose="020B0604020202020204" pitchFamily="34" charset="0"/>
              <a:buChar char="•"/>
            </a:pPr>
            <a:endParaRPr lang="en-US" i="1"/>
          </a:p>
          <a:p>
            <a:pPr marL="285750" indent="-285750">
              <a:buFont typeface="Arial" panose="020B0604020202020204" pitchFamily="34" charset="0"/>
              <a:buChar char="•"/>
            </a:pPr>
            <a:r>
              <a:rPr lang="en-US" i="1"/>
              <a:t>Developing guidelines and tools for developing and implementing adaptation solutions </a:t>
            </a:r>
          </a:p>
          <a:p>
            <a:pPr marL="285750" indent="-285750">
              <a:buFont typeface="Arial" panose="020B0604020202020204" pitchFamily="34" charset="0"/>
              <a:buChar char="•"/>
            </a:pPr>
            <a:endParaRPr lang="en-US" i="1"/>
          </a:p>
          <a:p>
            <a:pPr marL="285750" indent="-285750">
              <a:buFont typeface="Arial" panose="020B0604020202020204" pitchFamily="34" charset="0"/>
              <a:buChar char="•"/>
            </a:pPr>
            <a:r>
              <a:rPr lang="en-US" i="1"/>
              <a:t>Monitoring,  reporting, and the evaluation activities</a:t>
            </a:r>
            <a:endParaRPr lang="en-GB" i="1"/>
          </a:p>
          <a:p>
            <a:pPr marL="285750" indent="-285750">
              <a:buFont typeface="Arial" panose="020B0604020202020204" pitchFamily="34" charset="0"/>
              <a:buChar char="•"/>
            </a:pPr>
            <a:endParaRPr lang="en-GB" i="1"/>
          </a:p>
          <a:p>
            <a:pPr marL="285750" indent="-285750">
              <a:buFont typeface="Arial" panose="020B0604020202020204" pitchFamily="34" charset="0"/>
              <a:buChar char="•"/>
            </a:pPr>
            <a:r>
              <a:rPr lang="en-GB" i="1"/>
              <a:t>Investments into new IT and communication tools for knowledge exchange</a:t>
            </a:r>
          </a:p>
          <a:p>
            <a:pPr marL="285750" indent="-285750">
              <a:buFont typeface="Arial" panose="020B0604020202020204" pitchFamily="34" charset="0"/>
              <a:buChar char="•"/>
            </a:pPr>
            <a:endParaRPr lang="en-GB" i="1"/>
          </a:p>
          <a:p>
            <a:pPr marL="285750" indent="-285750">
              <a:buFont typeface="Arial" panose="020B0604020202020204" pitchFamily="34" charset="0"/>
              <a:buChar char="•"/>
            </a:pPr>
            <a:r>
              <a:rPr lang="en-GB" i="1"/>
              <a:t>Involving EIONET</a:t>
            </a:r>
            <a:endParaRPr lang="en-US"/>
          </a:p>
          <a:p>
            <a:endParaRPr lang="en-US"/>
          </a:p>
          <a:p>
            <a:endParaRPr lang="en-DK" b="1"/>
          </a:p>
        </p:txBody>
      </p:sp>
      <p:sp>
        <p:nvSpPr>
          <p:cNvPr id="7" name="TextBox 6">
            <a:extLst>
              <a:ext uri="{FF2B5EF4-FFF2-40B4-BE49-F238E27FC236}">
                <a16:creationId xmlns:a16="http://schemas.microsoft.com/office/drawing/2014/main" id="{30571FB3-4F6E-9DA6-9388-BABEC51A83C5}"/>
              </a:ext>
            </a:extLst>
          </p:cNvPr>
          <p:cNvSpPr txBox="1"/>
          <p:nvPr/>
        </p:nvSpPr>
        <p:spPr>
          <a:xfrm>
            <a:off x="267054" y="4518842"/>
            <a:ext cx="5694663" cy="2339102"/>
          </a:xfrm>
          <a:prstGeom prst="rect">
            <a:avLst/>
          </a:prstGeom>
          <a:noFill/>
        </p:spPr>
        <p:txBody>
          <a:bodyPr wrap="square">
            <a:spAutoFit/>
          </a:bodyPr>
          <a:lstStyle/>
          <a:p>
            <a:r>
              <a:rPr lang="en-US" sz="2000" b="1">
                <a:solidFill>
                  <a:prstClr val="black"/>
                </a:solidFill>
                <a:latin typeface="Open Sans" panose="020B0606030504020204" pitchFamily="34" charset="0"/>
                <a:ea typeface="Open Sans" panose="020B0606030504020204" pitchFamily="34" charset="0"/>
                <a:cs typeface="Open Sans" panose="020B0606030504020204" pitchFamily="34" charset="0"/>
              </a:rPr>
              <a:t>Climate-ADAPT will host:</a:t>
            </a:r>
          </a:p>
          <a:p>
            <a:r>
              <a:rPr lang="en-US" b="1">
                <a:solidFill>
                  <a:prstClr val="black"/>
                </a:solidFill>
                <a:latin typeface="Open Sans"/>
                <a:ea typeface="Open Sans" panose="020B0606030504020204" pitchFamily="34" charset="0"/>
                <a:cs typeface="Open Sans" panose="020B0606030504020204" pitchFamily="34" charset="0"/>
              </a:rPr>
              <a:t>Mission Knowledge Hub</a:t>
            </a:r>
            <a:r>
              <a:rPr lang="en-US">
                <a:solidFill>
                  <a:prstClr val="black"/>
                </a:solidFill>
                <a:latin typeface="Open Sans"/>
                <a:ea typeface="Open Sans" panose="020B0606030504020204" pitchFamily="34" charset="0"/>
                <a:cs typeface="Open Sans" panose="020B0606030504020204" pitchFamily="34" charset="0"/>
              </a:rPr>
              <a:t>: combining </a:t>
            </a:r>
          </a:p>
          <a:p>
            <a:r>
              <a:rPr lang="en-US">
                <a:solidFill>
                  <a:prstClr val="black"/>
                </a:solidFill>
                <a:latin typeface="Open Sans"/>
                <a:ea typeface="Open Sans" panose="020B0606030504020204" pitchFamily="34" charset="0"/>
                <a:cs typeface="Open Sans" panose="020B0606030504020204" pitchFamily="34" charset="0"/>
              </a:rPr>
              <a:t>climate information with adaptation actions</a:t>
            </a:r>
          </a:p>
          <a:p>
            <a:endParaRPr lang="en-US" b="1">
              <a:solidFill>
                <a:prstClr val="black"/>
              </a:solidFill>
              <a:latin typeface="Open Sans"/>
              <a:ea typeface="Open Sans" panose="020B0606030504020204" pitchFamily="34" charset="0"/>
              <a:cs typeface="Open Sans" panose="020B0606030504020204" pitchFamily="34" charset="0"/>
            </a:endParaRPr>
          </a:p>
          <a:p>
            <a:r>
              <a:rPr lang="en-US" b="1">
                <a:solidFill>
                  <a:prstClr val="black"/>
                </a:solidFill>
                <a:latin typeface="Open Sans"/>
                <a:ea typeface="Open Sans" panose="020B0606030504020204" pitchFamily="34" charset="0"/>
                <a:cs typeface="Open Sans" panose="020B0606030504020204" pitchFamily="34" charset="0"/>
              </a:rPr>
              <a:t>The Mission Implementation Platform</a:t>
            </a:r>
          </a:p>
          <a:p>
            <a:endParaRPr lang="en-US" b="1">
              <a:solidFill>
                <a:prstClr val="black"/>
              </a:solidFill>
              <a:latin typeface="Open Sans"/>
              <a:ea typeface="Open Sans" panose="020B0606030504020204" pitchFamily="34" charset="0"/>
              <a:cs typeface="Open Sans" panose="020B0606030504020204" pitchFamily="34" charset="0"/>
            </a:endParaRPr>
          </a:p>
          <a:p>
            <a:r>
              <a:rPr kumimoji="0" lang="fr-FR" sz="1800" i="0" u="none" strike="noStrike" kern="1200" cap="none" spc="0" normalizeH="0" baseline="0" noProof="0">
                <a:ln>
                  <a:noFill/>
                </a:ln>
                <a:solidFill>
                  <a:srgbClr val="008173"/>
                </a:solidFill>
                <a:effectLst/>
                <a:uLnTx/>
                <a:uFillTx/>
                <a:latin typeface="Open Sans"/>
                <a:ea typeface="+mn-ea"/>
                <a:cs typeface="+mn-cs"/>
                <a:hlinkClick r:id="rId3"/>
              </a:rPr>
              <a:t>EU Mission: Adaptation to Climate Change</a:t>
            </a:r>
            <a:endParaRPr lang="en-DK"/>
          </a:p>
          <a:p>
            <a:endParaRPr lang="en-DK">
              <a:solidFill>
                <a:prstClr val="black"/>
              </a:solidFill>
              <a:latin typeface="Open Sans"/>
              <a:ea typeface="Open Sans" panose="020B0606030504020204" pitchFamily="34" charset="0"/>
              <a:cs typeface="Open Sans" panose="020B0606030504020204" pitchFamily="34" charset="0"/>
            </a:endParaRPr>
          </a:p>
        </p:txBody>
      </p:sp>
      <p:pic>
        <p:nvPicPr>
          <p:cNvPr id="3" name="Picture 3">
            <a:extLst>
              <a:ext uri="{FF2B5EF4-FFF2-40B4-BE49-F238E27FC236}">
                <a16:creationId xmlns:a16="http://schemas.microsoft.com/office/drawing/2014/main" id="{9009BC1C-9D1C-5ECE-2E67-1EA9E4C443EA}"/>
              </a:ext>
            </a:extLst>
          </p:cNvPr>
          <p:cNvPicPr>
            <a:picLocks noChangeAspect="1"/>
          </p:cNvPicPr>
          <p:nvPr/>
        </p:nvPicPr>
        <p:blipFill>
          <a:blip r:embed="rId4"/>
          <a:stretch>
            <a:fillRect/>
          </a:stretch>
        </p:blipFill>
        <p:spPr>
          <a:xfrm>
            <a:off x="7470475" y="2595319"/>
            <a:ext cx="4065917" cy="3421398"/>
          </a:xfrm>
          <a:prstGeom prst="rect">
            <a:avLst/>
          </a:prstGeom>
        </p:spPr>
      </p:pic>
      <p:pic>
        <p:nvPicPr>
          <p:cNvPr id="4" name="Picture 4" descr="A picture containing graphical user interface&#10;&#10;Description automatically generated">
            <a:extLst>
              <a:ext uri="{FF2B5EF4-FFF2-40B4-BE49-F238E27FC236}">
                <a16:creationId xmlns:a16="http://schemas.microsoft.com/office/drawing/2014/main" id="{ADFBE0C8-56DC-CD6C-D990-3C1B4D8B8AE0}"/>
              </a:ext>
            </a:extLst>
          </p:cNvPr>
          <p:cNvPicPr>
            <a:picLocks noChangeAspect="1"/>
          </p:cNvPicPr>
          <p:nvPr/>
        </p:nvPicPr>
        <p:blipFill>
          <a:blip r:embed="rId5"/>
          <a:stretch>
            <a:fillRect/>
          </a:stretch>
        </p:blipFill>
        <p:spPr>
          <a:xfrm>
            <a:off x="7283570" y="855855"/>
            <a:ext cx="4439729" cy="1537572"/>
          </a:xfrm>
          <a:prstGeom prst="rect">
            <a:avLst/>
          </a:prstGeom>
        </p:spPr>
      </p:pic>
    </p:spTree>
    <p:extLst>
      <p:ext uri="{BB962C8B-B14F-4D97-AF65-F5344CB8AC3E}">
        <p14:creationId xmlns:p14="http://schemas.microsoft.com/office/powerpoint/2010/main" val="3100225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E75D9FA-278F-829B-7AAA-35BE5C769099}"/>
              </a:ext>
            </a:extLst>
          </p:cNvPr>
          <p:cNvPicPr>
            <a:picLocks noChangeAspect="1"/>
          </p:cNvPicPr>
          <p:nvPr/>
        </p:nvPicPr>
        <p:blipFill rotWithShape="1">
          <a:blip r:embed="rId3"/>
          <a:srcRect l="12280" t="5283" r="25116" b="13337"/>
          <a:stretch/>
        </p:blipFill>
        <p:spPr>
          <a:xfrm>
            <a:off x="1679375" y="1271997"/>
            <a:ext cx="4537770" cy="2142096"/>
          </a:xfrm>
          <a:prstGeom prst="rect">
            <a:avLst/>
          </a:prstGeom>
        </p:spPr>
      </p:pic>
      <p:pic>
        <p:nvPicPr>
          <p:cNvPr id="12" name="Picture 11" descr="Graphical user interface, text, application, chat or text message&#10;&#10;Description automatically generated">
            <a:extLst>
              <a:ext uri="{FF2B5EF4-FFF2-40B4-BE49-F238E27FC236}">
                <a16:creationId xmlns:a16="http://schemas.microsoft.com/office/drawing/2014/main" id="{8E0FF133-39D3-EEB3-57F7-964D8E2745FC}"/>
              </a:ext>
            </a:extLst>
          </p:cNvPr>
          <p:cNvPicPr>
            <a:picLocks noChangeAspect="1"/>
          </p:cNvPicPr>
          <p:nvPr/>
        </p:nvPicPr>
        <p:blipFill rotWithShape="1">
          <a:blip r:embed="rId4"/>
          <a:srcRect t="-1905" r="-562" b="68040"/>
          <a:stretch/>
        </p:blipFill>
        <p:spPr>
          <a:xfrm>
            <a:off x="152360" y="1276335"/>
            <a:ext cx="2975941" cy="1772083"/>
          </a:xfrm>
          <a:prstGeom prst="rect">
            <a:avLst/>
          </a:prstGeom>
          <a:ln>
            <a:noFill/>
          </a:ln>
        </p:spPr>
      </p:pic>
      <p:sp>
        <p:nvSpPr>
          <p:cNvPr id="2" name="Text Placeholder 1">
            <a:extLst>
              <a:ext uri="{FF2B5EF4-FFF2-40B4-BE49-F238E27FC236}">
                <a16:creationId xmlns:a16="http://schemas.microsoft.com/office/drawing/2014/main" id="{C27253B5-6287-46BA-9375-5F706328136E}"/>
              </a:ext>
            </a:extLst>
          </p:cNvPr>
          <p:cNvSpPr>
            <a:spLocks noGrp="1"/>
          </p:cNvSpPr>
          <p:nvPr>
            <p:ph type="body" sz="quarter" idx="12"/>
          </p:nvPr>
        </p:nvSpPr>
        <p:spPr>
          <a:xfrm>
            <a:off x="157295" y="62208"/>
            <a:ext cx="12113786" cy="676111"/>
          </a:xfrm>
        </p:spPr>
        <p:txBody>
          <a:bodyPr lIns="91440" tIns="45720" rIns="91440" bIns="45720" anchor="t"/>
          <a:lstStyle/>
          <a:p>
            <a:r>
              <a:rPr lang="sv-SE" sz="2400" b="0" err="1">
                <a:solidFill>
                  <a:schemeClr val="tx2">
                    <a:lumMod val="50000"/>
                  </a:schemeClr>
                </a:solidFill>
                <a:latin typeface="Calibri"/>
                <a:cs typeface="Calibri"/>
              </a:rPr>
              <a:t>Climate</a:t>
            </a:r>
            <a:r>
              <a:rPr lang="sv-SE" sz="2400" b="0">
                <a:solidFill>
                  <a:schemeClr val="tx2">
                    <a:lumMod val="50000"/>
                  </a:schemeClr>
                </a:solidFill>
                <a:latin typeface="Calibri"/>
                <a:cs typeface="Calibri"/>
              </a:rPr>
              <a:t>-ADAPT </a:t>
            </a:r>
            <a:r>
              <a:rPr lang="sv-SE" sz="2400" b="0" err="1">
                <a:solidFill>
                  <a:schemeClr val="tx2">
                    <a:lumMod val="50000"/>
                  </a:schemeClr>
                </a:solidFill>
                <a:latin typeface="Calibri"/>
                <a:cs typeface="Calibri"/>
              </a:rPr>
              <a:t>key</a:t>
            </a:r>
            <a:r>
              <a:rPr lang="sv-SE" sz="2400" b="0">
                <a:solidFill>
                  <a:schemeClr val="tx2">
                    <a:lumMod val="50000"/>
                  </a:schemeClr>
                </a:solidFill>
                <a:latin typeface="Calibri"/>
                <a:cs typeface="Calibri"/>
              </a:rPr>
              <a:t> </a:t>
            </a:r>
            <a:r>
              <a:rPr lang="sv-SE" sz="2400" b="0" err="1">
                <a:solidFill>
                  <a:schemeClr val="tx2">
                    <a:lumMod val="50000"/>
                  </a:schemeClr>
                </a:solidFill>
                <a:latin typeface="Calibri"/>
                <a:cs typeface="Calibri"/>
              </a:rPr>
              <a:t>tools</a:t>
            </a:r>
            <a:r>
              <a:rPr lang="sv-SE" sz="2400" b="0">
                <a:solidFill>
                  <a:schemeClr val="tx2">
                    <a:lumMod val="50000"/>
                  </a:schemeClr>
                </a:solidFill>
                <a:latin typeface="Calibri"/>
                <a:cs typeface="Calibri"/>
              </a:rPr>
              <a:t>: AST/UAST, Country </a:t>
            </a:r>
            <a:r>
              <a:rPr lang="sv-SE" sz="2400" b="0" err="1">
                <a:solidFill>
                  <a:schemeClr val="tx2">
                    <a:lumMod val="50000"/>
                  </a:schemeClr>
                </a:solidFill>
                <a:latin typeface="Calibri"/>
                <a:cs typeface="Calibri"/>
              </a:rPr>
              <a:t>Profiles</a:t>
            </a:r>
            <a:r>
              <a:rPr lang="sv-SE" sz="2400" b="0">
                <a:solidFill>
                  <a:schemeClr val="tx2">
                    <a:lumMod val="50000"/>
                  </a:schemeClr>
                </a:solidFill>
                <a:latin typeface="Calibri"/>
                <a:cs typeface="Calibri"/>
              </a:rPr>
              <a:t>, </a:t>
            </a:r>
            <a:endParaRPr lang="sv-SE" sz="2400" b="0">
              <a:solidFill>
                <a:schemeClr val="tx2">
                  <a:lumMod val="50000"/>
                </a:schemeClr>
              </a:solidFill>
            </a:endParaRPr>
          </a:p>
          <a:p>
            <a:r>
              <a:rPr lang="sv-SE" sz="2400" b="0">
                <a:solidFill>
                  <a:schemeClr val="tx2">
                    <a:lumMod val="50000"/>
                  </a:schemeClr>
                </a:solidFill>
                <a:latin typeface="Calibri"/>
                <a:cs typeface="Calibri"/>
              </a:rPr>
              <a:t> </a:t>
            </a:r>
            <a:r>
              <a:rPr lang="sv-SE" sz="2400" b="0" err="1">
                <a:solidFill>
                  <a:schemeClr val="tx2">
                    <a:lumMod val="50000"/>
                  </a:schemeClr>
                </a:solidFill>
                <a:latin typeface="Calibri"/>
                <a:cs typeface="Calibri"/>
              </a:rPr>
              <a:t>Climate</a:t>
            </a:r>
            <a:r>
              <a:rPr lang="sv-SE" sz="2400" b="0">
                <a:solidFill>
                  <a:schemeClr val="tx2">
                    <a:lumMod val="50000"/>
                  </a:schemeClr>
                </a:solidFill>
                <a:latin typeface="Calibri"/>
                <a:cs typeface="Calibri"/>
              </a:rPr>
              <a:t> Data Explorer, Health </a:t>
            </a:r>
            <a:r>
              <a:rPr lang="sv-SE" sz="2400" b="0" err="1">
                <a:solidFill>
                  <a:schemeClr val="tx2">
                    <a:lumMod val="50000"/>
                  </a:schemeClr>
                </a:solidFill>
                <a:latin typeface="Calibri"/>
                <a:cs typeface="Calibri"/>
              </a:rPr>
              <a:t>Observatory</a:t>
            </a:r>
            <a:endParaRPr lang="sv-SE" sz="2400" b="0" err="1">
              <a:solidFill>
                <a:schemeClr val="tx2">
                  <a:lumMod val="50000"/>
                </a:schemeClr>
              </a:solidFill>
            </a:endParaRPr>
          </a:p>
        </p:txBody>
      </p:sp>
      <p:pic>
        <p:nvPicPr>
          <p:cNvPr id="7" name="Picture 6">
            <a:extLst>
              <a:ext uri="{FF2B5EF4-FFF2-40B4-BE49-F238E27FC236}">
                <a16:creationId xmlns:a16="http://schemas.microsoft.com/office/drawing/2014/main" id="{AB39F0AE-2D77-4DE1-ACEE-F795C0840E04}"/>
              </a:ext>
            </a:extLst>
          </p:cNvPr>
          <p:cNvPicPr>
            <a:picLocks noChangeAspect="1"/>
          </p:cNvPicPr>
          <p:nvPr/>
        </p:nvPicPr>
        <p:blipFill rotWithShape="1">
          <a:blip r:embed="rId5"/>
          <a:srcRect l="6078"/>
          <a:stretch/>
        </p:blipFill>
        <p:spPr>
          <a:xfrm>
            <a:off x="6374307" y="555087"/>
            <a:ext cx="4707475" cy="3203006"/>
          </a:xfrm>
          <a:prstGeom prst="rect">
            <a:avLst/>
          </a:prstGeom>
        </p:spPr>
      </p:pic>
      <p:pic>
        <p:nvPicPr>
          <p:cNvPr id="19" name="Picture 18">
            <a:extLst>
              <a:ext uri="{FF2B5EF4-FFF2-40B4-BE49-F238E27FC236}">
                <a16:creationId xmlns:a16="http://schemas.microsoft.com/office/drawing/2014/main" id="{E166F094-86C9-41A1-9E32-17C68D2F05B6}"/>
              </a:ext>
            </a:extLst>
          </p:cNvPr>
          <p:cNvPicPr>
            <a:picLocks noChangeAspect="1"/>
          </p:cNvPicPr>
          <p:nvPr/>
        </p:nvPicPr>
        <p:blipFill rotWithShape="1">
          <a:blip r:embed="rId6"/>
          <a:srcRect l="2151" t="5530" r="47795" b="55542"/>
          <a:stretch/>
        </p:blipFill>
        <p:spPr>
          <a:xfrm>
            <a:off x="6374307" y="543366"/>
            <a:ext cx="1866214" cy="533918"/>
          </a:xfrm>
          <a:prstGeom prst="rect">
            <a:avLst/>
          </a:prstGeom>
          <a:ln>
            <a:noFill/>
          </a:ln>
        </p:spPr>
      </p:pic>
      <p:grpSp>
        <p:nvGrpSpPr>
          <p:cNvPr id="4" name="Group 3">
            <a:extLst>
              <a:ext uri="{FF2B5EF4-FFF2-40B4-BE49-F238E27FC236}">
                <a16:creationId xmlns:a16="http://schemas.microsoft.com/office/drawing/2014/main" id="{BC539047-3DB0-EE15-1EE3-8DC5D3373CB2}"/>
              </a:ext>
            </a:extLst>
          </p:cNvPr>
          <p:cNvGrpSpPr/>
          <p:nvPr/>
        </p:nvGrpSpPr>
        <p:grpSpPr>
          <a:xfrm>
            <a:off x="6024880" y="3812810"/>
            <a:ext cx="5264091" cy="2366871"/>
            <a:chOff x="4695291" y="742933"/>
            <a:chExt cx="6495318" cy="3228931"/>
          </a:xfrm>
        </p:grpSpPr>
        <p:pic>
          <p:nvPicPr>
            <p:cNvPr id="6" name="Picture 5">
              <a:extLst>
                <a:ext uri="{FF2B5EF4-FFF2-40B4-BE49-F238E27FC236}">
                  <a16:creationId xmlns:a16="http://schemas.microsoft.com/office/drawing/2014/main" id="{25F9309C-A760-488E-52FA-8FC5B31FE2E0}"/>
                </a:ext>
              </a:extLst>
            </p:cNvPr>
            <p:cNvPicPr>
              <a:picLocks noChangeAspect="1"/>
            </p:cNvPicPr>
            <p:nvPr/>
          </p:nvPicPr>
          <p:blipFill>
            <a:blip r:embed="rId7"/>
            <a:stretch>
              <a:fillRect/>
            </a:stretch>
          </p:blipFill>
          <p:spPr>
            <a:xfrm>
              <a:off x="5090673" y="892226"/>
              <a:ext cx="5811896" cy="2859129"/>
            </a:xfrm>
            <a:prstGeom prst="rect">
              <a:avLst/>
            </a:prstGeom>
            <a:ln>
              <a:noFill/>
            </a:ln>
          </p:spPr>
        </p:pic>
        <p:sp>
          <p:nvSpPr>
            <p:cNvPr id="10" name="Rectangle: Rounded Corners 9">
              <a:extLst>
                <a:ext uri="{FF2B5EF4-FFF2-40B4-BE49-F238E27FC236}">
                  <a16:creationId xmlns:a16="http://schemas.microsoft.com/office/drawing/2014/main" id="{B9DDAF77-6DB2-3C4B-D4DA-94E087C3D6F4}"/>
                </a:ext>
              </a:extLst>
            </p:cNvPr>
            <p:cNvSpPr/>
            <p:nvPr/>
          </p:nvSpPr>
          <p:spPr>
            <a:xfrm>
              <a:off x="4695291" y="742933"/>
              <a:ext cx="6495318" cy="3228931"/>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9" name="Rectangle: Rounded Corners 8">
            <a:extLst>
              <a:ext uri="{FF2B5EF4-FFF2-40B4-BE49-F238E27FC236}">
                <a16:creationId xmlns:a16="http://schemas.microsoft.com/office/drawing/2014/main" id="{43B81C13-E470-4FB0-BB8C-39C1AB5A574E}"/>
              </a:ext>
            </a:extLst>
          </p:cNvPr>
          <p:cNvSpPr/>
          <p:nvPr/>
        </p:nvSpPr>
        <p:spPr>
          <a:xfrm>
            <a:off x="6021300" y="459716"/>
            <a:ext cx="5264091" cy="32682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5" name="Picture 7" descr="Map&#10;&#10;Description automatically generated">
            <a:extLst>
              <a:ext uri="{FF2B5EF4-FFF2-40B4-BE49-F238E27FC236}">
                <a16:creationId xmlns:a16="http://schemas.microsoft.com/office/drawing/2014/main" id="{3F5990FA-FC04-F5D4-FD6F-FD6D793B1994}"/>
              </a:ext>
            </a:extLst>
          </p:cNvPr>
          <p:cNvPicPr>
            <a:picLocks noChangeAspect="1"/>
          </p:cNvPicPr>
          <p:nvPr/>
        </p:nvPicPr>
        <p:blipFill>
          <a:blip r:embed="rId8"/>
          <a:stretch>
            <a:fillRect/>
          </a:stretch>
        </p:blipFill>
        <p:spPr>
          <a:xfrm>
            <a:off x="680720" y="3813749"/>
            <a:ext cx="4663440" cy="2573142"/>
          </a:xfrm>
          <a:prstGeom prst="rect">
            <a:avLst/>
          </a:prstGeom>
        </p:spPr>
      </p:pic>
      <p:pic>
        <p:nvPicPr>
          <p:cNvPr id="11" name="Picture 16">
            <a:extLst>
              <a:ext uri="{FF2B5EF4-FFF2-40B4-BE49-F238E27FC236}">
                <a16:creationId xmlns:a16="http://schemas.microsoft.com/office/drawing/2014/main" id="{785FAA44-D7BC-4BA7-5A0D-F23F3090905D}"/>
              </a:ext>
            </a:extLst>
          </p:cNvPr>
          <p:cNvPicPr>
            <a:picLocks noChangeAspect="1"/>
          </p:cNvPicPr>
          <p:nvPr/>
        </p:nvPicPr>
        <p:blipFill>
          <a:blip r:embed="rId9"/>
          <a:stretch>
            <a:fillRect/>
          </a:stretch>
        </p:blipFill>
        <p:spPr>
          <a:xfrm>
            <a:off x="680720" y="3500755"/>
            <a:ext cx="2133600" cy="323850"/>
          </a:xfrm>
          <a:prstGeom prst="rect">
            <a:avLst/>
          </a:prstGeom>
        </p:spPr>
      </p:pic>
      <p:sp>
        <p:nvSpPr>
          <p:cNvPr id="3" name="Rectangle: Rounded Corners 2">
            <a:extLst>
              <a:ext uri="{FF2B5EF4-FFF2-40B4-BE49-F238E27FC236}">
                <a16:creationId xmlns:a16="http://schemas.microsoft.com/office/drawing/2014/main" id="{86188AC9-0462-585D-9368-951669FAE01A}"/>
              </a:ext>
            </a:extLst>
          </p:cNvPr>
          <p:cNvSpPr/>
          <p:nvPr/>
        </p:nvSpPr>
        <p:spPr>
          <a:xfrm>
            <a:off x="382500" y="3548356"/>
            <a:ext cx="5446971" cy="29533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3211526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BB7A61-52C0-4858-B3BE-B7523E36C202}"/>
              </a:ext>
            </a:extLst>
          </p:cNvPr>
          <p:cNvSpPr>
            <a:spLocks noGrp="1"/>
          </p:cNvSpPr>
          <p:nvPr>
            <p:ph type="body" sz="quarter" idx="12"/>
          </p:nvPr>
        </p:nvSpPr>
        <p:spPr>
          <a:xfrm>
            <a:off x="204030" y="116015"/>
            <a:ext cx="11783939" cy="676111"/>
          </a:xfrm>
        </p:spPr>
        <p:txBody>
          <a:bodyPr lIns="91440" tIns="45720" rIns="91440" bIns="45720" anchor="t"/>
          <a:lstStyle/>
          <a:p>
            <a:r>
              <a:rPr lang="en-US" sz="3200" b="0">
                <a:solidFill>
                  <a:schemeClr val="accent1">
                    <a:lumMod val="50000"/>
                  </a:schemeClr>
                </a:solidFill>
                <a:latin typeface="+mn-lt"/>
                <a:cs typeface="+mn-cs"/>
              </a:rPr>
              <a:t>Regional Adaptation Support Tool </a:t>
            </a:r>
            <a:endParaRPr lang="en-DK" sz="3200" b="0">
              <a:solidFill>
                <a:schemeClr val="accent1">
                  <a:lumMod val="50000"/>
                </a:schemeClr>
              </a:solidFill>
              <a:latin typeface="+mn-lt"/>
              <a:cs typeface="+mn-cs"/>
            </a:endParaRPr>
          </a:p>
        </p:txBody>
      </p:sp>
      <p:sp>
        <p:nvSpPr>
          <p:cNvPr id="5" name="TextBox 4">
            <a:extLst>
              <a:ext uri="{FF2B5EF4-FFF2-40B4-BE49-F238E27FC236}">
                <a16:creationId xmlns:a16="http://schemas.microsoft.com/office/drawing/2014/main" id="{D9D090A2-A21B-4B42-C8F3-3027AC6BDA79}"/>
              </a:ext>
            </a:extLst>
          </p:cNvPr>
          <p:cNvSpPr txBox="1"/>
          <p:nvPr/>
        </p:nvSpPr>
        <p:spPr>
          <a:xfrm>
            <a:off x="612636" y="461040"/>
            <a:ext cx="6876460" cy="4647426"/>
          </a:xfrm>
          <a:prstGeom prst="rect">
            <a:avLst/>
          </a:prstGeom>
          <a:noFill/>
        </p:spPr>
        <p:txBody>
          <a:bodyPr wrap="square" lIns="91440" tIns="45720" rIns="91440" bIns="45720" anchor="t">
            <a:spAutoFit/>
          </a:bodyPr>
          <a:lstStyle/>
          <a:p>
            <a:endParaRPr lang="en-GB" sz="1600"/>
          </a:p>
          <a:p>
            <a:pPr marL="285750" lvl="1" indent="-285750">
              <a:buFont typeface="Arial" panose="020B0604020202020204" pitchFamily="34" charset="0"/>
              <a:buChar char="•"/>
            </a:pPr>
            <a:endParaRPr lang="en-GB" sz="2800">
              <a:cs typeface="Calibri"/>
            </a:endParaRPr>
          </a:p>
          <a:p>
            <a:pPr marL="342900" lvl="1" indent="-342900">
              <a:buFont typeface="Wingdings" panose="020B0604020202020204" pitchFamily="34" charset="0"/>
              <a:buChar char="ü"/>
            </a:pPr>
            <a:r>
              <a:rPr lang="en-GB" sz="2800"/>
              <a:t>An adaptation tool for the MIP Community of Practice  – to be tested and approved by regions active in the Mission</a:t>
            </a:r>
            <a:endParaRPr lang="en-GB" sz="2800">
              <a:cs typeface="Calibri"/>
            </a:endParaRPr>
          </a:p>
          <a:p>
            <a:pPr marL="342900" lvl="1" indent="-342900">
              <a:buFont typeface="Wingdings" panose="020B0604020202020204" pitchFamily="34" charset="0"/>
              <a:buChar char="ü"/>
            </a:pPr>
            <a:endParaRPr lang="en-GB" sz="2800">
              <a:cs typeface="Calibri"/>
            </a:endParaRPr>
          </a:p>
          <a:p>
            <a:pPr marL="342900" lvl="1" indent="-342900">
              <a:buFont typeface="Wingdings" panose="020B0604020202020204" pitchFamily="34" charset="0"/>
              <a:buChar char="ü"/>
            </a:pPr>
            <a:r>
              <a:rPr lang="en-GB" sz="2800"/>
              <a:t>Takes you through all the steps to develop and implement an adaptation plan </a:t>
            </a:r>
            <a:endParaRPr lang="en-GB" sz="2800">
              <a:cs typeface="Calibri"/>
            </a:endParaRPr>
          </a:p>
          <a:p>
            <a:pPr marL="342900" lvl="1" indent="-342900">
              <a:buFont typeface="Wingdings" panose="020B0604020202020204" pitchFamily="34" charset="0"/>
              <a:buChar char="ü"/>
            </a:pPr>
            <a:endParaRPr lang="en-GB" sz="2800">
              <a:cs typeface="Calibri"/>
            </a:endParaRPr>
          </a:p>
          <a:p>
            <a:pPr marL="342900" lvl="1" indent="-342900">
              <a:buFont typeface="Wingdings" panose="020B0604020202020204" pitchFamily="34" charset="0"/>
              <a:buChar char="ü"/>
            </a:pPr>
            <a:r>
              <a:rPr lang="en-GB" sz="2800"/>
              <a:t>Contains references to valuable guidance materials, tools, reports, and case studies</a:t>
            </a:r>
            <a:r>
              <a:rPr lang="en-GB" sz="2400"/>
              <a:t> </a:t>
            </a:r>
            <a:endParaRPr lang="en-GB" sz="2400">
              <a:cs typeface="Calibri"/>
            </a:endParaRPr>
          </a:p>
        </p:txBody>
      </p:sp>
      <p:pic>
        <p:nvPicPr>
          <p:cNvPr id="9" name="Picture 8">
            <a:extLst>
              <a:ext uri="{FF2B5EF4-FFF2-40B4-BE49-F238E27FC236}">
                <a16:creationId xmlns:a16="http://schemas.microsoft.com/office/drawing/2014/main" id="{C3243D20-48DB-49C9-89D3-C1F72FF41318}"/>
              </a:ext>
            </a:extLst>
          </p:cNvPr>
          <p:cNvPicPr>
            <a:picLocks noChangeAspect="1"/>
          </p:cNvPicPr>
          <p:nvPr/>
        </p:nvPicPr>
        <p:blipFill>
          <a:blip r:embed="rId3"/>
          <a:stretch>
            <a:fillRect/>
          </a:stretch>
        </p:blipFill>
        <p:spPr>
          <a:xfrm>
            <a:off x="8013829" y="1079156"/>
            <a:ext cx="3581400" cy="3571875"/>
          </a:xfrm>
          <a:prstGeom prst="rect">
            <a:avLst/>
          </a:prstGeom>
        </p:spPr>
      </p:pic>
      <p:sp>
        <p:nvSpPr>
          <p:cNvPr id="10" name="TextBox 9">
            <a:extLst>
              <a:ext uri="{FF2B5EF4-FFF2-40B4-BE49-F238E27FC236}">
                <a16:creationId xmlns:a16="http://schemas.microsoft.com/office/drawing/2014/main" id="{4ACF23A1-3406-3B5A-1E5B-E000AC16DA60}"/>
              </a:ext>
            </a:extLst>
          </p:cNvPr>
          <p:cNvSpPr txBox="1"/>
          <p:nvPr/>
        </p:nvSpPr>
        <p:spPr>
          <a:xfrm>
            <a:off x="8788581" y="2115674"/>
            <a:ext cx="1747502" cy="800219"/>
          </a:xfrm>
          <a:prstGeom prst="rect">
            <a:avLst/>
          </a:prstGeom>
          <a:solidFill>
            <a:schemeClr val="bg1"/>
          </a:solidFill>
        </p:spPr>
        <p:txBody>
          <a:bodyPr wrap="square" rtlCol="0">
            <a:spAutoFit/>
          </a:bodyPr>
          <a:lstStyle/>
          <a:p>
            <a:pPr algn="ctr"/>
            <a:r>
              <a:rPr lang="en-GB" sz="2300" b="1">
                <a:solidFill>
                  <a:srgbClr val="004B7F"/>
                </a:solidFill>
              </a:rPr>
              <a:t>Regional Adaptation</a:t>
            </a:r>
            <a:endParaRPr lang="en-DK" sz="2300" b="1">
              <a:solidFill>
                <a:srgbClr val="004B7F"/>
              </a:solidFill>
            </a:endParaRPr>
          </a:p>
        </p:txBody>
      </p:sp>
    </p:spTree>
    <p:extLst>
      <p:ext uri="{BB962C8B-B14F-4D97-AF65-F5344CB8AC3E}">
        <p14:creationId xmlns:p14="http://schemas.microsoft.com/office/powerpoint/2010/main" val="89930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BB7A61-52C0-4858-B3BE-B7523E36C202}"/>
              </a:ext>
            </a:extLst>
          </p:cNvPr>
          <p:cNvSpPr>
            <a:spLocks noGrp="1"/>
          </p:cNvSpPr>
          <p:nvPr>
            <p:ph type="body" sz="quarter" idx="12"/>
          </p:nvPr>
        </p:nvSpPr>
        <p:spPr>
          <a:xfrm>
            <a:off x="204030" y="116015"/>
            <a:ext cx="11783939" cy="676111"/>
          </a:xfrm>
        </p:spPr>
        <p:txBody>
          <a:bodyPr/>
          <a:lstStyle/>
          <a:p>
            <a:r>
              <a:rPr lang="en-US" sz="3200" b="0">
                <a:solidFill>
                  <a:schemeClr val="accent1">
                    <a:lumMod val="50000"/>
                  </a:schemeClr>
                </a:solidFill>
                <a:latin typeface="+mn-lt"/>
                <a:cs typeface="+mn-cs"/>
              </a:rPr>
              <a:t>Case Studies </a:t>
            </a:r>
            <a:endParaRPr lang="en-DK" sz="3200" b="0">
              <a:solidFill>
                <a:schemeClr val="accent1">
                  <a:lumMod val="50000"/>
                </a:schemeClr>
              </a:solidFill>
              <a:latin typeface="+mn-lt"/>
              <a:cs typeface="+mn-cs"/>
            </a:endParaRPr>
          </a:p>
        </p:txBody>
      </p:sp>
      <p:sp>
        <p:nvSpPr>
          <p:cNvPr id="5" name="TextBox 4">
            <a:extLst>
              <a:ext uri="{FF2B5EF4-FFF2-40B4-BE49-F238E27FC236}">
                <a16:creationId xmlns:a16="http://schemas.microsoft.com/office/drawing/2014/main" id="{D9D090A2-A21B-4B42-C8F3-3027AC6BDA79}"/>
              </a:ext>
            </a:extLst>
          </p:cNvPr>
          <p:cNvSpPr txBox="1"/>
          <p:nvPr/>
        </p:nvSpPr>
        <p:spPr>
          <a:xfrm>
            <a:off x="337325" y="454070"/>
            <a:ext cx="7691553" cy="6280950"/>
          </a:xfrm>
          <a:prstGeom prst="rect">
            <a:avLst/>
          </a:prstGeom>
          <a:noFill/>
        </p:spPr>
        <p:txBody>
          <a:bodyPr wrap="square" lIns="91440" tIns="45720" rIns="91440" bIns="45720" anchor="t">
            <a:spAutoFit/>
          </a:bodyPr>
          <a:lstStyle/>
          <a:p>
            <a:endParaRPr lang="en-GB" sz="1600" dirty="0"/>
          </a:p>
          <a:p>
            <a:r>
              <a:rPr lang="en-GB" sz="2000" b="1" dirty="0"/>
              <a:t>Objective</a:t>
            </a:r>
            <a:endParaRPr lang="en-GB" sz="2000" b="1" dirty="0">
              <a:cs typeface="Calibri"/>
            </a:endParaRPr>
          </a:p>
          <a:p>
            <a:pPr marL="342900" indent="-342900">
              <a:buFont typeface="Wingdings" panose="05000000000000000000" pitchFamily="2" charset="2"/>
              <a:buChar char="ü"/>
            </a:pPr>
            <a:r>
              <a:rPr lang="en-US" sz="2000" dirty="0"/>
              <a:t>Create case studies from the regions, local authorities, and communities under the Mission on Adaptation demonstrating implementation of adaptation actions relevant to the Mission</a:t>
            </a:r>
          </a:p>
          <a:p>
            <a:pPr marL="342900" indent="-342900">
              <a:buFont typeface="Wingdings" panose="05000000000000000000" pitchFamily="2" charset="2"/>
              <a:buChar char="ü"/>
            </a:pPr>
            <a:r>
              <a:rPr lang="en-US" sz="2000" dirty="0"/>
              <a:t>Promoting knowledge sharing, synergies, and dissemination on these initiatives and what is possible to do.</a:t>
            </a:r>
            <a:endParaRPr lang="en-US" sz="2000" dirty="0">
              <a:cs typeface="Calibri"/>
            </a:endParaRPr>
          </a:p>
          <a:p>
            <a:endParaRPr lang="en-US" sz="2000" dirty="0"/>
          </a:p>
          <a:p>
            <a:r>
              <a:rPr lang="en-US" sz="2000" b="1" dirty="0"/>
              <a:t>What insights should the case studies focus on? </a:t>
            </a:r>
            <a:endParaRPr lang="en-US" sz="2000" b="1" dirty="0">
              <a:cs typeface="Calibri"/>
            </a:endParaRPr>
          </a:p>
          <a:p>
            <a:pPr marL="457200" indent="-457200">
              <a:buFont typeface="Wingdings" panose="05000000000000000000" pitchFamily="2" charset="2"/>
              <a:buChar char="ü"/>
            </a:pPr>
            <a:r>
              <a:rPr lang="en-US" sz="2000" dirty="0"/>
              <a:t>Recommendations on how to make adaptation actions in a holistic way for policy makers and adaptation practitioners</a:t>
            </a:r>
            <a:endParaRPr lang="en-US" sz="2000" dirty="0">
              <a:cs typeface="Calibri"/>
            </a:endParaRPr>
          </a:p>
          <a:p>
            <a:pPr marL="457200" indent="-457200">
              <a:buFont typeface="Wingdings" panose="05000000000000000000" pitchFamily="2" charset="2"/>
              <a:buChar char="ü"/>
            </a:pPr>
            <a:r>
              <a:rPr lang="en-US" sz="2000" dirty="0"/>
              <a:t>The Mission’s Key Community Systems </a:t>
            </a:r>
            <a:endParaRPr lang="en-US" sz="2000" dirty="0">
              <a:cs typeface="Calibri"/>
            </a:endParaRPr>
          </a:p>
          <a:p>
            <a:pPr marL="457200" indent="-457200">
              <a:buFont typeface="Wingdings" panose="05000000000000000000" pitchFamily="2" charset="2"/>
              <a:buChar char="ü"/>
            </a:pPr>
            <a:r>
              <a:rPr lang="en-US" sz="2000" dirty="0"/>
              <a:t>Cross-linkages with other EU Missions</a:t>
            </a:r>
            <a:endParaRPr lang="en-US" sz="2000" dirty="0">
              <a:cs typeface="Calibri"/>
            </a:endParaRPr>
          </a:p>
          <a:p>
            <a:pPr marL="342900" lvl="0" indent="-342900">
              <a:lnSpc>
                <a:spcPct val="105000"/>
              </a:lnSpc>
              <a:buFont typeface="Calibri" panose="020F0502020204030204" pitchFamily="34" charset="0"/>
              <a:buChar char="-"/>
            </a:pPr>
            <a:endParaRPr lang="en-US" sz="2000" b="1" dirty="0"/>
          </a:p>
          <a:p>
            <a:pPr>
              <a:lnSpc>
                <a:spcPct val="105000"/>
              </a:lnSpc>
            </a:pPr>
            <a:r>
              <a:rPr lang="en-US" sz="2000" b="1" dirty="0"/>
              <a:t>Identifying case studies </a:t>
            </a:r>
            <a:endParaRPr lang="en-US" sz="2000" b="1" dirty="0">
              <a:cs typeface="Calibri"/>
            </a:endParaRPr>
          </a:p>
          <a:p>
            <a:pPr>
              <a:lnSpc>
                <a:spcPct val="105000"/>
              </a:lnSpc>
            </a:pPr>
            <a:r>
              <a:rPr lang="en-US" sz="2000" dirty="0"/>
              <a:t>The EEA would appreciate your views to help identify possible case studies and collect diverse experiences from the subnational levels to disseminate through Climate-ADAPT</a:t>
            </a:r>
            <a:endParaRPr lang="en-US" sz="2000" dirty="0">
              <a:cs typeface="Calibri"/>
            </a:endParaRPr>
          </a:p>
          <a:p>
            <a:pPr lvl="0">
              <a:lnSpc>
                <a:spcPct val="105000"/>
              </a:lnSpc>
            </a:pPr>
            <a:endParaRPr lang="en-US" sz="2000" dirty="0"/>
          </a:p>
          <a:p>
            <a:pPr lvl="0">
              <a:lnSpc>
                <a:spcPct val="105000"/>
              </a:lnSpc>
            </a:pPr>
            <a:r>
              <a:rPr lang="en-US" sz="2000" dirty="0"/>
              <a:t>Please get in touch on Lucy.Gregersen@eea.europea.eu!</a:t>
            </a:r>
            <a:endParaRPr lang="en-GB" sz="2000" dirty="0"/>
          </a:p>
        </p:txBody>
      </p:sp>
      <p:pic>
        <p:nvPicPr>
          <p:cNvPr id="3" name="Picture 2">
            <a:extLst>
              <a:ext uri="{FF2B5EF4-FFF2-40B4-BE49-F238E27FC236}">
                <a16:creationId xmlns:a16="http://schemas.microsoft.com/office/drawing/2014/main" id="{EBD30086-FA23-87C4-814E-CB9C0A4CF4E8}"/>
              </a:ext>
            </a:extLst>
          </p:cNvPr>
          <p:cNvPicPr>
            <a:picLocks noChangeAspect="1"/>
          </p:cNvPicPr>
          <p:nvPr/>
        </p:nvPicPr>
        <p:blipFill rotWithShape="1">
          <a:blip r:embed="rId3"/>
          <a:srcRect l="20840" t="1631" r="28500" b="14987"/>
          <a:stretch/>
        </p:blipFill>
        <p:spPr>
          <a:xfrm>
            <a:off x="8322001" y="356492"/>
            <a:ext cx="3379615" cy="3072508"/>
          </a:xfrm>
          <a:prstGeom prst="rect">
            <a:avLst/>
          </a:prstGeom>
        </p:spPr>
      </p:pic>
      <p:pic>
        <p:nvPicPr>
          <p:cNvPr id="4" name="Picture 2" descr="A picture containing graphical user interface&#10;&#10;Description automatically generated">
            <a:extLst>
              <a:ext uri="{FF2B5EF4-FFF2-40B4-BE49-F238E27FC236}">
                <a16:creationId xmlns:a16="http://schemas.microsoft.com/office/drawing/2014/main" id="{F5FD44CD-D748-CC1F-360F-918F70EA1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878" y="3681452"/>
            <a:ext cx="3848019" cy="184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082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23426D-0894-41C6-7020-73AB711D6640}"/>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3" y="0"/>
            <a:ext cx="12244443" cy="6858000"/>
          </a:xfrm>
          <a:prstGeom prst="rect">
            <a:avLst/>
          </a:prstGeom>
        </p:spPr>
      </p:pic>
      <p:sp>
        <p:nvSpPr>
          <p:cNvPr id="3" name="TextBox 2">
            <a:extLst>
              <a:ext uri="{FF2B5EF4-FFF2-40B4-BE49-F238E27FC236}">
                <a16:creationId xmlns:a16="http://schemas.microsoft.com/office/drawing/2014/main" id="{FDD99ECD-6A7C-4A78-BE9B-E919716CEEDC}"/>
              </a:ext>
            </a:extLst>
          </p:cNvPr>
          <p:cNvSpPr txBox="1"/>
          <p:nvPr/>
        </p:nvSpPr>
        <p:spPr>
          <a:xfrm>
            <a:off x="-141653" y="1037672"/>
            <a:ext cx="12191999" cy="707886"/>
          </a:xfrm>
          <a:prstGeom prst="rect">
            <a:avLst/>
          </a:prstGeom>
          <a:solidFill>
            <a:srgbClr val="316300">
              <a:alpha val="16000"/>
            </a:srgbClr>
          </a:solidFill>
        </p:spPr>
        <p:txBody>
          <a:bodyPr wrap="square" rtlCol="0">
            <a:spAutoFit/>
          </a:bodyPr>
          <a:lstStyle>
            <a:defPPr>
              <a:defRPr lang="en-US"/>
            </a:defPPr>
            <a:lvl1pPr algn="r">
              <a:defRPr sz="3600" b="1">
                <a:solidFill>
                  <a:schemeClr val="bg1"/>
                </a:solidFill>
              </a:defRPr>
            </a:lvl1pPr>
          </a:lstStyle>
          <a:p>
            <a:r>
              <a:rPr lang="en-GB" sz="4000">
                <a:latin typeface="+mj-lt"/>
              </a:rPr>
              <a:t>Thank you</a:t>
            </a:r>
            <a:endParaRPr lang="en-DK" sz="4000">
              <a:latin typeface="+mj-lt"/>
            </a:endParaRPr>
          </a:p>
        </p:txBody>
      </p:sp>
      <p:sp>
        <p:nvSpPr>
          <p:cNvPr id="4" name="TextBox 3">
            <a:extLst>
              <a:ext uri="{FF2B5EF4-FFF2-40B4-BE49-F238E27FC236}">
                <a16:creationId xmlns:a16="http://schemas.microsoft.com/office/drawing/2014/main" id="{23ABB123-279E-4EF4-937F-162D42CE0F2E}"/>
              </a:ext>
            </a:extLst>
          </p:cNvPr>
          <p:cNvSpPr txBox="1"/>
          <p:nvPr/>
        </p:nvSpPr>
        <p:spPr>
          <a:xfrm>
            <a:off x="0" y="5544901"/>
            <a:ext cx="12192000" cy="769441"/>
          </a:xfrm>
          <a:prstGeom prst="rect">
            <a:avLst/>
          </a:prstGeom>
          <a:solidFill>
            <a:srgbClr val="316300">
              <a:alpha val="26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latin typeface="+mj-lt"/>
              </a:rPr>
              <a:t>Lucy Gregersen / </a:t>
            </a:r>
            <a:r>
              <a:rPr lang="en-US" sz="2400" b="1" err="1">
                <a:solidFill>
                  <a:schemeClr val="bg1"/>
                </a:solidFill>
                <a:latin typeface="+mj-lt"/>
              </a:rPr>
              <a:t>Blaž</a:t>
            </a:r>
            <a:r>
              <a:rPr lang="en-US" sz="2400" b="1">
                <a:solidFill>
                  <a:schemeClr val="bg1"/>
                </a:solidFill>
                <a:latin typeface="+mj-lt"/>
              </a:rPr>
              <a:t> Kurnik /</a:t>
            </a:r>
            <a:r>
              <a:rPr lang="sk-SK" sz="2400" b="1">
                <a:solidFill>
                  <a:schemeClr val="bg1"/>
                </a:solidFill>
                <a:latin typeface="+mj-lt"/>
              </a:rPr>
              <a:t>Christiana Photiadou</a:t>
            </a:r>
          </a:p>
          <a:p>
            <a:pPr algn="r"/>
            <a:r>
              <a:rPr lang="en-US" sz="2000" b="1">
                <a:solidFill>
                  <a:schemeClr val="bg1"/>
                </a:solidFill>
                <a:latin typeface="+mj-lt"/>
                <a:ea typeface="Calibri"/>
                <a:cs typeface="Calibri"/>
              </a:rPr>
              <a:t>Lucy.Gregersen@eea.europa.eu /Blaz.Kurnik@eea.europa.eu / Christiana.Photiadou@eea.europa.eu </a:t>
            </a:r>
          </a:p>
        </p:txBody>
      </p:sp>
      <p:sp>
        <p:nvSpPr>
          <p:cNvPr id="5" name="TextBox 1">
            <a:extLst>
              <a:ext uri="{FF2B5EF4-FFF2-40B4-BE49-F238E27FC236}">
                <a16:creationId xmlns:a16="http://schemas.microsoft.com/office/drawing/2014/main" id="{EAFC4A03-F8F1-8BE3-BD52-CA9F650124B5}"/>
              </a:ext>
            </a:extLst>
          </p:cNvPr>
          <p:cNvSpPr txBox="1">
            <a:spLocks noChangeArrowheads="1"/>
          </p:cNvSpPr>
          <p:nvPr/>
        </p:nvSpPr>
        <p:spPr bwMode="auto">
          <a:xfrm>
            <a:off x="320073" y="346524"/>
            <a:ext cx="8846229" cy="5139869"/>
          </a:xfrm>
          <a:prstGeom prst="rect">
            <a:avLst/>
          </a:prstGeom>
          <a:solidFill>
            <a:schemeClr val="accent1">
              <a:alpha val="62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Sign up to receive EEA news, reports  and alerts on your areas of interest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 xmlns:ahyp="http://schemas.microsoft.com/office/drawing/2018/hyperlinkcolor" val="tx"/>
                    </a:ext>
                  </a:extLst>
                </a:hlinkClick>
              </a:rPr>
              <a:t>http://eea-subscriptions.eu/subscribe</a:t>
            </a:r>
            <a:endPar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hlinkClick r:id="rId5">
                  <a:extLst>
                    <a:ext uri="{A12FA001-AC4F-418D-AE19-62706E023703}">
                      <ahyp:hlinkClr xmlns="" xmlns:ahyp="http://schemas.microsoft.com/office/drawing/2018/hyperlinkcolor" val="tx"/>
                    </a:ext>
                  </a:extLst>
                </a:hlinkClick>
              </a:rPr>
              <a:t>http://eea.europa.eu</a:t>
            </a:r>
            <a:r>
              <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Climate-ADAPT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hlinkClick r:id="rId6">
                  <a:extLst>
                    <a:ext uri="{A12FA001-AC4F-418D-AE19-62706E023703}">
                      <ahyp:hlinkClr xmlns="" xmlns:ahyp="http://schemas.microsoft.com/office/drawing/2018/hyperlinkcolor" val="tx"/>
                    </a:ext>
                  </a:extLst>
                </a:hlinkClick>
              </a:rPr>
              <a:t>http://climate-adapt.eea.europa.eu</a:t>
            </a:r>
            <a:endPar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European Climate and Health Observatory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hlinkClick r:id="rId7">
                  <a:extLst>
                    <a:ext uri="{A12FA001-AC4F-418D-AE19-62706E023703}">
                      <ahyp:hlinkClr xmlns="" xmlns:ahyp="http://schemas.microsoft.com/office/drawing/2018/hyperlinkcolor" val="tx"/>
                    </a:ext>
                  </a:extLst>
                </a:hlinkClick>
              </a:rPr>
              <a:t>https://climate-adapt.eea.europa.eu/observatory</a:t>
            </a:r>
            <a:r>
              <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European Climate Data Explorer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hlinkClick r:id="rId8">
                  <a:extLst>
                    <a:ext uri="{A12FA001-AC4F-418D-AE19-62706E023703}">
                      <ahyp:hlinkClr xmlns="" xmlns:ahyp="http://schemas.microsoft.com/office/drawing/2018/hyperlinkcolor" val="tx"/>
                    </a:ext>
                  </a:extLst>
                </a:hlinkClick>
              </a:rPr>
              <a:t>https://climate-adapt.eea.europa.eu/knowledge/european-climate-data-explorer/</a:t>
            </a:r>
            <a:r>
              <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altLang="en-US" sz="2000" u="sng">
              <a:solidFill>
                <a:schemeClr val="bg1"/>
              </a:solidFill>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Mission Knowledge Hub: </a:t>
            </a:r>
            <a:r>
              <a:rPr lang="en-GB" altLang="en-US" sz="2000" u="sng">
                <a:solidFill>
                  <a:schemeClr val="bg1"/>
                </a:solidFill>
                <a:cs typeface="Calibri" panose="020F0502020204030204" pitchFamily="34" charset="0"/>
              </a:rPr>
              <a:t>launching later this year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2000" u="sng">
                <a:solidFill>
                  <a:schemeClr val="bg1"/>
                </a:solidFill>
                <a:cs typeface="Calibri" panose="020F0502020204030204" pitchFamily="34" charset="0"/>
              </a:rPr>
              <a:t>Mission Implementation Platform: launching later this year </a:t>
            </a:r>
            <a:endParaRPr kumimoji="0" lang="en-GB" altLang="en-US" sz="28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47886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385F11-3F91-4C8E-B6D0-5393D493DDE1}"/>
              </a:ext>
            </a:extLst>
          </p:cNvPr>
          <p:cNvSpPr txBox="1">
            <a:spLocks/>
          </p:cNvSpPr>
          <p:nvPr/>
        </p:nvSpPr>
        <p:spPr>
          <a:xfrm>
            <a:off x="573146" y="2778357"/>
            <a:ext cx="11045707" cy="728238"/>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algn="ctr"/>
            <a:r>
              <a:rPr lang="fr-BE" sz="4400" dirty="0">
                <a:solidFill>
                  <a:srgbClr val="ACD144"/>
                </a:solidFill>
              </a:rPr>
              <a:t>Mission Project CLIMAAX</a:t>
            </a:r>
            <a:endParaRPr lang="en-US" sz="4400" dirty="0">
              <a:solidFill>
                <a:srgbClr val="ACD144"/>
              </a:solidFill>
            </a:endParaRPr>
          </a:p>
        </p:txBody>
      </p:sp>
    </p:spTree>
    <p:extLst>
      <p:ext uri="{BB962C8B-B14F-4D97-AF65-F5344CB8AC3E}">
        <p14:creationId xmlns:p14="http://schemas.microsoft.com/office/powerpoint/2010/main" val="3407797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A66737A7-A366-4A4D-8CC5-F099DFF61516}"/>
              </a:ext>
            </a:extLst>
          </p:cNvPr>
          <p:cNvPicPr>
            <a:picLocks noGrp="1" noChangeAspect="1"/>
          </p:cNvPicPr>
          <p:nvPr>
            <p:ph type="pic" sz="quarter" idx="19"/>
          </p:nvPr>
        </p:nvPicPr>
        <p:blipFill rotWithShape="1">
          <a:blip r:embed="rId3"/>
          <a:srcRect l="19287" r="12712" b="-1"/>
          <a:stretch/>
        </p:blipFill>
        <p:spPr>
          <a:xfrm>
            <a:off x="20" y="10"/>
            <a:ext cx="6857980" cy="6857990"/>
          </a:xfrm>
          <a:prstGeom prst="rect">
            <a:avLst/>
          </a:prstGeom>
          <a:noFill/>
        </p:spPr>
      </p:pic>
      <p:sp>
        <p:nvSpPr>
          <p:cNvPr id="2" name="Title 1">
            <a:extLst>
              <a:ext uri="{FF2B5EF4-FFF2-40B4-BE49-F238E27FC236}">
                <a16:creationId xmlns:a16="http://schemas.microsoft.com/office/drawing/2014/main" id="{7F71E053-9886-4416-84C4-375DAE682D4E}"/>
              </a:ext>
            </a:extLst>
          </p:cNvPr>
          <p:cNvSpPr>
            <a:spLocks noGrp="1"/>
          </p:cNvSpPr>
          <p:nvPr>
            <p:ph type="title"/>
          </p:nvPr>
        </p:nvSpPr>
        <p:spPr>
          <a:xfrm>
            <a:off x="7224425" y="2537860"/>
            <a:ext cx="4516033" cy="1990582"/>
          </a:xfrm>
        </p:spPr>
        <p:txBody>
          <a:bodyPr anchor="b">
            <a:normAutofit fontScale="90000"/>
          </a:bodyPr>
          <a:lstStyle/>
          <a:p>
            <a:pPr algn="ctr">
              <a:lnSpc>
                <a:spcPct val="100000"/>
              </a:lnSpc>
            </a:pPr>
            <a:r>
              <a:rPr lang="en-US" dirty="0"/>
              <a:t>CLIMAAX</a:t>
            </a:r>
            <a:br>
              <a:rPr lang="en-US" dirty="0"/>
            </a:br>
            <a:r>
              <a:rPr lang="en-US" sz="2700" b="0" i="1" dirty="0" err="1"/>
              <a:t>CLIMate</a:t>
            </a:r>
            <a:r>
              <a:rPr lang="en-US" sz="2700" b="0" i="1" dirty="0"/>
              <a:t> risk And vulnerability Assessment framework and </a:t>
            </a:r>
            <a:r>
              <a:rPr lang="en-US" sz="2700" b="0" i="1" dirty="0" err="1"/>
              <a:t>toolboX</a:t>
            </a:r>
            <a:r>
              <a:rPr lang="en-US" sz="2700" b="0" i="1" dirty="0"/>
              <a:t> </a:t>
            </a:r>
            <a:br>
              <a:rPr lang="en-US" sz="2700" b="0" i="1" dirty="0"/>
            </a:br>
            <a:r>
              <a:rPr lang="en-US" sz="2700" b="0" i="1" dirty="0"/>
              <a:t/>
            </a:r>
            <a:br>
              <a:rPr lang="en-US" sz="2700" b="0" i="1" dirty="0"/>
            </a:br>
            <a:r>
              <a:rPr lang="en-US" sz="3200" dirty="0"/>
              <a:t>26 January 2023</a:t>
            </a:r>
            <a:r>
              <a:rPr lang="nl-NL" sz="2700" i="1" dirty="0"/>
              <a:t/>
            </a:r>
            <a:br>
              <a:rPr lang="nl-NL" sz="2700" i="1" dirty="0"/>
            </a:br>
            <a:endParaRPr lang="nl-NL" sz="2700" i="1" dirty="0"/>
          </a:p>
        </p:txBody>
      </p:sp>
      <p:sp>
        <p:nvSpPr>
          <p:cNvPr id="22" name="Text Placeholder 8">
            <a:extLst>
              <a:ext uri="{FF2B5EF4-FFF2-40B4-BE49-F238E27FC236}">
                <a16:creationId xmlns:a16="http://schemas.microsoft.com/office/drawing/2014/main" id="{0EDD0DBB-302D-43D7-80B9-CD51FC6497EA}"/>
              </a:ext>
            </a:extLst>
          </p:cNvPr>
          <p:cNvSpPr>
            <a:spLocks noGrp="1"/>
          </p:cNvSpPr>
          <p:nvPr>
            <p:ph type="body" sz="quarter" idx="18"/>
          </p:nvPr>
        </p:nvSpPr>
        <p:spPr>
          <a:xfrm>
            <a:off x="310801" y="5947577"/>
            <a:ext cx="3176270" cy="756001"/>
          </a:xfrm>
        </p:spPr>
        <p:txBody>
          <a:bodyPr/>
          <a:lstStyle/>
          <a:p>
            <a:endParaRPr lang="en-US"/>
          </a:p>
        </p:txBody>
      </p:sp>
      <p:sp>
        <p:nvSpPr>
          <p:cNvPr id="6" name="Subtitle 5">
            <a:extLst>
              <a:ext uri="{FF2B5EF4-FFF2-40B4-BE49-F238E27FC236}">
                <a16:creationId xmlns:a16="http://schemas.microsoft.com/office/drawing/2014/main" id="{3FC3E11E-58D2-43FE-AF9F-CC2C5FA91441}"/>
              </a:ext>
            </a:extLst>
          </p:cNvPr>
          <p:cNvSpPr>
            <a:spLocks noGrp="1"/>
          </p:cNvSpPr>
          <p:nvPr>
            <p:ph type="subTitle" idx="1"/>
          </p:nvPr>
        </p:nvSpPr>
        <p:spPr>
          <a:xfrm>
            <a:off x="7368111" y="5271302"/>
            <a:ext cx="4513088" cy="676275"/>
          </a:xfrm>
        </p:spPr>
        <p:txBody>
          <a:bodyPr>
            <a:normAutofit fontScale="25000" lnSpcReduction="20000"/>
          </a:bodyPr>
          <a:lstStyle/>
          <a:p>
            <a:pPr>
              <a:lnSpc>
                <a:spcPct val="100000"/>
              </a:lnSpc>
            </a:pPr>
            <a:r>
              <a:rPr lang="nl-NL" b="0" dirty="0"/>
              <a:t>Frederiek Sperna Weiland</a:t>
            </a:r>
          </a:p>
          <a:p>
            <a:pPr>
              <a:lnSpc>
                <a:spcPct val="100000"/>
              </a:lnSpc>
            </a:pPr>
            <a:r>
              <a:rPr lang="nl-NL" b="0" dirty="0"/>
              <a:t>Bart van den Hurk</a:t>
            </a:r>
          </a:p>
          <a:p>
            <a:pPr>
              <a:lnSpc>
                <a:spcPct val="100000"/>
              </a:lnSpc>
            </a:pPr>
            <a:endParaRPr lang="nl-NL" b="0" dirty="0"/>
          </a:p>
        </p:txBody>
      </p:sp>
      <p:pic>
        <p:nvPicPr>
          <p:cNvPr id="7" name="Picture 6">
            <a:extLst>
              <a:ext uri="{FF2B5EF4-FFF2-40B4-BE49-F238E27FC236}">
                <a16:creationId xmlns:a16="http://schemas.microsoft.com/office/drawing/2014/main" id="{6F32608E-DDD1-4746-91C1-AD2C33F397D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998962" y="114745"/>
            <a:ext cx="1342390" cy="1367790"/>
          </a:xfrm>
          <a:prstGeom prst="rect">
            <a:avLst/>
          </a:prstGeom>
        </p:spPr>
      </p:pic>
      <p:pic>
        <p:nvPicPr>
          <p:cNvPr id="8" name="Content Placeholder 8">
            <a:extLst>
              <a:ext uri="{FF2B5EF4-FFF2-40B4-BE49-F238E27FC236}">
                <a16:creationId xmlns:a16="http://schemas.microsoft.com/office/drawing/2014/main" id="{D76AA086-4B48-481B-9FFC-1B4C63AC7E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4655" y="302811"/>
            <a:ext cx="2418620" cy="507415"/>
          </a:xfrm>
          <a:prstGeom prst="rect">
            <a:avLst/>
          </a:prstGeom>
        </p:spPr>
      </p:pic>
    </p:spTree>
    <p:extLst>
      <p:ext uri="{BB962C8B-B14F-4D97-AF65-F5344CB8AC3E}">
        <p14:creationId xmlns:p14="http://schemas.microsoft.com/office/powerpoint/2010/main" val="159297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08421-7080-462E-8528-53898577C432}"/>
              </a:ext>
            </a:extLst>
          </p:cNvPr>
          <p:cNvSpPr>
            <a:spLocks noGrp="1"/>
          </p:cNvSpPr>
          <p:nvPr>
            <p:ph type="title"/>
          </p:nvPr>
        </p:nvSpPr>
        <p:spPr>
          <a:xfrm>
            <a:off x="838200" y="48477"/>
            <a:ext cx="10515600" cy="1325563"/>
          </a:xfrm>
        </p:spPr>
        <p:txBody>
          <a:bodyPr>
            <a:normAutofit/>
          </a:bodyPr>
          <a:lstStyle/>
          <a:p>
            <a:r>
              <a:rPr lang="en-US" b="1" dirty="0"/>
              <a:t>CLIMAAX deliverables</a:t>
            </a:r>
            <a:endParaRPr lang="nl-NL" b="1" dirty="0"/>
          </a:p>
        </p:txBody>
      </p:sp>
      <p:sp>
        <p:nvSpPr>
          <p:cNvPr id="3" name="Content Placeholder 2">
            <a:extLst>
              <a:ext uri="{FF2B5EF4-FFF2-40B4-BE49-F238E27FC236}">
                <a16:creationId xmlns:a16="http://schemas.microsoft.com/office/drawing/2014/main" id="{4D61F6DB-0331-4458-B5D6-2894D4DD3F98}"/>
              </a:ext>
            </a:extLst>
          </p:cNvPr>
          <p:cNvSpPr>
            <a:spLocks noGrp="1"/>
          </p:cNvSpPr>
          <p:nvPr>
            <p:ph idx="1"/>
          </p:nvPr>
        </p:nvSpPr>
        <p:spPr>
          <a:xfrm>
            <a:off x="838200" y="1253331"/>
            <a:ext cx="11132127" cy="4887410"/>
          </a:xfrm>
        </p:spPr>
        <p:txBody>
          <a:bodyPr>
            <a:normAutofit/>
          </a:bodyPr>
          <a:lstStyle/>
          <a:p>
            <a:pPr>
              <a:lnSpc>
                <a:spcPct val="140000"/>
              </a:lnSpc>
            </a:pPr>
            <a:r>
              <a:rPr lang="en-US" dirty="0"/>
              <a:t>A standardized </a:t>
            </a:r>
            <a:r>
              <a:rPr lang="en-US" b="1" i="1" dirty="0"/>
              <a:t>CRA framework </a:t>
            </a:r>
            <a:r>
              <a:rPr lang="en-US" dirty="0"/>
              <a:t>building upon best practices</a:t>
            </a:r>
          </a:p>
          <a:p>
            <a:pPr>
              <a:lnSpc>
                <a:spcPct val="140000"/>
              </a:lnSpc>
            </a:pPr>
            <a:r>
              <a:rPr lang="en-US" dirty="0"/>
              <a:t>A </a:t>
            </a:r>
            <a:r>
              <a:rPr lang="en-US" b="1" i="1" dirty="0"/>
              <a:t>toolbox</a:t>
            </a:r>
            <a:r>
              <a:rPr lang="en-US" dirty="0"/>
              <a:t> with data, models and utilities providing access to global open data archives integrated with local data </a:t>
            </a:r>
          </a:p>
          <a:p>
            <a:pPr>
              <a:lnSpc>
                <a:spcPct val="140000"/>
              </a:lnSpc>
            </a:pPr>
            <a:r>
              <a:rPr lang="en-US" b="1" i="1" dirty="0"/>
              <a:t>Five pilot</a:t>
            </a:r>
            <a:r>
              <a:rPr lang="en-US" dirty="0"/>
              <a:t> regional CRAs to shape the framework and toolset</a:t>
            </a:r>
          </a:p>
          <a:p>
            <a:pPr>
              <a:lnSpc>
                <a:spcPct val="140000"/>
              </a:lnSpc>
            </a:pPr>
            <a:r>
              <a:rPr lang="en-US" dirty="0"/>
              <a:t>Financial support for at least </a:t>
            </a:r>
            <a:r>
              <a:rPr lang="en-US" b="1" i="1" dirty="0"/>
              <a:t>50 regions </a:t>
            </a:r>
            <a:r>
              <a:rPr lang="en-US" dirty="0"/>
              <a:t>to execute a context-specific CRA</a:t>
            </a:r>
          </a:p>
          <a:p>
            <a:pPr>
              <a:lnSpc>
                <a:spcPct val="140000"/>
              </a:lnSpc>
            </a:pPr>
            <a:r>
              <a:rPr lang="en-US" dirty="0"/>
              <a:t>CRA </a:t>
            </a:r>
            <a:r>
              <a:rPr lang="en-US" b="1" i="1" dirty="0"/>
              <a:t>guidance material </a:t>
            </a:r>
            <a:r>
              <a:rPr lang="en-US" dirty="0"/>
              <a:t>and online helpdesk for other European regions</a:t>
            </a:r>
          </a:p>
          <a:p>
            <a:pPr>
              <a:lnSpc>
                <a:spcPct val="140000"/>
              </a:lnSpc>
            </a:pPr>
            <a:r>
              <a:rPr lang="en-US" dirty="0"/>
              <a:t>A proposal to </a:t>
            </a:r>
            <a:r>
              <a:rPr lang="en-US" b="1" i="1" dirty="0"/>
              <a:t>upscale</a:t>
            </a:r>
            <a:r>
              <a:rPr lang="en-US" dirty="0"/>
              <a:t> results into future operationalization</a:t>
            </a:r>
            <a:endParaRPr lang="nl-NL" dirty="0"/>
          </a:p>
        </p:txBody>
      </p:sp>
      <p:pic>
        <p:nvPicPr>
          <p:cNvPr id="4" name="Content Placeholder 8">
            <a:extLst>
              <a:ext uri="{FF2B5EF4-FFF2-40B4-BE49-F238E27FC236}">
                <a16:creationId xmlns:a16="http://schemas.microsoft.com/office/drawing/2014/main" id="{DBC18F37-DE7D-4ECE-BEEA-F88C574B8B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415" y="6316305"/>
            <a:ext cx="2418620" cy="507415"/>
          </a:xfrm>
          <a:prstGeom prst="rect">
            <a:avLst/>
          </a:prstGeom>
        </p:spPr>
      </p:pic>
      <p:pic>
        <p:nvPicPr>
          <p:cNvPr id="5" name="Picture 4">
            <a:extLst>
              <a:ext uri="{FF2B5EF4-FFF2-40B4-BE49-F238E27FC236}">
                <a16:creationId xmlns:a16="http://schemas.microsoft.com/office/drawing/2014/main" id="{13D061A2-57AD-4778-B17B-1DF5BF71F22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826699" y="0"/>
            <a:ext cx="1365301" cy="1286258"/>
          </a:xfrm>
          <a:prstGeom prst="rect">
            <a:avLst/>
          </a:prstGeom>
        </p:spPr>
      </p:pic>
    </p:spTree>
    <p:extLst>
      <p:ext uri="{BB962C8B-B14F-4D97-AF65-F5344CB8AC3E}">
        <p14:creationId xmlns:p14="http://schemas.microsoft.com/office/powerpoint/2010/main" val="666630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322E-BF98-4E8D-849F-011D7AC946E1}"/>
              </a:ext>
            </a:extLst>
          </p:cNvPr>
          <p:cNvSpPr>
            <a:spLocks noGrp="1"/>
          </p:cNvSpPr>
          <p:nvPr>
            <p:ph type="title"/>
          </p:nvPr>
        </p:nvSpPr>
        <p:spPr>
          <a:xfrm>
            <a:off x="838200" y="262880"/>
            <a:ext cx="10515600" cy="1325563"/>
          </a:xfrm>
        </p:spPr>
        <p:txBody>
          <a:bodyPr/>
          <a:lstStyle/>
          <a:p>
            <a:r>
              <a:rPr lang="nl-NL" b="1" dirty="0" err="1"/>
              <a:t>Starting</a:t>
            </a:r>
            <a:r>
              <a:rPr lang="nl-NL" b="1" dirty="0"/>
              <a:t> point: EU Green Deal</a:t>
            </a:r>
          </a:p>
        </p:txBody>
      </p:sp>
      <p:sp>
        <p:nvSpPr>
          <p:cNvPr id="4" name="Date Placeholder 3">
            <a:extLst>
              <a:ext uri="{FF2B5EF4-FFF2-40B4-BE49-F238E27FC236}">
                <a16:creationId xmlns:a16="http://schemas.microsoft.com/office/drawing/2014/main" id="{4FA37A72-BDF0-4683-BB69-E4D89A8EC1F8}"/>
              </a:ext>
            </a:extLst>
          </p:cNvPr>
          <p:cNvSpPr>
            <a:spLocks noGrp="1"/>
          </p:cNvSpPr>
          <p:nvPr>
            <p:ph type="dt" sz="half" idx="10"/>
          </p:nvPr>
        </p:nvSpPr>
        <p:spPr/>
        <p:txBody>
          <a:bodyPr/>
          <a:lstStyle/>
          <a:p>
            <a:r>
              <a:rPr lang="nl-NL"/>
              <a:t> 28 november 2019</a:t>
            </a:r>
          </a:p>
        </p:txBody>
      </p:sp>
      <p:pic>
        <p:nvPicPr>
          <p:cNvPr id="7" name="Picture 6">
            <a:extLst>
              <a:ext uri="{FF2B5EF4-FFF2-40B4-BE49-F238E27FC236}">
                <a16:creationId xmlns:a16="http://schemas.microsoft.com/office/drawing/2014/main" id="{1C7EF21F-99DA-4EDF-B784-24E1B23AC634}"/>
              </a:ext>
            </a:extLst>
          </p:cNvPr>
          <p:cNvPicPr>
            <a:picLocks noChangeAspect="1"/>
          </p:cNvPicPr>
          <p:nvPr/>
        </p:nvPicPr>
        <p:blipFill rotWithShape="1">
          <a:blip r:embed="rId2"/>
          <a:srcRect l="14715" t="19072" r="28703" b="21519"/>
          <a:stretch/>
        </p:blipFill>
        <p:spPr>
          <a:xfrm>
            <a:off x="2946978" y="1690688"/>
            <a:ext cx="8480071" cy="5008366"/>
          </a:xfrm>
          <a:prstGeom prst="rect">
            <a:avLst/>
          </a:prstGeom>
        </p:spPr>
      </p:pic>
      <p:pic>
        <p:nvPicPr>
          <p:cNvPr id="11" name="Content Placeholder 8">
            <a:extLst>
              <a:ext uri="{FF2B5EF4-FFF2-40B4-BE49-F238E27FC236}">
                <a16:creationId xmlns:a16="http://schemas.microsoft.com/office/drawing/2014/main" id="{BE34A74E-3387-4FCF-8F34-A6467F768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15" y="6316305"/>
            <a:ext cx="2418620" cy="507415"/>
          </a:xfrm>
          <a:prstGeom prst="rect">
            <a:avLst/>
          </a:prstGeom>
        </p:spPr>
      </p:pic>
    </p:spTree>
    <p:extLst>
      <p:ext uri="{BB962C8B-B14F-4D97-AF65-F5344CB8AC3E}">
        <p14:creationId xmlns:p14="http://schemas.microsoft.com/office/powerpoint/2010/main" val="4055296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A755C8-3A78-4363-966E-D2ED420F82BA}"/>
              </a:ext>
            </a:extLst>
          </p:cNvPr>
          <p:cNvPicPr>
            <a:picLocks noChangeAspect="1"/>
          </p:cNvPicPr>
          <p:nvPr/>
        </p:nvPicPr>
        <p:blipFill rotWithShape="1">
          <a:blip r:embed="rId2"/>
          <a:srcRect l="9968" t="23292" r="25475" b="10718"/>
          <a:stretch/>
        </p:blipFill>
        <p:spPr>
          <a:xfrm>
            <a:off x="2097248" y="1224794"/>
            <a:ext cx="9815119" cy="5546514"/>
          </a:xfrm>
          <a:prstGeom prst="rect">
            <a:avLst/>
          </a:prstGeom>
        </p:spPr>
      </p:pic>
      <p:sp>
        <p:nvSpPr>
          <p:cNvPr id="2" name="Title 1">
            <a:extLst>
              <a:ext uri="{FF2B5EF4-FFF2-40B4-BE49-F238E27FC236}">
                <a16:creationId xmlns:a16="http://schemas.microsoft.com/office/drawing/2014/main" id="{774E322E-BF98-4E8D-849F-011D7AC946E1}"/>
              </a:ext>
            </a:extLst>
          </p:cNvPr>
          <p:cNvSpPr>
            <a:spLocks noGrp="1"/>
          </p:cNvSpPr>
          <p:nvPr>
            <p:ph type="title"/>
          </p:nvPr>
        </p:nvSpPr>
        <p:spPr>
          <a:xfrm>
            <a:off x="838200" y="136525"/>
            <a:ext cx="10515600" cy="1325563"/>
          </a:xfrm>
        </p:spPr>
        <p:txBody>
          <a:bodyPr/>
          <a:lstStyle/>
          <a:p>
            <a:r>
              <a:rPr lang="nl-NL" b="1" dirty="0"/>
              <a:t>European CRA </a:t>
            </a:r>
            <a:r>
              <a:rPr lang="nl-NL" b="1" dirty="0" err="1"/>
              <a:t>mapping</a:t>
            </a:r>
            <a:r>
              <a:rPr lang="nl-NL" b="1" dirty="0"/>
              <a:t> cascade </a:t>
            </a:r>
            <a:r>
              <a:rPr lang="nl-NL" b="1" dirty="0" err="1"/>
              <a:t>pathways</a:t>
            </a:r>
            <a:endParaRPr lang="nl-NL" b="1" dirty="0"/>
          </a:p>
        </p:txBody>
      </p:sp>
      <p:sp>
        <p:nvSpPr>
          <p:cNvPr id="4" name="Date Placeholder 3">
            <a:extLst>
              <a:ext uri="{FF2B5EF4-FFF2-40B4-BE49-F238E27FC236}">
                <a16:creationId xmlns:a16="http://schemas.microsoft.com/office/drawing/2014/main" id="{4FA37A72-BDF0-4683-BB69-E4D89A8EC1F8}"/>
              </a:ext>
            </a:extLst>
          </p:cNvPr>
          <p:cNvSpPr>
            <a:spLocks noGrp="1"/>
          </p:cNvSpPr>
          <p:nvPr>
            <p:ph type="dt" sz="half" idx="10"/>
          </p:nvPr>
        </p:nvSpPr>
        <p:spPr/>
        <p:txBody>
          <a:bodyPr/>
          <a:lstStyle/>
          <a:p>
            <a:r>
              <a:rPr lang="nl-NL"/>
              <a:t> 28 november 2019</a:t>
            </a:r>
          </a:p>
        </p:txBody>
      </p:sp>
      <p:pic>
        <p:nvPicPr>
          <p:cNvPr id="6" name="Content Placeholder 8">
            <a:extLst>
              <a:ext uri="{FF2B5EF4-FFF2-40B4-BE49-F238E27FC236}">
                <a16:creationId xmlns:a16="http://schemas.microsoft.com/office/drawing/2014/main" id="{4D585D61-EF00-44CC-BD68-09D252FB3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15" y="6316305"/>
            <a:ext cx="2418620" cy="507415"/>
          </a:xfrm>
          <a:prstGeom prst="rect">
            <a:avLst/>
          </a:prstGeom>
        </p:spPr>
      </p:pic>
    </p:spTree>
    <p:extLst>
      <p:ext uri="{BB962C8B-B14F-4D97-AF65-F5344CB8AC3E}">
        <p14:creationId xmlns:p14="http://schemas.microsoft.com/office/powerpoint/2010/main" val="3167647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376" y="3679817"/>
            <a:ext cx="11045707" cy="1325563"/>
          </a:xfrm>
        </p:spPr>
        <p:txBody>
          <a:bodyPr>
            <a:normAutofit fontScale="90000"/>
          </a:bodyPr>
          <a:lstStyle/>
          <a:p>
            <a:pPr algn="ctr"/>
            <a:r>
              <a:rPr lang="en-IE" sz="4900" dirty="0" smtClean="0"/>
              <a:t>Clara de la Torre</a:t>
            </a:r>
            <a:br>
              <a:rPr lang="en-IE" sz="4900" dirty="0" smtClean="0"/>
            </a:br>
            <a:r>
              <a:rPr lang="en-IE" dirty="0" smtClean="0"/>
              <a:t/>
            </a:r>
            <a:br>
              <a:rPr lang="en-IE" dirty="0" smtClean="0"/>
            </a:br>
            <a:r>
              <a:rPr lang="en-IE" dirty="0"/>
              <a:t>Deputy Director General – DG </a:t>
            </a:r>
            <a:r>
              <a:rPr lang="en-IE" dirty="0" smtClean="0"/>
              <a:t>CLIMA</a:t>
            </a:r>
            <a:br>
              <a:rPr lang="en-IE" dirty="0" smtClean="0"/>
            </a:br>
            <a:r>
              <a:rPr lang="en-IE" dirty="0" smtClean="0"/>
              <a:t>Manager of Mission on Adaptation to Climate Change</a:t>
            </a:r>
            <a:br>
              <a:rPr lang="en-IE" dirty="0" smtClean="0"/>
            </a:br>
            <a:endParaRPr lang="en-US" dirty="0"/>
          </a:p>
        </p:txBody>
      </p:sp>
    </p:spTree>
    <p:extLst>
      <p:ext uri="{BB962C8B-B14F-4D97-AF65-F5344CB8AC3E}">
        <p14:creationId xmlns:p14="http://schemas.microsoft.com/office/powerpoint/2010/main" val="9616119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C77C-60CB-4307-A31A-A2E1DC01DD54}"/>
              </a:ext>
            </a:extLst>
          </p:cNvPr>
          <p:cNvSpPr>
            <a:spLocks noGrp="1"/>
          </p:cNvSpPr>
          <p:nvPr>
            <p:ph type="title"/>
          </p:nvPr>
        </p:nvSpPr>
        <p:spPr>
          <a:xfrm>
            <a:off x="155549" y="-106264"/>
            <a:ext cx="10515600" cy="1325563"/>
          </a:xfrm>
          <a:noFill/>
        </p:spPr>
        <p:txBody>
          <a:bodyPr>
            <a:normAutofit/>
          </a:bodyPr>
          <a:lstStyle/>
          <a:p>
            <a:pPr>
              <a:lnSpc>
                <a:spcPct val="100000"/>
              </a:lnSpc>
            </a:pPr>
            <a:r>
              <a:rPr lang="en-US" sz="3600" b="1" dirty="0"/>
              <a:t>Our motto: standardized flexibility</a:t>
            </a:r>
            <a:endParaRPr lang="nl-NL" sz="3600" b="1" dirty="0"/>
          </a:p>
        </p:txBody>
      </p:sp>
      <p:sp>
        <p:nvSpPr>
          <p:cNvPr id="3" name="Content Placeholder 2">
            <a:extLst>
              <a:ext uri="{FF2B5EF4-FFF2-40B4-BE49-F238E27FC236}">
                <a16:creationId xmlns:a16="http://schemas.microsoft.com/office/drawing/2014/main" id="{19521E14-4863-4DE1-A083-8A90DF755922}"/>
              </a:ext>
            </a:extLst>
          </p:cNvPr>
          <p:cNvSpPr>
            <a:spLocks noGrp="1"/>
          </p:cNvSpPr>
          <p:nvPr>
            <p:ph idx="1"/>
          </p:nvPr>
        </p:nvSpPr>
        <p:spPr>
          <a:xfrm>
            <a:off x="764039" y="1533288"/>
            <a:ext cx="6906791" cy="4320000"/>
          </a:xfrm>
        </p:spPr>
        <p:txBody>
          <a:bodyPr>
            <a:normAutofit fontScale="92500" lnSpcReduction="20000"/>
          </a:bodyPr>
          <a:lstStyle/>
          <a:p>
            <a:r>
              <a:rPr lang="en-US" sz="2400" dirty="0"/>
              <a:t>Comply with large range of regional challenges and levels of experience</a:t>
            </a:r>
          </a:p>
          <a:p>
            <a:r>
              <a:rPr lang="en-US" sz="2400" dirty="0"/>
              <a:t>Facilitate range of </a:t>
            </a:r>
          </a:p>
          <a:p>
            <a:pPr lvl="1"/>
            <a:r>
              <a:rPr lang="en-US" dirty="0"/>
              <a:t>Time scales</a:t>
            </a:r>
          </a:p>
          <a:p>
            <a:pPr lvl="1"/>
            <a:r>
              <a:rPr lang="en-US" dirty="0"/>
              <a:t>Sectors</a:t>
            </a:r>
          </a:p>
          <a:p>
            <a:pPr lvl="1"/>
            <a:r>
              <a:rPr lang="en-US" dirty="0"/>
              <a:t>Decision contexts</a:t>
            </a:r>
          </a:p>
          <a:p>
            <a:r>
              <a:rPr lang="en-US" sz="2400" dirty="0"/>
              <a:t>Merge with existing political and economical constraints</a:t>
            </a:r>
          </a:p>
          <a:p>
            <a:r>
              <a:rPr lang="en-US" sz="2400" dirty="0"/>
              <a:t>Build upon existing data and tools</a:t>
            </a:r>
          </a:p>
          <a:p>
            <a:endParaRPr lang="en-US" sz="2400" dirty="0"/>
          </a:p>
          <a:p>
            <a:endParaRPr lang="nl-NL" sz="2400" dirty="0"/>
          </a:p>
        </p:txBody>
      </p:sp>
      <p:pic>
        <p:nvPicPr>
          <p:cNvPr id="10" name="Picture 9">
            <a:extLst>
              <a:ext uri="{FF2B5EF4-FFF2-40B4-BE49-F238E27FC236}">
                <a16:creationId xmlns:a16="http://schemas.microsoft.com/office/drawing/2014/main" id="{E8D530D5-961B-47A7-8D14-A683131B6674}"/>
              </a:ext>
            </a:extLst>
          </p:cNvPr>
          <p:cNvPicPr>
            <a:picLocks noChangeAspect="1"/>
          </p:cNvPicPr>
          <p:nvPr/>
        </p:nvPicPr>
        <p:blipFill rotWithShape="1">
          <a:blip r:embed="rId3"/>
          <a:srcRect l="47857" t="13134" r="29701" b="19801"/>
          <a:stretch/>
        </p:blipFill>
        <p:spPr>
          <a:xfrm>
            <a:off x="8279319" y="0"/>
            <a:ext cx="3917977" cy="6858000"/>
          </a:xfrm>
          <a:prstGeom prst="rect">
            <a:avLst/>
          </a:prstGeom>
        </p:spPr>
      </p:pic>
      <p:pic>
        <p:nvPicPr>
          <p:cNvPr id="17" name="Picture 16">
            <a:extLst>
              <a:ext uri="{FF2B5EF4-FFF2-40B4-BE49-F238E27FC236}">
                <a16:creationId xmlns:a16="http://schemas.microsoft.com/office/drawing/2014/main" id="{6712F497-05EE-4A33-94B4-53068A6A697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55549" y="5356828"/>
            <a:ext cx="1365301" cy="1286258"/>
          </a:xfrm>
          <a:prstGeom prst="rect">
            <a:avLst/>
          </a:prstGeom>
        </p:spPr>
      </p:pic>
      <p:pic>
        <p:nvPicPr>
          <p:cNvPr id="8" name="Content Placeholder 8">
            <a:extLst>
              <a:ext uri="{FF2B5EF4-FFF2-40B4-BE49-F238E27FC236}">
                <a16:creationId xmlns:a16="http://schemas.microsoft.com/office/drawing/2014/main" id="{1E8CBB1A-73FA-4B86-B6A9-49C14697C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4655" y="302811"/>
            <a:ext cx="2418620" cy="507415"/>
          </a:xfrm>
          <a:prstGeom prst="rect">
            <a:avLst/>
          </a:prstGeom>
        </p:spPr>
      </p:pic>
    </p:spTree>
    <p:extLst>
      <p:ext uri="{BB962C8B-B14F-4D97-AF65-F5344CB8AC3E}">
        <p14:creationId xmlns:p14="http://schemas.microsoft.com/office/powerpoint/2010/main" val="93507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C35303-B6F4-427C-9EA3-9B099124501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810225"/>
            <a:ext cx="8096175" cy="6047775"/>
          </a:xfrm>
          <a:prstGeom prst="rect">
            <a:avLst/>
          </a:prstGeom>
        </p:spPr>
      </p:pic>
      <p:sp>
        <p:nvSpPr>
          <p:cNvPr id="2" name="Title 1">
            <a:extLst>
              <a:ext uri="{FF2B5EF4-FFF2-40B4-BE49-F238E27FC236}">
                <a16:creationId xmlns:a16="http://schemas.microsoft.com/office/drawing/2014/main" id="{E892C77C-60CB-4307-A31A-A2E1DC01DD54}"/>
              </a:ext>
            </a:extLst>
          </p:cNvPr>
          <p:cNvSpPr>
            <a:spLocks noGrp="1"/>
          </p:cNvSpPr>
          <p:nvPr>
            <p:ph type="title"/>
          </p:nvPr>
        </p:nvSpPr>
        <p:spPr>
          <a:xfrm>
            <a:off x="455888" y="468475"/>
            <a:ext cx="7382169" cy="936000"/>
          </a:xfrm>
          <a:noFill/>
        </p:spPr>
        <p:txBody>
          <a:bodyPr>
            <a:noAutofit/>
          </a:bodyPr>
          <a:lstStyle/>
          <a:p>
            <a:pPr>
              <a:lnSpc>
                <a:spcPct val="100000"/>
              </a:lnSpc>
            </a:pPr>
            <a:r>
              <a:rPr lang="nl-NL" sz="4000" b="1" dirty="0"/>
              <a:t>Project </a:t>
            </a:r>
            <a:r>
              <a:rPr lang="nl-NL" sz="4000" b="1" dirty="0" err="1"/>
              <a:t>structure</a:t>
            </a:r>
            <a:r>
              <a:rPr lang="en-US" sz="4000" b="1" dirty="0">
                <a:latin typeface="Arial"/>
                <a:cs typeface="Arial"/>
              </a:rPr>
              <a:t/>
            </a:r>
            <a:br>
              <a:rPr lang="en-US" sz="4000" b="1" dirty="0">
                <a:latin typeface="Arial"/>
                <a:cs typeface="Arial"/>
              </a:rPr>
            </a:br>
            <a:endParaRPr lang="nl-NL" sz="4000" b="1" dirty="0">
              <a:latin typeface="Arial"/>
              <a:cs typeface="Arial"/>
            </a:endParaRPr>
          </a:p>
        </p:txBody>
      </p:sp>
      <p:sp>
        <p:nvSpPr>
          <p:cNvPr id="4" name="Date Placeholder 3">
            <a:extLst>
              <a:ext uri="{FF2B5EF4-FFF2-40B4-BE49-F238E27FC236}">
                <a16:creationId xmlns:a16="http://schemas.microsoft.com/office/drawing/2014/main" id="{F5718FC5-5906-4443-AC03-AD19758956DC}"/>
              </a:ext>
            </a:extLst>
          </p:cNvPr>
          <p:cNvSpPr>
            <a:spLocks noGrp="1"/>
          </p:cNvSpPr>
          <p:nvPr>
            <p:ph type="dt" sz="half" idx="10"/>
          </p:nvPr>
        </p:nvSpPr>
        <p:spPr/>
        <p:txBody>
          <a:bodyPr/>
          <a:lstStyle/>
          <a:p>
            <a:r>
              <a:rPr lang="nl-NL"/>
              <a:t> 28 november 2019</a:t>
            </a:r>
          </a:p>
        </p:txBody>
      </p:sp>
      <p:pic>
        <p:nvPicPr>
          <p:cNvPr id="9" name="Picture Placeholder 8">
            <a:extLst>
              <a:ext uri="{FF2B5EF4-FFF2-40B4-BE49-F238E27FC236}">
                <a16:creationId xmlns:a16="http://schemas.microsoft.com/office/drawing/2014/main" id="{756F1402-38DF-40A2-A2FA-3D16968DE2F2}"/>
              </a:ext>
            </a:extLst>
          </p:cNvPr>
          <p:cNvPicPr>
            <a:picLocks noGrp="1" noChangeAspect="1"/>
          </p:cNvPicPr>
          <p:nvPr>
            <p:ph type="pic" sz="quarter" idx="19"/>
          </p:nvPr>
        </p:nvPicPr>
        <p:blipFill>
          <a:blip r:embed="rId4"/>
          <a:srcRect l="30308" r="30308"/>
          <a:stretch>
            <a:fillRect/>
          </a:stretch>
        </p:blipFill>
        <p:spPr>
          <a:prstGeom prst="rect">
            <a:avLst/>
          </a:prstGeom>
        </p:spPr>
      </p:pic>
      <p:pic>
        <p:nvPicPr>
          <p:cNvPr id="6" name="Content Placeholder 8">
            <a:extLst>
              <a:ext uri="{FF2B5EF4-FFF2-40B4-BE49-F238E27FC236}">
                <a16:creationId xmlns:a16="http://schemas.microsoft.com/office/drawing/2014/main" id="{8AAAF3A0-C4F8-4688-825F-924EBF5D39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4655" y="302811"/>
            <a:ext cx="2418620" cy="507415"/>
          </a:xfrm>
          <a:prstGeom prst="rect">
            <a:avLst/>
          </a:prstGeom>
        </p:spPr>
      </p:pic>
    </p:spTree>
    <p:extLst>
      <p:ext uri="{BB962C8B-B14F-4D97-AF65-F5344CB8AC3E}">
        <p14:creationId xmlns:p14="http://schemas.microsoft.com/office/powerpoint/2010/main" val="258321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86D98-CBF0-457A-9656-60057BF38A84}"/>
              </a:ext>
            </a:extLst>
          </p:cNvPr>
          <p:cNvPicPr/>
          <p:nvPr/>
        </p:nvPicPr>
        <p:blipFill>
          <a:blip r:embed="rId3">
            <a:extLst>
              <a:ext uri="{28A0092B-C50C-407E-A947-70E740481C1C}">
                <a14:useLocalDpi xmlns:a14="http://schemas.microsoft.com/office/drawing/2010/main" val="0"/>
              </a:ext>
            </a:extLst>
          </a:blip>
          <a:stretch>
            <a:fillRect/>
          </a:stretch>
        </p:blipFill>
        <p:spPr>
          <a:xfrm>
            <a:off x="992221" y="558800"/>
            <a:ext cx="6678579" cy="6299200"/>
          </a:xfrm>
          <a:prstGeom prst="rect">
            <a:avLst/>
          </a:prstGeom>
        </p:spPr>
      </p:pic>
      <p:sp>
        <p:nvSpPr>
          <p:cNvPr id="2" name="Title 1">
            <a:extLst>
              <a:ext uri="{FF2B5EF4-FFF2-40B4-BE49-F238E27FC236}">
                <a16:creationId xmlns:a16="http://schemas.microsoft.com/office/drawing/2014/main" id="{E892C77C-60CB-4307-A31A-A2E1DC01DD54}"/>
              </a:ext>
            </a:extLst>
          </p:cNvPr>
          <p:cNvSpPr>
            <a:spLocks noGrp="1"/>
          </p:cNvSpPr>
          <p:nvPr>
            <p:ph type="title"/>
          </p:nvPr>
        </p:nvSpPr>
        <p:spPr>
          <a:xfrm>
            <a:off x="758531" y="556518"/>
            <a:ext cx="7382169" cy="936000"/>
          </a:xfrm>
          <a:noFill/>
        </p:spPr>
        <p:txBody>
          <a:bodyPr>
            <a:noAutofit/>
          </a:bodyPr>
          <a:lstStyle/>
          <a:p>
            <a:pPr>
              <a:lnSpc>
                <a:spcPct val="100000"/>
              </a:lnSpc>
            </a:pPr>
            <a:r>
              <a:rPr lang="nl-NL" sz="4000" b="1" dirty="0"/>
              <a:t>Consortium </a:t>
            </a:r>
            <a:r>
              <a:rPr lang="nl-NL" sz="4000" b="1" dirty="0" err="1"/>
              <a:t>structure</a:t>
            </a:r>
            <a:r>
              <a:rPr lang="en-US" sz="4000" b="1" dirty="0">
                <a:latin typeface="Arial"/>
                <a:cs typeface="Arial"/>
              </a:rPr>
              <a:t/>
            </a:r>
            <a:br>
              <a:rPr lang="en-US" sz="4000" b="1" dirty="0">
                <a:latin typeface="Arial"/>
                <a:cs typeface="Arial"/>
              </a:rPr>
            </a:br>
            <a:endParaRPr lang="nl-NL" sz="4000" b="1" dirty="0">
              <a:latin typeface="Arial"/>
              <a:cs typeface="Arial"/>
            </a:endParaRPr>
          </a:p>
        </p:txBody>
      </p:sp>
      <p:pic>
        <p:nvPicPr>
          <p:cNvPr id="9" name="Picture Placeholder 8">
            <a:extLst>
              <a:ext uri="{FF2B5EF4-FFF2-40B4-BE49-F238E27FC236}">
                <a16:creationId xmlns:a16="http://schemas.microsoft.com/office/drawing/2014/main" id="{756F1402-38DF-40A2-A2FA-3D16968DE2F2}"/>
              </a:ext>
            </a:extLst>
          </p:cNvPr>
          <p:cNvPicPr>
            <a:picLocks noGrp="1" noChangeAspect="1"/>
          </p:cNvPicPr>
          <p:nvPr>
            <p:ph type="pic" sz="quarter" idx="19"/>
          </p:nvPr>
        </p:nvPicPr>
        <p:blipFill>
          <a:blip r:embed="rId4"/>
          <a:srcRect l="30308" r="30308"/>
          <a:stretch>
            <a:fillRect/>
          </a:stretch>
        </p:blipFill>
        <p:spPr>
          <a:prstGeom prst="rect">
            <a:avLst/>
          </a:prstGeom>
        </p:spPr>
      </p:pic>
      <p:pic>
        <p:nvPicPr>
          <p:cNvPr id="7" name="Content Placeholder 8">
            <a:extLst>
              <a:ext uri="{FF2B5EF4-FFF2-40B4-BE49-F238E27FC236}">
                <a16:creationId xmlns:a16="http://schemas.microsoft.com/office/drawing/2014/main" id="{DFC1F304-E684-40B5-B161-46E793E6C5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4655" y="302811"/>
            <a:ext cx="2418620" cy="507415"/>
          </a:xfrm>
          <a:prstGeom prst="rect">
            <a:avLst/>
          </a:prstGeom>
        </p:spPr>
      </p:pic>
      <p:pic>
        <p:nvPicPr>
          <p:cNvPr id="8" name="Content Placeholder 8">
            <a:extLst>
              <a:ext uri="{FF2B5EF4-FFF2-40B4-BE49-F238E27FC236}">
                <a16:creationId xmlns:a16="http://schemas.microsoft.com/office/drawing/2014/main" id="{684E103A-05A2-4A1C-957E-6BFC4FA076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350585"/>
            <a:ext cx="2418620" cy="507415"/>
          </a:xfrm>
          <a:prstGeom prst="rect">
            <a:avLst/>
          </a:prstGeom>
        </p:spPr>
      </p:pic>
    </p:spTree>
    <p:extLst>
      <p:ext uri="{BB962C8B-B14F-4D97-AF65-F5344CB8AC3E}">
        <p14:creationId xmlns:p14="http://schemas.microsoft.com/office/powerpoint/2010/main" val="136577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0903749-263F-730A-B70F-FDE5D48C6168}"/>
              </a:ext>
            </a:extLst>
          </p:cNvPr>
          <p:cNvGrpSpPr/>
          <p:nvPr/>
        </p:nvGrpSpPr>
        <p:grpSpPr>
          <a:xfrm>
            <a:off x="7342099" y="1263033"/>
            <a:ext cx="4461680" cy="4169253"/>
            <a:chOff x="6767328" y="1506876"/>
            <a:chExt cx="4461680" cy="4169253"/>
          </a:xfrm>
        </p:grpSpPr>
        <p:pic>
          <p:nvPicPr>
            <p:cNvPr id="1028" name="Picture 4" descr="Clock">
              <a:extLst>
                <a:ext uri="{FF2B5EF4-FFF2-40B4-BE49-F238E27FC236}">
                  <a16:creationId xmlns:a16="http://schemas.microsoft.com/office/drawing/2014/main" id="{F081EC78-8344-ECA0-0F43-28B1F3AB8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328" y="1506876"/>
              <a:ext cx="4461680" cy="41692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796773-A068-590A-7657-D3307E5A3581}"/>
                </a:ext>
              </a:extLst>
            </p:cNvPr>
            <p:cNvSpPr txBox="1"/>
            <p:nvPr/>
          </p:nvSpPr>
          <p:spPr>
            <a:xfrm>
              <a:off x="9614263" y="5368352"/>
              <a:ext cx="14142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4"/>
                </a:rPr>
                <a:t>CCC 2017</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2" name="Titolo 1">
            <a:extLst>
              <a:ext uri="{FF2B5EF4-FFF2-40B4-BE49-F238E27FC236}">
                <a16:creationId xmlns:a16="http://schemas.microsoft.com/office/drawing/2014/main" id="{C6C1A546-792A-A04C-9C71-DF5BBA842E5E}"/>
              </a:ext>
            </a:extLst>
          </p:cNvPr>
          <p:cNvSpPr>
            <a:spLocks noGrp="1"/>
          </p:cNvSpPr>
          <p:nvPr>
            <p:ph type="ctrTitle"/>
          </p:nvPr>
        </p:nvSpPr>
        <p:spPr>
          <a:xfrm>
            <a:off x="166258" y="283471"/>
            <a:ext cx="11903821" cy="520311"/>
          </a:xfrm>
        </p:spPr>
        <p:txBody>
          <a:bodyPr>
            <a:noAutofit/>
          </a:bodyPr>
          <a:lstStyle/>
          <a:p>
            <a:pPr algn="l">
              <a:spcBef>
                <a:spcPct val="0"/>
              </a:spcBef>
            </a:pPr>
            <a:r>
              <a:rPr lang="en-US" sz="3200" b="1" dirty="0" smtClean="0"/>
              <a:t>Step 1: Regional Climate Risk Assessment Framework</a:t>
            </a:r>
            <a:endParaRPr lang="en-US" sz="3200" b="1" dirty="0"/>
          </a:p>
        </p:txBody>
      </p:sp>
      <p:sp>
        <p:nvSpPr>
          <p:cNvPr id="3" name="Sottotitolo 2">
            <a:extLst>
              <a:ext uri="{FF2B5EF4-FFF2-40B4-BE49-F238E27FC236}">
                <a16:creationId xmlns:a16="http://schemas.microsoft.com/office/drawing/2014/main" id="{EBA3E4AB-C39A-A146-B3FF-77ADF7068187}"/>
              </a:ext>
            </a:extLst>
          </p:cNvPr>
          <p:cNvSpPr>
            <a:spLocks noGrp="1"/>
          </p:cNvSpPr>
          <p:nvPr>
            <p:ph type="subTitle" idx="4294967295"/>
          </p:nvPr>
        </p:nvSpPr>
        <p:spPr>
          <a:xfrm>
            <a:off x="166258" y="1006679"/>
            <a:ext cx="7357948" cy="5851321"/>
          </a:xfrm>
          <a:prstGeom prst="rect">
            <a:avLst/>
          </a:prstGeom>
        </p:spPr>
        <p:txBody>
          <a:bodyPr/>
          <a:lstStyle/>
          <a:p>
            <a:pPr marL="0" indent="0">
              <a:lnSpc>
                <a:spcPct val="114000"/>
              </a:lnSpc>
              <a:buNone/>
            </a:pPr>
            <a:r>
              <a:rPr lang="en-GB" sz="1600" b="1" dirty="0">
                <a:latin typeface="Calibri" panose="020F0502020204030204" pitchFamily="34" charset="0"/>
                <a:cs typeface="Calibri" panose="020F0502020204030204" pitchFamily="34" charset="0"/>
              </a:rPr>
              <a:t>Scope:  </a:t>
            </a:r>
            <a:r>
              <a:rPr lang="en-GB" sz="1600" dirty="0">
                <a:latin typeface="Calibri" panose="020F0502020204030204" pitchFamily="34" charset="0"/>
                <a:cs typeface="Calibri" panose="020F0502020204030204" pitchFamily="34" charset="0"/>
              </a:rPr>
              <a:t>Develop an inclusive, harmonized and shared framework for local &amp; regional climate risk assessment.</a:t>
            </a:r>
          </a:p>
          <a:p>
            <a:pPr>
              <a:lnSpc>
                <a:spcPct val="114000"/>
              </a:lnSpc>
              <a:spcBef>
                <a:spcPts val="0"/>
              </a:spcBef>
            </a:pPr>
            <a:r>
              <a:rPr lang="en-GB" sz="1600" dirty="0">
                <a:latin typeface="Calibri" panose="020F0502020204030204" pitchFamily="34" charset="0"/>
                <a:cs typeface="Calibri" panose="020F0502020204030204" pitchFamily="34" charset="0"/>
              </a:rPr>
              <a:t>Based on technical and process-based principles and performance-related metrics for CRA</a:t>
            </a:r>
          </a:p>
          <a:p>
            <a:pPr>
              <a:lnSpc>
                <a:spcPct val="114000"/>
              </a:lnSpc>
              <a:spcBef>
                <a:spcPts val="0"/>
              </a:spcBef>
            </a:pPr>
            <a:r>
              <a:rPr lang="en-GB" sz="1600" dirty="0">
                <a:latin typeface="Calibri" panose="020F0502020204030204" pitchFamily="34" charset="0"/>
                <a:cs typeface="Calibri" panose="020F0502020204030204" pitchFamily="34" charset="0"/>
              </a:rPr>
              <a:t>Build upon state of the art and bottom-up consensus of good practices and recommended approaches</a:t>
            </a:r>
          </a:p>
          <a:p>
            <a:pPr marL="0" indent="0">
              <a:lnSpc>
                <a:spcPct val="114000"/>
              </a:lnSpc>
              <a:buNone/>
            </a:pPr>
            <a:r>
              <a:rPr lang="en-GB" sz="1600" b="1" dirty="0">
                <a:latin typeface="Calibri" panose="020F0502020204030204" pitchFamily="34" charset="0"/>
                <a:cs typeface="Calibri" panose="020F0502020204030204" pitchFamily="34" charset="0"/>
              </a:rPr>
              <a:t>Why is a new Framework needed?</a:t>
            </a:r>
          </a:p>
          <a:p>
            <a:pPr>
              <a:lnSpc>
                <a:spcPct val="114000"/>
              </a:lnSpc>
              <a:spcBef>
                <a:spcPts val="0"/>
              </a:spcBef>
            </a:pPr>
            <a:r>
              <a:rPr lang="en-GB" sz="1600" dirty="0">
                <a:latin typeface="Calibri" panose="020F0502020204030204" pitchFamily="34" charset="0"/>
                <a:cs typeface="Calibri" panose="020F0502020204030204" pitchFamily="34" charset="0"/>
              </a:rPr>
              <a:t>Current standards only at national level not regional.</a:t>
            </a:r>
          </a:p>
          <a:p>
            <a:pPr>
              <a:lnSpc>
                <a:spcPct val="114000"/>
              </a:lnSpc>
              <a:spcBef>
                <a:spcPts val="0"/>
              </a:spcBef>
            </a:pPr>
            <a:r>
              <a:rPr lang="en-GB" sz="1600" dirty="0">
                <a:latin typeface="Calibri" panose="020F0502020204030204" pitchFamily="34" charset="0"/>
                <a:cs typeface="Calibri" panose="020F0502020204030204" pitchFamily="34" charset="0"/>
              </a:rPr>
              <a:t>Support the ambitious Mission adaptation vision for transformational change</a:t>
            </a:r>
          </a:p>
          <a:p>
            <a:pPr>
              <a:lnSpc>
                <a:spcPct val="114000"/>
              </a:lnSpc>
              <a:spcBef>
                <a:spcPts val="0"/>
              </a:spcBef>
            </a:pPr>
            <a:r>
              <a:rPr lang="en-GB" sz="1600" dirty="0">
                <a:latin typeface="Calibri" panose="020F0502020204030204" pitchFamily="34" charset="0"/>
                <a:cs typeface="Calibri" panose="020F0502020204030204" pitchFamily="34" charset="0"/>
              </a:rPr>
              <a:t>Ensure compatibility and comparability with existing NRAs</a:t>
            </a:r>
          </a:p>
          <a:p>
            <a:pPr>
              <a:lnSpc>
                <a:spcPct val="114000"/>
              </a:lnSpc>
              <a:spcBef>
                <a:spcPts val="0"/>
              </a:spcBef>
            </a:pPr>
            <a:r>
              <a:rPr lang="en-GB" sz="1600" dirty="0">
                <a:latin typeface="Calibri" panose="020F0502020204030204" pitchFamily="34" charset="0"/>
                <a:cs typeface="Calibri" panose="020F0502020204030204" pitchFamily="34" charset="0"/>
              </a:rPr>
              <a:t>Provide a bottom-up mosaic complementing the continental scale risk assessments such as PESETA (now TRACE).</a:t>
            </a:r>
          </a:p>
        </p:txBody>
      </p:sp>
      <p:pic>
        <p:nvPicPr>
          <p:cNvPr id="7" name="Content Placeholder 8">
            <a:extLst>
              <a:ext uri="{FF2B5EF4-FFF2-40B4-BE49-F238E27FC236}">
                <a16:creationId xmlns:a16="http://schemas.microsoft.com/office/drawing/2014/main" id="{510BDDD8-8F27-4CC9-9B37-2433EB17FE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350585"/>
            <a:ext cx="2418620" cy="507415"/>
          </a:xfrm>
          <a:prstGeom prst="rect">
            <a:avLst/>
          </a:prstGeom>
        </p:spPr>
      </p:pic>
    </p:spTree>
    <p:extLst>
      <p:ext uri="{BB962C8B-B14F-4D97-AF65-F5344CB8AC3E}">
        <p14:creationId xmlns:p14="http://schemas.microsoft.com/office/powerpoint/2010/main" val="1972927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C1A546-792A-A04C-9C71-DF5BBA842E5E}"/>
              </a:ext>
            </a:extLst>
          </p:cNvPr>
          <p:cNvSpPr>
            <a:spLocks noGrp="1"/>
          </p:cNvSpPr>
          <p:nvPr>
            <p:ph type="ctrTitle"/>
          </p:nvPr>
        </p:nvSpPr>
        <p:spPr>
          <a:xfrm>
            <a:off x="166258" y="191192"/>
            <a:ext cx="11903821" cy="520311"/>
          </a:xfrm>
        </p:spPr>
        <p:txBody>
          <a:bodyPr>
            <a:noAutofit/>
          </a:bodyPr>
          <a:lstStyle/>
          <a:p>
            <a:r>
              <a:rPr lang="en-US" sz="4000" b="1" dirty="0"/>
              <a:t>Step 2: CLIMAAX Toolbox</a:t>
            </a:r>
          </a:p>
        </p:txBody>
      </p:sp>
      <p:sp>
        <p:nvSpPr>
          <p:cNvPr id="3" name="Rectangle 2">
            <a:extLst>
              <a:ext uri="{FF2B5EF4-FFF2-40B4-BE49-F238E27FC236}">
                <a16:creationId xmlns:a16="http://schemas.microsoft.com/office/drawing/2014/main" id="{96118999-47A3-4BB8-942C-F8A8212CC004}"/>
              </a:ext>
            </a:extLst>
          </p:cNvPr>
          <p:cNvSpPr/>
          <p:nvPr/>
        </p:nvSpPr>
        <p:spPr>
          <a:xfrm>
            <a:off x="564205" y="909164"/>
            <a:ext cx="11505874" cy="707886"/>
          </a:xfrm>
          <a:prstGeom prst="rect">
            <a:avLst/>
          </a:prstGeom>
        </p:spPr>
        <p:txBody>
          <a:bodyPr wrap="square">
            <a:spAutoFit/>
          </a:bodyPr>
          <a:lstStyle/>
          <a:p>
            <a:pPr algn="ctr"/>
            <a:r>
              <a:rPr lang="en-US" sz="2000" dirty="0"/>
              <a:t>CRA toolbox should trigger systemic fast reacting adaptation on the local / regional level as part of the adaptation planning</a:t>
            </a:r>
            <a:endParaRPr lang="nl-NL" sz="2000" dirty="0"/>
          </a:p>
        </p:txBody>
      </p:sp>
      <p:pic>
        <p:nvPicPr>
          <p:cNvPr id="6" name="Content Placeholder 8">
            <a:extLst>
              <a:ext uri="{FF2B5EF4-FFF2-40B4-BE49-F238E27FC236}">
                <a16:creationId xmlns:a16="http://schemas.microsoft.com/office/drawing/2014/main" id="{B316437F-7DFF-442A-B3F9-49BD8E688A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585"/>
            <a:ext cx="2418620" cy="507415"/>
          </a:xfrm>
          <a:prstGeom prst="rect">
            <a:avLst/>
          </a:prstGeom>
        </p:spPr>
      </p:pic>
      <p:pic>
        <p:nvPicPr>
          <p:cNvPr id="7" name="Picture 6">
            <a:extLst>
              <a:ext uri="{FF2B5EF4-FFF2-40B4-BE49-F238E27FC236}">
                <a16:creationId xmlns:a16="http://schemas.microsoft.com/office/drawing/2014/main" id="{75B5DDA2-1BE4-44B7-A180-E92454110F2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826699" y="5571742"/>
            <a:ext cx="1365301" cy="1286258"/>
          </a:xfrm>
          <a:prstGeom prst="rect">
            <a:avLst/>
          </a:prstGeom>
        </p:spPr>
      </p:pic>
    </p:spTree>
    <p:extLst>
      <p:ext uri="{BB962C8B-B14F-4D97-AF65-F5344CB8AC3E}">
        <p14:creationId xmlns:p14="http://schemas.microsoft.com/office/powerpoint/2010/main" val="1589692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C1A546-792A-A04C-9C71-DF5BBA842E5E}"/>
              </a:ext>
            </a:extLst>
          </p:cNvPr>
          <p:cNvSpPr>
            <a:spLocks noGrp="1"/>
          </p:cNvSpPr>
          <p:nvPr>
            <p:ph type="ctrTitle"/>
          </p:nvPr>
        </p:nvSpPr>
        <p:spPr>
          <a:xfrm>
            <a:off x="166258" y="191192"/>
            <a:ext cx="11903821" cy="520311"/>
          </a:xfrm>
        </p:spPr>
        <p:txBody>
          <a:bodyPr>
            <a:noAutofit/>
          </a:bodyPr>
          <a:lstStyle/>
          <a:p>
            <a:r>
              <a:rPr lang="en-US" sz="4000" b="1" dirty="0"/>
              <a:t>Step 2: CLIMAAX Toolbox</a:t>
            </a:r>
          </a:p>
        </p:txBody>
      </p:sp>
      <p:pic>
        <p:nvPicPr>
          <p:cNvPr id="22" name="Picture 21">
            <a:extLst>
              <a:ext uri="{FF2B5EF4-FFF2-40B4-BE49-F238E27FC236}">
                <a16:creationId xmlns:a16="http://schemas.microsoft.com/office/drawing/2014/main" id="{7565F309-C1F4-4BA9-9300-7022BED49FC8}"/>
              </a:ext>
            </a:extLst>
          </p:cNvPr>
          <p:cNvPicPr>
            <a:picLocks noChangeAspect="1"/>
          </p:cNvPicPr>
          <p:nvPr/>
        </p:nvPicPr>
        <p:blipFill>
          <a:blip r:embed="rId3"/>
          <a:stretch>
            <a:fillRect/>
          </a:stretch>
        </p:blipFill>
        <p:spPr>
          <a:xfrm>
            <a:off x="2156004" y="1814711"/>
            <a:ext cx="8849222" cy="5043288"/>
          </a:xfrm>
          <a:prstGeom prst="rect">
            <a:avLst/>
          </a:prstGeom>
        </p:spPr>
      </p:pic>
      <p:pic>
        <p:nvPicPr>
          <p:cNvPr id="23" name="Picture 22">
            <a:extLst>
              <a:ext uri="{FF2B5EF4-FFF2-40B4-BE49-F238E27FC236}">
                <a16:creationId xmlns:a16="http://schemas.microsoft.com/office/drawing/2014/main" id="{58A09BF0-618A-4E5F-A965-60F86E2B8476}"/>
              </a:ext>
            </a:extLst>
          </p:cNvPr>
          <p:cNvPicPr>
            <a:picLocks noChangeAspect="1"/>
          </p:cNvPicPr>
          <p:nvPr/>
        </p:nvPicPr>
        <p:blipFill>
          <a:blip r:embed="rId4"/>
          <a:stretch>
            <a:fillRect/>
          </a:stretch>
        </p:blipFill>
        <p:spPr>
          <a:xfrm>
            <a:off x="2156004" y="6457628"/>
            <a:ext cx="1764243" cy="400372"/>
          </a:xfrm>
          <a:prstGeom prst="rect">
            <a:avLst/>
          </a:prstGeom>
        </p:spPr>
      </p:pic>
      <p:sp>
        <p:nvSpPr>
          <p:cNvPr id="3" name="Rectangle 2">
            <a:extLst>
              <a:ext uri="{FF2B5EF4-FFF2-40B4-BE49-F238E27FC236}">
                <a16:creationId xmlns:a16="http://schemas.microsoft.com/office/drawing/2014/main" id="{96118999-47A3-4BB8-942C-F8A8212CC004}"/>
              </a:ext>
            </a:extLst>
          </p:cNvPr>
          <p:cNvSpPr/>
          <p:nvPr/>
        </p:nvSpPr>
        <p:spPr>
          <a:xfrm>
            <a:off x="564205" y="909164"/>
            <a:ext cx="11505874" cy="707886"/>
          </a:xfrm>
          <a:prstGeom prst="rect">
            <a:avLst/>
          </a:prstGeom>
        </p:spPr>
        <p:txBody>
          <a:bodyPr wrap="square">
            <a:spAutoFit/>
          </a:bodyPr>
          <a:lstStyle/>
          <a:p>
            <a:pPr algn="ctr"/>
            <a:r>
              <a:rPr lang="en-US" sz="2000" dirty="0"/>
              <a:t>CRA toolbox should trigger systemic fast reacting adaptation on the local / regional level as part of the adaptation planning</a:t>
            </a:r>
            <a:endParaRPr lang="nl-NL" sz="2000" dirty="0"/>
          </a:p>
        </p:txBody>
      </p:sp>
      <p:pic>
        <p:nvPicPr>
          <p:cNvPr id="6" name="Content Placeholder 8">
            <a:extLst>
              <a:ext uri="{FF2B5EF4-FFF2-40B4-BE49-F238E27FC236}">
                <a16:creationId xmlns:a16="http://schemas.microsoft.com/office/drawing/2014/main" id="{F7009A5D-887D-45BF-80E5-464D28390E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25347"/>
            <a:ext cx="2062264" cy="432653"/>
          </a:xfrm>
          <a:prstGeom prst="rect">
            <a:avLst/>
          </a:prstGeom>
        </p:spPr>
      </p:pic>
    </p:spTree>
    <p:extLst>
      <p:ext uri="{BB962C8B-B14F-4D97-AF65-F5344CB8AC3E}">
        <p14:creationId xmlns:p14="http://schemas.microsoft.com/office/powerpoint/2010/main" val="3863717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C1A546-792A-A04C-9C71-DF5BBA842E5E}"/>
              </a:ext>
            </a:extLst>
          </p:cNvPr>
          <p:cNvSpPr>
            <a:spLocks noGrp="1"/>
          </p:cNvSpPr>
          <p:nvPr>
            <p:ph type="ctrTitle"/>
          </p:nvPr>
        </p:nvSpPr>
        <p:spPr>
          <a:xfrm>
            <a:off x="166258" y="191192"/>
            <a:ext cx="11903821" cy="520311"/>
          </a:xfrm>
        </p:spPr>
        <p:txBody>
          <a:bodyPr>
            <a:normAutofit fontScale="90000"/>
          </a:bodyPr>
          <a:lstStyle/>
          <a:p>
            <a:r>
              <a:rPr lang="en-US" sz="4400" b="1" dirty="0"/>
              <a:t>Step 2: CLIMAAX Toolbox</a:t>
            </a:r>
          </a:p>
        </p:txBody>
      </p:sp>
      <p:pic>
        <p:nvPicPr>
          <p:cNvPr id="4" name="Picture 3">
            <a:extLst>
              <a:ext uri="{FF2B5EF4-FFF2-40B4-BE49-F238E27FC236}">
                <a16:creationId xmlns:a16="http://schemas.microsoft.com/office/drawing/2014/main" id="{2B8C3A3A-09AB-45D6-8621-A9B57D22F6F6}"/>
              </a:ext>
            </a:extLst>
          </p:cNvPr>
          <p:cNvPicPr>
            <a:picLocks noChangeAspect="1"/>
          </p:cNvPicPr>
          <p:nvPr/>
        </p:nvPicPr>
        <p:blipFill>
          <a:blip r:embed="rId3"/>
          <a:stretch>
            <a:fillRect/>
          </a:stretch>
        </p:blipFill>
        <p:spPr>
          <a:xfrm>
            <a:off x="2631830" y="711503"/>
            <a:ext cx="9438249" cy="5774357"/>
          </a:xfrm>
          <a:prstGeom prst="rect">
            <a:avLst/>
          </a:prstGeom>
        </p:spPr>
      </p:pic>
      <p:pic>
        <p:nvPicPr>
          <p:cNvPr id="5" name="Content Placeholder 8">
            <a:extLst>
              <a:ext uri="{FF2B5EF4-FFF2-40B4-BE49-F238E27FC236}">
                <a16:creationId xmlns:a16="http://schemas.microsoft.com/office/drawing/2014/main" id="{37DFDD7C-888A-442E-B893-4DD5CC2B1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50585"/>
            <a:ext cx="2418620" cy="507415"/>
          </a:xfrm>
          <a:prstGeom prst="rect">
            <a:avLst/>
          </a:prstGeom>
        </p:spPr>
      </p:pic>
    </p:spTree>
    <p:extLst>
      <p:ext uri="{BB962C8B-B14F-4D97-AF65-F5344CB8AC3E}">
        <p14:creationId xmlns:p14="http://schemas.microsoft.com/office/powerpoint/2010/main" val="2603626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6D12D-6215-4780-8386-6130C509DF86}"/>
              </a:ext>
            </a:extLst>
          </p:cNvPr>
          <p:cNvSpPr>
            <a:spLocks noGrp="1"/>
          </p:cNvSpPr>
          <p:nvPr>
            <p:ph type="title"/>
          </p:nvPr>
        </p:nvSpPr>
        <p:spPr>
          <a:xfrm>
            <a:off x="838200" y="365125"/>
            <a:ext cx="10515600" cy="817723"/>
          </a:xfrm>
        </p:spPr>
        <p:txBody>
          <a:bodyPr>
            <a:normAutofit/>
          </a:bodyPr>
          <a:lstStyle/>
          <a:p>
            <a:r>
              <a:rPr lang="en-US" sz="4000" b="1" dirty="0"/>
              <a:t>Financial Support for Third Parties (FSTP)</a:t>
            </a:r>
            <a:endParaRPr lang="nl-NL" sz="4000" b="1" dirty="0"/>
          </a:p>
        </p:txBody>
      </p:sp>
      <p:sp>
        <p:nvSpPr>
          <p:cNvPr id="3" name="Content Placeholder 2">
            <a:extLst>
              <a:ext uri="{FF2B5EF4-FFF2-40B4-BE49-F238E27FC236}">
                <a16:creationId xmlns:a16="http://schemas.microsoft.com/office/drawing/2014/main" id="{717C3D29-C824-4298-B9B7-496978ECCFC9}"/>
              </a:ext>
            </a:extLst>
          </p:cNvPr>
          <p:cNvSpPr>
            <a:spLocks noGrp="1"/>
          </p:cNvSpPr>
          <p:nvPr>
            <p:ph idx="1"/>
          </p:nvPr>
        </p:nvSpPr>
        <p:spPr>
          <a:xfrm>
            <a:off x="838200" y="1591047"/>
            <a:ext cx="10515600" cy="4351338"/>
          </a:xfrm>
        </p:spPr>
        <p:txBody>
          <a:bodyPr/>
          <a:lstStyle/>
          <a:p>
            <a:r>
              <a:rPr lang="en-US" dirty="0"/>
              <a:t>At least 50 regions / communities to replicate the approach</a:t>
            </a:r>
          </a:p>
          <a:p>
            <a:r>
              <a:rPr lang="en-US" dirty="0"/>
              <a:t>Around 200 – 300 k€ each (12 M€)</a:t>
            </a:r>
          </a:p>
          <a:p>
            <a:r>
              <a:rPr lang="en-US" dirty="0"/>
              <a:t>Raise at least 120 applicants</a:t>
            </a:r>
          </a:p>
          <a:p>
            <a:r>
              <a:rPr lang="en-US" dirty="0"/>
              <a:t>Scouting and promotion activities M9 – M15</a:t>
            </a:r>
          </a:p>
          <a:p>
            <a:r>
              <a:rPr lang="en-US" b="1" dirty="0"/>
              <a:t>2 open calls</a:t>
            </a:r>
          </a:p>
          <a:p>
            <a:pPr lvl="1"/>
            <a:r>
              <a:rPr lang="en-US" dirty="0"/>
              <a:t>1</a:t>
            </a:r>
            <a:r>
              <a:rPr lang="en-US" baseline="30000" dirty="0"/>
              <a:t>st</a:t>
            </a:r>
            <a:r>
              <a:rPr lang="en-US" dirty="0"/>
              <a:t> 	M10 – M12 </a:t>
            </a:r>
            <a:r>
              <a:rPr lang="en-US" dirty="0">
                <a:sym typeface="Wingdings" panose="05000000000000000000" pitchFamily="2" charset="2"/>
              </a:rPr>
              <a:t></a:t>
            </a:r>
            <a:r>
              <a:rPr lang="en-US" dirty="0"/>
              <a:t> M14 start Sub-agreements</a:t>
            </a:r>
          </a:p>
          <a:p>
            <a:pPr lvl="1"/>
            <a:r>
              <a:rPr lang="en-US" dirty="0"/>
              <a:t>2</a:t>
            </a:r>
            <a:r>
              <a:rPr lang="en-US" baseline="30000" dirty="0"/>
              <a:t>nd</a:t>
            </a:r>
            <a:r>
              <a:rPr lang="en-US" dirty="0"/>
              <a:t> 	M13 – M15 </a:t>
            </a:r>
            <a:r>
              <a:rPr lang="en-US" dirty="0">
                <a:sym typeface="Wingdings" panose="05000000000000000000" pitchFamily="2" charset="2"/>
              </a:rPr>
              <a:t> M17 start Sub-agreements</a:t>
            </a:r>
          </a:p>
          <a:p>
            <a:r>
              <a:rPr lang="en-US" dirty="0">
                <a:sym typeface="Wingdings" panose="05000000000000000000" pitchFamily="2" charset="2"/>
              </a:rPr>
              <a:t>Responsibility with UPC-CRAHI and </a:t>
            </a:r>
            <a:r>
              <a:rPr lang="en-US" dirty="0" err="1">
                <a:sym typeface="Wingdings" panose="05000000000000000000" pitchFamily="2" charset="2"/>
              </a:rPr>
              <a:t>FundingBox</a:t>
            </a:r>
            <a:endParaRPr lang="nl-NL" dirty="0"/>
          </a:p>
        </p:txBody>
      </p:sp>
      <p:pic>
        <p:nvPicPr>
          <p:cNvPr id="4" name="Content Placeholder 8">
            <a:extLst>
              <a:ext uri="{FF2B5EF4-FFF2-40B4-BE49-F238E27FC236}">
                <a16:creationId xmlns:a16="http://schemas.microsoft.com/office/drawing/2014/main" id="{2697E2C7-CBF2-48B0-B2FD-F033C91E19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50585"/>
            <a:ext cx="2418620" cy="507415"/>
          </a:xfrm>
          <a:prstGeom prst="rect">
            <a:avLst/>
          </a:prstGeom>
        </p:spPr>
      </p:pic>
      <p:pic>
        <p:nvPicPr>
          <p:cNvPr id="5" name="Picture 4">
            <a:extLst>
              <a:ext uri="{FF2B5EF4-FFF2-40B4-BE49-F238E27FC236}">
                <a16:creationId xmlns:a16="http://schemas.microsoft.com/office/drawing/2014/main" id="{4FE8D9B1-F31F-4ADE-89A0-9045A471279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826699" y="5533834"/>
            <a:ext cx="1365301" cy="1286258"/>
          </a:xfrm>
          <a:prstGeom prst="rect">
            <a:avLst/>
          </a:prstGeom>
        </p:spPr>
      </p:pic>
    </p:spTree>
    <p:extLst>
      <p:ext uri="{BB962C8B-B14F-4D97-AF65-F5344CB8AC3E}">
        <p14:creationId xmlns:p14="http://schemas.microsoft.com/office/powerpoint/2010/main" val="2691476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44A2-D307-45FE-A665-70BDFD73032F}"/>
              </a:ext>
            </a:extLst>
          </p:cNvPr>
          <p:cNvSpPr>
            <a:spLocks noGrp="1"/>
          </p:cNvSpPr>
          <p:nvPr>
            <p:ph type="title"/>
          </p:nvPr>
        </p:nvSpPr>
        <p:spPr>
          <a:xfrm>
            <a:off x="838200" y="365125"/>
            <a:ext cx="10515600" cy="819439"/>
          </a:xfrm>
        </p:spPr>
        <p:txBody>
          <a:bodyPr/>
          <a:lstStyle/>
          <a:p>
            <a:r>
              <a:rPr lang="en-US" sz="4000" b="1" dirty="0"/>
              <a:t>Connection to Mission Adaptation CoP</a:t>
            </a:r>
            <a:endParaRPr lang="nl-NL" sz="4000" b="1" dirty="0"/>
          </a:p>
        </p:txBody>
      </p:sp>
      <p:sp>
        <p:nvSpPr>
          <p:cNvPr id="3" name="Content Placeholder 2">
            <a:extLst>
              <a:ext uri="{FF2B5EF4-FFF2-40B4-BE49-F238E27FC236}">
                <a16:creationId xmlns:a16="http://schemas.microsoft.com/office/drawing/2014/main" id="{F21F6062-6236-4F48-B614-8E1F5ABA9141}"/>
              </a:ext>
            </a:extLst>
          </p:cNvPr>
          <p:cNvSpPr>
            <a:spLocks noGrp="1"/>
          </p:cNvSpPr>
          <p:nvPr>
            <p:ph idx="1"/>
          </p:nvPr>
        </p:nvSpPr>
        <p:spPr>
          <a:xfrm>
            <a:off x="838200" y="1319645"/>
            <a:ext cx="10515600" cy="4857318"/>
          </a:xfrm>
        </p:spPr>
        <p:txBody>
          <a:bodyPr/>
          <a:lstStyle/>
          <a:p>
            <a:r>
              <a:rPr lang="en-US" sz="1800" dirty="0"/>
              <a:t>Presenting of CLIMAAX and its open call in:</a:t>
            </a:r>
          </a:p>
          <a:p>
            <a:pPr lvl="1"/>
            <a:r>
              <a:rPr lang="en-US" sz="1600" dirty="0" err="1"/>
              <a:t>Webinairs</a:t>
            </a:r>
            <a:endParaRPr lang="en-US" sz="1600" dirty="0"/>
          </a:p>
          <a:p>
            <a:pPr lvl="1"/>
            <a:r>
              <a:rPr lang="en-US" sz="1600" dirty="0" err="1"/>
              <a:t>Webstivals</a:t>
            </a:r>
            <a:endParaRPr lang="en-US" sz="1600" dirty="0"/>
          </a:p>
          <a:p>
            <a:pPr lvl="1"/>
            <a:r>
              <a:rPr lang="en-US" sz="1600" dirty="0"/>
              <a:t>Conferences </a:t>
            </a:r>
            <a:r>
              <a:rPr lang="en-US" sz="1400" dirty="0"/>
              <a:t>and</a:t>
            </a:r>
            <a:r>
              <a:rPr lang="en-US" sz="1600" dirty="0"/>
              <a:t> events from ECCA, ClimateEurope2, etc.</a:t>
            </a:r>
            <a:endParaRPr lang="nl-NL" sz="1600" dirty="0"/>
          </a:p>
          <a:p>
            <a:r>
              <a:rPr lang="nl-NL" sz="1800" dirty="0" err="1"/>
              <a:t>Newsletter</a:t>
            </a:r>
            <a:r>
              <a:rPr lang="nl-NL" sz="1800" dirty="0"/>
              <a:t> </a:t>
            </a:r>
            <a:r>
              <a:rPr lang="nl-NL" sz="1800" dirty="0" err="1"/>
              <a:t>for</a:t>
            </a:r>
            <a:r>
              <a:rPr lang="nl-NL" sz="1800" dirty="0"/>
              <a:t> </a:t>
            </a:r>
            <a:r>
              <a:rPr lang="nl-NL" sz="1800" dirty="0" err="1"/>
              <a:t>amongst</a:t>
            </a:r>
            <a:r>
              <a:rPr lang="nl-NL" sz="1800" dirty="0"/>
              <a:t> </a:t>
            </a:r>
            <a:r>
              <a:rPr lang="nl-NL" sz="1800" dirty="0" err="1"/>
              <a:t>others</a:t>
            </a:r>
            <a:r>
              <a:rPr lang="nl-NL" sz="1800" dirty="0"/>
              <a:t> </a:t>
            </a:r>
            <a:r>
              <a:rPr lang="nl-NL" sz="1800" dirty="0" err="1"/>
              <a:t>CoP</a:t>
            </a:r>
            <a:endParaRPr lang="nl-NL" sz="1800" dirty="0"/>
          </a:p>
          <a:p>
            <a:r>
              <a:rPr lang="nl-NL" sz="1800" dirty="0"/>
              <a:t>Website </a:t>
            </a:r>
            <a:r>
              <a:rPr lang="nl-NL" sz="1800" dirty="0" err="1"/>
              <a:t>dedicated</a:t>
            </a:r>
            <a:r>
              <a:rPr lang="nl-NL" sz="1800" dirty="0"/>
              <a:t> </a:t>
            </a:r>
            <a:r>
              <a:rPr lang="nl-NL" sz="1800" dirty="0" err="1"/>
              <a:t>to</a:t>
            </a:r>
            <a:r>
              <a:rPr lang="nl-NL" sz="1800" dirty="0"/>
              <a:t> </a:t>
            </a:r>
            <a:r>
              <a:rPr lang="nl-NL" sz="1800" dirty="0" err="1"/>
              <a:t>the</a:t>
            </a:r>
            <a:r>
              <a:rPr lang="nl-NL" sz="1800" dirty="0"/>
              <a:t> </a:t>
            </a:r>
            <a:r>
              <a:rPr lang="nl-NL" sz="1800" dirty="0" err="1"/>
              <a:t>launch</a:t>
            </a:r>
            <a:r>
              <a:rPr lang="nl-NL" sz="1800" dirty="0"/>
              <a:t> of </a:t>
            </a:r>
            <a:r>
              <a:rPr lang="nl-NL" sz="1800" dirty="0" err="1"/>
              <a:t>the</a:t>
            </a:r>
            <a:r>
              <a:rPr lang="nl-NL" sz="1800" dirty="0"/>
              <a:t> Open Call</a:t>
            </a:r>
          </a:p>
          <a:p>
            <a:r>
              <a:rPr lang="nl-NL" sz="1800" dirty="0"/>
              <a:t>Online </a:t>
            </a:r>
            <a:r>
              <a:rPr lang="nl-NL" sz="1800" dirty="0" err="1"/>
              <a:t>submission</a:t>
            </a:r>
            <a:r>
              <a:rPr lang="nl-NL" sz="1800" dirty="0"/>
              <a:t> platform:</a:t>
            </a:r>
          </a:p>
          <a:p>
            <a:pPr marL="0" indent="0">
              <a:buNone/>
            </a:pPr>
            <a:endParaRPr lang="en-US" sz="1800" dirty="0"/>
          </a:p>
        </p:txBody>
      </p:sp>
      <p:pic>
        <p:nvPicPr>
          <p:cNvPr id="4" name="Picture 3">
            <a:extLst>
              <a:ext uri="{FF2B5EF4-FFF2-40B4-BE49-F238E27FC236}">
                <a16:creationId xmlns:a16="http://schemas.microsoft.com/office/drawing/2014/main" id="{3A4396A7-0F7B-47F4-941F-CDB0D890CE78}"/>
              </a:ext>
            </a:extLst>
          </p:cNvPr>
          <p:cNvPicPr>
            <a:picLocks noChangeAspect="1"/>
          </p:cNvPicPr>
          <p:nvPr/>
        </p:nvPicPr>
        <p:blipFill>
          <a:blip r:embed="rId2"/>
          <a:stretch>
            <a:fillRect/>
          </a:stretch>
        </p:blipFill>
        <p:spPr>
          <a:xfrm>
            <a:off x="4216401" y="4358352"/>
            <a:ext cx="5968999" cy="2720874"/>
          </a:xfrm>
          <a:prstGeom prst="rect">
            <a:avLst/>
          </a:prstGeom>
        </p:spPr>
      </p:pic>
      <p:pic>
        <p:nvPicPr>
          <p:cNvPr id="5" name="Content Placeholder 8">
            <a:extLst>
              <a:ext uri="{FF2B5EF4-FFF2-40B4-BE49-F238E27FC236}">
                <a16:creationId xmlns:a16="http://schemas.microsoft.com/office/drawing/2014/main" id="{C85A87CD-5388-4E19-ACC4-299C60EF4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585"/>
            <a:ext cx="2418620" cy="507415"/>
          </a:xfrm>
          <a:prstGeom prst="rect">
            <a:avLst/>
          </a:prstGeom>
        </p:spPr>
      </p:pic>
    </p:spTree>
    <p:extLst>
      <p:ext uri="{BB962C8B-B14F-4D97-AF65-F5344CB8AC3E}">
        <p14:creationId xmlns:p14="http://schemas.microsoft.com/office/powerpoint/2010/main" val="858193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grpSp>
        <p:nvGrpSpPr>
          <p:cNvPr id="55" name="Google Shape;55;p15"/>
          <p:cNvGrpSpPr/>
          <p:nvPr/>
        </p:nvGrpSpPr>
        <p:grpSpPr>
          <a:xfrm>
            <a:off x="9292371" y="351775"/>
            <a:ext cx="2720658" cy="2033119"/>
            <a:chOff x="7072803" y="854976"/>
            <a:chExt cx="5046688" cy="4591951"/>
          </a:xfrm>
        </p:grpSpPr>
        <p:pic>
          <p:nvPicPr>
            <p:cNvPr id="56" name="Google Shape;56;p15"/>
            <p:cNvPicPr preferRelativeResize="0"/>
            <p:nvPr/>
          </p:nvPicPr>
          <p:blipFill rotWithShape="1">
            <a:blip r:embed="rId3">
              <a:alphaModFix/>
            </a:blip>
            <a:srcRect/>
            <a:stretch/>
          </p:blipFill>
          <p:spPr>
            <a:xfrm>
              <a:off x="7072803" y="854976"/>
              <a:ext cx="5046688" cy="4383130"/>
            </a:xfrm>
            <a:prstGeom prst="rect">
              <a:avLst/>
            </a:prstGeom>
            <a:noFill/>
            <a:ln>
              <a:noFill/>
            </a:ln>
          </p:spPr>
        </p:pic>
        <p:sp>
          <p:nvSpPr>
            <p:cNvPr id="57" name="Google Shape;57;p15"/>
            <p:cNvSpPr txBox="1"/>
            <p:nvPr/>
          </p:nvSpPr>
          <p:spPr>
            <a:xfrm>
              <a:off x="8886710" y="4821304"/>
              <a:ext cx="3232781" cy="625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0" i="0" u="none" strike="noStrike" cap="none">
                  <a:solidFill>
                    <a:srgbClr val="000000"/>
                  </a:solidFill>
                  <a:latin typeface="Calibri"/>
                  <a:ea typeface="Calibri"/>
                  <a:cs typeface="Calibri"/>
                  <a:sym typeface="Calibri"/>
                </a:rPr>
                <a:t>Image: </a:t>
              </a:r>
              <a:r>
                <a:rPr lang="en-GB" sz="12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Corlew et al 2015</a:t>
              </a:r>
              <a:endParaRPr sz="1200" b="0" i="0" u="none" strike="noStrike" cap="none">
                <a:solidFill>
                  <a:srgbClr val="000000"/>
                </a:solidFill>
                <a:latin typeface="Calibri"/>
                <a:ea typeface="Calibri"/>
                <a:cs typeface="Calibri"/>
                <a:sym typeface="Calibri"/>
              </a:endParaRPr>
            </a:p>
          </p:txBody>
        </p:sp>
      </p:grpSp>
      <p:sp>
        <p:nvSpPr>
          <p:cNvPr id="58" name="Google Shape;58;p15"/>
          <p:cNvSpPr txBox="1">
            <a:spLocks noGrp="1"/>
          </p:cNvSpPr>
          <p:nvPr>
            <p:ph type="ctrTitle"/>
          </p:nvPr>
        </p:nvSpPr>
        <p:spPr>
          <a:xfrm>
            <a:off x="-87368" y="673003"/>
            <a:ext cx="12279368" cy="52031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1"/>
              </a:buClr>
              <a:buSzPts val="3000"/>
              <a:buFont typeface="Arial Black"/>
              <a:buNone/>
            </a:pPr>
            <a:r>
              <a:rPr lang="en-GB" sz="4000" b="1" dirty="0">
                <a:sym typeface="Calibri"/>
              </a:rPr>
              <a:t>CLIMAAX community of Practice: A Network of Networks</a:t>
            </a:r>
            <a:endParaRPr sz="4000" b="1" dirty="0">
              <a:sym typeface="Calibri"/>
            </a:endParaRPr>
          </a:p>
        </p:txBody>
      </p:sp>
      <p:sp>
        <p:nvSpPr>
          <p:cNvPr id="59" name="Google Shape;59;p15"/>
          <p:cNvSpPr txBox="1">
            <a:spLocks noGrp="1"/>
          </p:cNvSpPr>
          <p:nvPr>
            <p:ph type="subTitle" idx="4294967295"/>
          </p:nvPr>
        </p:nvSpPr>
        <p:spPr>
          <a:xfrm>
            <a:off x="308224" y="1030778"/>
            <a:ext cx="8698616" cy="50865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Clr>
                <a:schemeClr val="accent2"/>
              </a:buClr>
              <a:buSzPts val="1800"/>
              <a:buFont typeface="Arial"/>
              <a:buNone/>
            </a:pPr>
            <a:r>
              <a:rPr lang="en-GB" sz="2000" b="0" i="0" u="none" strike="noStrike" cap="none" dirty="0">
                <a:latin typeface="Calibri"/>
                <a:ea typeface="Calibri"/>
                <a:cs typeface="Calibri"/>
                <a:sym typeface="Calibri"/>
              </a:rPr>
              <a:t>“Knowledge networks” are expert groups who come together across organizational, spatial and disciplinary boundaries to devise and share knowledge.</a:t>
            </a:r>
            <a:endParaRPr sz="2000" b="0" i="0" u="none" strike="noStrike" cap="none" dirty="0">
              <a:latin typeface="Calibri"/>
              <a:ea typeface="Calibri"/>
              <a:cs typeface="Calibri"/>
              <a:sym typeface="Calibri"/>
            </a:endParaRPr>
          </a:p>
        </p:txBody>
      </p:sp>
      <p:sp>
        <p:nvSpPr>
          <p:cNvPr id="60" name="Google Shape;60;p15"/>
          <p:cNvSpPr txBox="1"/>
          <p:nvPr/>
        </p:nvSpPr>
        <p:spPr>
          <a:xfrm>
            <a:off x="178971" y="1962143"/>
            <a:ext cx="6120000" cy="4512967"/>
          </a:xfrm>
          <a:prstGeom prst="rect">
            <a:avLst/>
          </a:prstGeom>
          <a:noFill/>
          <a:ln>
            <a:noFill/>
          </a:ln>
        </p:spPr>
        <p:txBody>
          <a:bodyPr spcFirstLastPara="1" wrap="square" lIns="91425" tIns="45700" rIns="91425" bIns="45700" anchor="t" anchorCtr="0">
            <a:noAutofit/>
          </a:bodyPr>
          <a:lstStyle/>
          <a:p>
            <a:pPr lvl="0">
              <a:spcBef>
                <a:spcPts val="600"/>
              </a:spcBef>
            </a:pPr>
            <a:r>
              <a:rPr lang="en-GB" sz="2000" b="1" dirty="0">
                <a:latin typeface="Calibri"/>
                <a:cs typeface="Calibri"/>
                <a:sym typeface="Calibri"/>
              </a:rPr>
              <a:t>Mission Adaptation – </a:t>
            </a:r>
            <a:r>
              <a:rPr lang="en-GB" sz="2000" dirty="0">
                <a:latin typeface="Calibri"/>
                <a:cs typeface="Calibri"/>
                <a:sym typeface="Calibri"/>
              </a:rPr>
              <a:t>Community of Practice</a:t>
            </a:r>
          </a:p>
          <a:p>
            <a:pPr marL="0" marR="0" lvl="0" indent="0" algn="l" rtl="0">
              <a:lnSpc>
                <a:spcPct val="150000"/>
              </a:lnSpc>
              <a:spcBef>
                <a:spcPts val="600"/>
              </a:spcBef>
              <a:spcAft>
                <a:spcPts val="0"/>
              </a:spcAft>
              <a:buNone/>
            </a:pPr>
            <a:r>
              <a:rPr lang="en-GB" sz="2000" b="1" i="0" u="none" strike="noStrike" cap="none" dirty="0">
                <a:latin typeface="Calibri"/>
                <a:ea typeface="Calibri"/>
                <a:cs typeface="Calibri"/>
                <a:sym typeface="Calibri"/>
              </a:rPr>
              <a:t>Research organizations, research networks, e.g.:</a:t>
            </a:r>
            <a:endParaRPr dirty="0"/>
          </a:p>
          <a:p>
            <a:pPr marL="271463" marR="0" lvl="0" indent="-263525" algn="l" rtl="0">
              <a:lnSpc>
                <a:spcPct val="100000"/>
              </a:lnSpc>
              <a:spcBef>
                <a:spcPts val="600"/>
              </a:spcBef>
              <a:spcAft>
                <a:spcPts val="0"/>
              </a:spcAft>
              <a:buClr>
                <a:schemeClr val="accent2"/>
              </a:buClr>
              <a:buSzPts val="1800"/>
              <a:buFont typeface="Arial"/>
              <a:buChar char="•"/>
            </a:pPr>
            <a:r>
              <a:rPr lang="en-GB" sz="2000" b="1" i="0" u="sng" strike="noStrike" cap="none" dirty="0">
                <a:latin typeface="Calibri"/>
                <a:ea typeface="Calibri"/>
                <a:cs typeface="Calibri"/>
                <a:sym typeface="Calibri"/>
                <a:hlinkClick r:id="rId5">
                  <a:extLst>
                    <a:ext uri="{A12FA001-AC4F-418D-AE19-62706E023703}">
                      <ahyp:hlinkClr xmlns:ahyp="http://schemas.microsoft.com/office/drawing/2018/hyperlinkcolor" xmlns="" val="tx"/>
                    </a:ext>
                  </a:extLst>
                </a:hlinkClick>
              </a:rPr>
              <a:t>EIOPA</a:t>
            </a:r>
            <a:r>
              <a:rPr lang="en-GB" sz="2000" b="0" i="0" u="none" strike="noStrike" cap="none" dirty="0">
                <a:latin typeface="Calibri"/>
                <a:ea typeface="Calibri"/>
                <a:cs typeface="Calibri"/>
                <a:sym typeface="Calibri"/>
              </a:rPr>
              <a:t> Technical Expert Network on Catastrophe Risks</a:t>
            </a:r>
            <a:endParaRPr dirty="0"/>
          </a:p>
          <a:p>
            <a:pPr marL="285750" marR="0" lvl="0" indent="-285750" algn="l" rtl="0">
              <a:lnSpc>
                <a:spcPct val="100000"/>
              </a:lnSpc>
              <a:spcBef>
                <a:spcPts val="600"/>
              </a:spcBef>
              <a:spcAft>
                <a:spcPts val="0"/>
              </a:spcAft>
              <a:buClr>
                <a:schemeClr val="accent2"/>
              </a:buClr>
              <a:buSzPts val="1600"/>
              <a:buFont typeface="Arial"/>
              <a:buChar char="•"/>
            </a:pPr>
            <a:r>
              <a:rPr lang="en-GB" sz="2000" b="0" i="0" u="none" strike="noStrike" cap="none" dirty="0">
                <a:latin typeface="Calibri"/>
                <a:ea typeface="Calibri"/>
                <a:cs typeface="Calibri"/>
                <a:sym typeface="Calibri"/>
              </a:rPr>
              <a:t>Future Earth's Knowledge-Action Networks (</a:t>
            </a:r>
            <a:r>
              <a:rPr lang="en-GB" sz="2000" b="1" i="0" u="sng" strike="noStrike" cap="none" dirty="0">
                <a:latin typeface="Calibri"/>
                <a:ea typeface="Calibri"/>
                <a:cs typeface="Calibri"/>
                <a:sym typeface="Calibri"/>
                <a:hlinkClick r:id="rId6">
                  <a:extLst>
                    <a:ext uri="{A12FA001-AC4F-418D-AE19-62706E023703}">
                      <ahyp:hlinkClr xmlns:ahyp="http://schemas.microsoft.com/office/drawing/2018/hyperlinkcolor" xmlns="" val="tx"/>
                    </a:ext>
                  </a:extLst>
                </a:hlinkClick>
              </a:rPr>
              <a:t>KANs</a:t>
            </a:r>
            <a:r>
              <a:rPr lang="en-GB" sz="2000" b="0" i="0" u="none" strike="noStrike" cap="none" dirty="0">
                <a:latin typeface="Calibri"/>
                <a:ea typeface="Calibri"/>
                <a:cs typeface="Calibri"/>
                <a:sym typeface="Calibri"/>
              </a:rPr>
              <a:t>)</a:t>
            </a:r>
            <a:endParaRPr dirty="0"/>
          </a:p>
          <a:p>
            <a:pPr marL="285750" marR="0" lvl="0" indent="-285750" algn="l" rtl="0">
              <a:lnSpc>
                <a:spcPct val="100000"/>
              </a:lnSpc>
              <a:spcBef>
                <a:spcPts val="600"/>
              </a:spcBef>
              <a:spcAft>
                <a:spcPts val="0"/>
              </a:spcAft>
              <a:buClr>
                <a:schemeClr val="accent2"/>
              </a:buClr>
              <a:buSzPts val="1600"/>
              <a:buFont typeface="Arial"/>
              <a:buChar char="•"/>
            </a:pPr>
            <a:r>
              <a:rPr lang="en-GB" sz="2000" b="0" i="0" u="none" strike="noStrike" cap="none" dirty="0">
                <a:latin typeface="Calibri"/>
                <a:ea typeface="Calibri"/>
                <a:cs typeface="Calibri"/>
                <a:sym typeface="Calibri"/>
              </a:rPr>
              <a:t>EC Disaster Risk Management Knowledge Centre (</a:t>
            </a:r>
            <a:r>
              <a:rPr lang="en-GB" sz="2000" b="1" i="0" u="sng" strike="noStrike" cap="none" dirty="0">
                <a:latin typeface="Calibri"/>
                <a:ea typeface="Calibri"/>
                <a:cs typeface="Calibri"/>
                <a:sym typeface="Calibri"/>
                <a:hlinkClick r:id="rId7">
                  <a:extLst>
                    <a:ext uri="{A12FA001-AC4F-418D-AE19-62706E023703}">
                      <ahyp:hlinkClr xmlns:ahyp="http://schemas.microsoft.com/office/drawing/2018/hyperlinkcolor" xmlns="" val="tx"/>
                    </a:ext>
                  </a:extLst>
                </a:hlinkClick>
              </a:rPr>
              <a:t>DRMKC</a:t>
            </a:r>
            <a:r>
              <a:rPr lang="en-GB" sz="2000" b="0" i="0" u="none" strike="noStrike" cap="none" dirty="0">
                <a:latin typeface="Calibri"/>
                <a:ea typeface="Calibri"/>
                <a:cs typeface="Calibri"/>
                <a:sym typeface="Calibri"/>
              </a:rPr>
              <a:t>)</a:t>
            </a:r>
            <a:endParaRPr dirty="0"/>
          </a:p>
          <a:p>
            <a:pPr marL="285750" marR="0" lvl="0" indent="-285750" algn="l" rtl="0">
              <a:lnSpc>
                <a:spcPct val="100000"/>
              </a:lnSpc>
              <a:spcBef>
                <a:spcPts val="600"/>
              </a:spcBef>
              <a:spcAft>
                <a:spcPts val="0"/>
              </a:spcAft>
              <a:buClr>
                <a:schemeClr val="accent2"/>
              </a:buClr>
              <a:buSzPts val="1600"/>
              <a:buFont typeface="Arial"/>
              <a:buChar char="•"/>
            </a:pPr>
            <a:r>
              <a:rPr lang="en-GB" sz="2000" b="0" i="0" u="none" strike="noStrike" cap="none" dirty="0">
                <a:latin typeface="Calibri"/>
                <a:ea typeface="Calibri"/>
                <a:cs typeface="Calibri"/>
                <a:sym typeface="Calibri"/>
              </a:rPr>
              <a:t>EC Community of users for secure, safe and resilient societies (</a:t>
            </a:r>
            <a:r>
              <a:rPr lang="en-GB" sz="2000" b="1" i="0" u="sng" strike="noStrike" cap="none" dirty="0">
                <a:latin typeface="Calibri"/>
                <a:ea typeface="Calibri"/>
                <a:cs typeface="Calibri"/>
                <a:sym typeface="Calibri"/>
                <a:hlinkClick r:id="rId8">
                  <a:extLst>
                    <a:ext uri="{A12FA001-AC4F-418D-AE19-62706E023703}">
                      <ahyp:hlinkClr xmlns:ahyp="http://schemas.microsoft.com/office/drawing/2018/hyperlinkcolor" xmlns="" val="tx"/>
                    </a:ext>
                  </a:extLst>
                </a:hlinkClick>
              </a:rPr>
              <a:t>CERIS</a:t>
            </a:r>
            <a:r>
              <a:rPr lang="en-GB" sz="2000" b="0" i="0" u="none" strike="noStrike" cap="none" dirty="0">
                <a:latin typeface="Calibri"/>
                <a:ea typeface="Calibri"/>
                <a:cs typeface="Calibri"/>
                <a:sym typeface="Calibri"/>
              </a:rPr>
              <a:t>)</a:t>
            </a:r>
            <a:endParaRPr dirty="0"/>
          </a:p>
          <a:p>
            <a:pPr marL="285750" marR="0" lvl="0" indent="-285750" algn="l" rtl="0">
              <a:lnSpc>
                <a:spcPct val="100000"/>
              </a:lnSpc>
              <a:spcBef>
                <a:spcPts val="600"/>
              </a:spcBef>
              <a:spcAft>
                <a:spcPts val="0"/>
              </a:spcAft>
              <a:buClr>
                <a:schemeClr val="accent2"/>
              </a:buClr>
              <a:buSzPts val="1600"/>
              <a:buFont typeface="Arial"/>
              <a:buChar char="•"/>
            </a:pPr>
            <a:r>
              <a:rPr lang="en-GB" sz="2000" b="0" i="0" u="none" strike="noStrike" cap="none" dirty="0">
                <a:latin typeface="Calibri"/>
                <a:ea typeface="Calibri"/>
                <a:cs typeface="Calibri"/>
                <a:sym typeface="Calibri"/>
              </a:rPr>
              <a:t>Copernicus Climate Change Service (</a:t>
            </a:r>
            <a:r>
              <a:rPr lang="en-GB" sz="2000" b="1" i="0" u="sng" strike="noStrike" cap="none" dirty="0">
                <a:latin typeface="Calibri"/>
                <a:ea typeface="Calibri"/>
                <a:cs typeface="Calibri"/>
                <a:sym typeface="Calibri"/>
                <a:hlinkClick r:id="rId9">
                  <a:extLst>
                    <a:ext uri="{A12FA001-AC4F-418D-AE19-62706E023703}">
                      <ahyp:hlinkClr xmlns:ahyp="http://schemas.microsoft.com/office/drawing/2018/hyperlinkcolor" xmlns="" val="tx"/>
                    </a:ext>
                  </a:extLst>
                </a:hlinkClick>
              </a:rPr>
              <a:t>C3S</a:t>
            </a:r>
            <a:r>
              <a:rPr lang="en-GB" sz="2000" b="0" i="0" u="none" strike="noStrike" cap="none" dirty="0">
                <a:latin typeface="Calibri"/>
                <a:ea typeface="Calibri"/>
                <a:cs typeface="Calibri"/>
                <a:sym typeface="Calibri"/>
              </a:rPr>
              <a:t>)</a:t>
            </a:r>
            <a:endParaRPr dirty="0"/>
          </a:p>
          <a:p>
            <a:pPr marL="285750" marR="0" lvl="0" indent="-285750" algn="l" rtl="0">
              <a:lnSpc>
                <a:spcPct val="100000"/>
              </a:lnSpc>
              <a:spcBef>
                <a:spcPts val="600"/>
              </a:spcBef>
              <a:spcAft>
                <a:spcPts val="0"/>
              </a:spcAft>
              <a:buClr>
                <a:schemeClr val="accent2"/>
              </a:buClr>
              <a:buSzPts val="1600"/>
              <a:buFont typeface="Arial"/>
              <a:buChar char="•"/>
            </a:pPr>
            <a:r>
              <a:rPr lang="en-GB" sz="2000" b="0" i="0" u="none" strike="noStrike" cap="none" dirty="0">
                <a:latin typeface="Calibri"/>
                <a:ea typeface="Calibri"/>
                <a:cs typeface="Calibri"/>
                <a:sym typeface="Calibri"/>
              </a:rPr>
              <a:t>Global Risk Assessment Framework (</a:t>
            </a:r>
            <a:r>
              <a:rPr lang="en-GB" sz="2000" b="1" i="0" u="sng" strike="noStrike" cap="none" dirty="0">
                <a:latin typeface="Calibri"/>
                <a:ea typeface="Calibri"/>
                <a:cs typeface="Calibri"/>
                <a:sym typeface="Calibri"/>
                <a:hlinkClick r:id="rId10">
                  <a:extLst>
                    <a:ext uri="{A12FA001-AC4F-418D-AE19-62706E023703}">
                      <ahyp:hlinkClr xmlns:ahyp="http://schemas.microsoft.com/office/drawing/2018/hyperlinkcolor" xmlns="" val="tx"/>
                    </a:ext>
                  </a:extLst>
                </a:hlinkClick>
              </a:rPr>
              <a:t>GRAF</a:t>
            </a:r>
            <a:r>
              <a:rPr lang="en-GB" sz="2000" b="0" i="0" u="none" strike="noStrike" cap="none" dirty="0">
                <a:latin typeface="Calibri"/>
                <a:ea typeface="Calibri"/>
                <a:cs typeface="Calibri"/>
                <a:sym typeface="Calibri"/>
              </a:rPr>
              <a:t>)</a:t>
            </a:r>
            <a:endParaRPr dirty="0"/>
          </a:p>
          <a:p>
            <a:pPr marL="285750" marR="0" lvl="0" indent="-285750" algn="l" rtl="0">
              <a:lnSpc>
                <a:spcPct val="100000"/>
              </a:lnSpc>
              <a:spcBef>
                <a:spcPts val="600"/>
              </a:spcBef>
              <a:spcAft>
                <a:spcPts val="0"/>
              </a:spcAft>
              <a:buClr>
                <a:schemeClr val="accent2"/>
              </a:buClr>
              <a:buSzPts val="1600"/>
              <a:buFont typeface="Arial"/>
              <a:buChar char="•"/>
            </a:pPr>
            <a:r>
              <a:rPr lang="en-GB" sz="2000" b="0" i="0" u="none" strike="noStrike" cap="none" dirty="0">
                <a:latin typeface="Calibri"/>
                <a:ea typeface="Calibri"/>
                <a:cs typeface="Calibri"/>
                <a:sym typeface="Calibri"/>
              </a:rPr>
              <a:t>Global Flood Partnership (</a:t>
            </a:r>
            <a:r>
              <a:rPr lang="en-GB" sz="2000" b="1" i="0" u="sng" strike="noStrike" cap="none" dirty="0">
                <a:latin typeface="Calibri"/>
                <a:ea typeface="Calibri"/>
                <a:cs typeface="Calibri"/>
                <a:sym typeface="Calibri"/>
                <a:hlinkClick r:id="rId11">
                  <a:extLst>
                    <a:ext uri="{A12FA001-AC4F-418D-AE19-62706E023703}">
                      <ahyp:hlinkClr xmlns:ahyp="http://schemas.microsoft.com/office/drawing/2018/hyperlinkcolor" xmlns="" val="tx"/>
                    </a:ext>
                  </a:extLst>
                </a:hlinkClick>
              </a:rPr>
              <a:t>GFP</a:t>
            </a:r>
            <a:r>
              <a:rPr lang="en-GB" sz="2000" b="0" i="0" u="none" strike="noStrike" cap="none" dirty="0">
                <a:latin typeface="Calibri"/>
                <a:ea typeface="Calibri"/>
                <a:cs typeface="Calibri"/>
                <a:sym typeface="Calibri"/>
              </a:rPr>
              <a:t>)</a:t>
            </a:r>
            <a:endParaRPr dirty="0"/>
          </a:p>
        </p:txBody>
      </p:sp>
      <p:sp>
        <p:nvSpPr>
          <p:cNvPr id="61" name="Google Shape;61;p15"/>
          <p:cNvSpPr txBox="1"/>
          <p:nvPr/>
        </p:nvSpPr>
        <p:spPr>
          <a:xfrm>
            <a:off x="6232371" y="2401222"/>
            <a:ext cx="6120000" cy="396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GB" sz="2000" b="1" i="0" u="none" strike="noStrike" cap="none" dirty="0">
                <a:latin typeface="Calibri"/>
                <a:ea typeface="Calibri"/>
                <a:cs typeface="Calibri"/>
                <a:sym typeface="Calibri"/>
              </a:rPr>
              <a:t>Local and regional governments through alliances, e.g.:</a:t>
            </a:r>
            <a:endParaRPr sz="2000" b="0" i="0" u="none" strike="noStrike" cap="none" dirty="0">
              <a:latin typeface="Calibri"/>
              <a:ea typeface="Calibri"/>
              <a:cs typeface="Calibri"/>
              <a:sym typeface="Calibri"/>
            </a:endParaRPr>
          </a:p>
          <a:p>
            <a:pPr marL="198438" marR="0" lvl="0" indent="-198438" algn="l" rtl="0">
              <a:lnSpc>
                <a:spcPct val="100000"/>
              </a:lnSpc>
              <a:spcBef>
                <a:spcPts val="600"/>
              </a:spcBef>
              <a:spcAft>
                <a:spcPts val="0"/>
              </a:spcAft>
              <a:buClr>
                <a:schemeClr val="accent2"/>
              </a:buClr>
              <a:buSzPts val="1600"/>
              <a:buFont typeface="Arial"/>
              <a:buChar char="•"/>
            </a:pPr>
            <a:r>
              <a:rPr lang="en-GB" sz="2000" b="1" i="0" u="none" strike="noStrike" cap="none" dirty="0">
                <a:latin typeface="Calibri"/>
                <a:ea typeface="Calibri"/>
                <a:cs typeface="Calibri"/>
                <a:sym typeface="Calibri"/>
              </a:rPr>
              <a:t>ICLEI</a:t>
            </a:r>
            <a:r>
              <a:rPr lang="en-GB" sz="2000" b="0" i="0" u="none" strike="noStrike" cap="none" dirty="0">
                <a:latin typeface="Calibri"/>
                <a:ea typeface="Calibri"/>
                <a:cs typeface="Calibri"/>
                <a:sym typeface="Calibri"/>
              </a:rPr>
              <a:t> Local Governments for Sustainability European</a:t>
            </a:r>
            <a:endParaRPr dirty="0"/>
          </a:p>
          <a:p>
            <a:pPr marL="198438" marR="0" lvl="0" indent="-198438" algn="l" rtl="0">
              <a:lnSpc>
                <a:spcPct val="100000"/>
              </a:lnSpc>
              <a:spcBef>
                <a:spcPts val="600"/>
              </a:spcBef>
              <a:spcAft>
                <a:spcPts val="0"/>
              </a:spcAft>
              <a:buClr>
                <a:schemeClr val="accent2"/>
              </a:buClr>
              <a:buSzPts val="1600"/>
              <a:buFont typeface="Arial"/>
              <a:buChar char="•"/>
            </a:pPr>
            <a:r>
              <a:rPr lang="en-GB" sz="2000" b="0" i="0" u="none" strike="noStrike" cap="none" dirty="0">
                <a:latin typeface="Calibri"/>
                <a:ea typeface="Calibri"/>
                <a:cs typeface="Calibri"/>
                <a:sym typeface="Calibri"/>
              </a:rPr>
              <a:t>Covenant of Mayors for Energy and Climate</a:t>
            </a:r>
            <a:endParaRPr dirty="0"/>
          </a:p>
          <a:p>
            <a:pPr marL="198438" marR="0" lvl="0" indent="-198438" algn="l" rtl="0">
              <a:lnSpc>
                <a:spcPct val="100000"/>
              </a:lnSpc>
              <a:spcBef>
                <a:spcPts val="600"/>
              </a:spcBef>
              <a:spcAft>
                <a:spcPts val="0"/>
              </a:spcAft>
              <a:buClr>
                <a:schemeClr val="accent2"/>
              </a:buClr>
              <a:buSzPts val="1600"/>
              <a:buFont typeface="Arial"/>
              <a:buChar char="•"/>
            </a:pPr>
            <a:r>
              <a:rPr lang="en-GB" sz="2000" b="0" i="0" u="none" strike="noStrike" cap="none" dirty="0">
                <a:latin typeface="Calibri"/>
                <a:ea typeface="Calibri"/>
                <a:cs typeface="Calibri"/>
                <a:sym typeface="Calibri"/>
              </a:rPr>
              <a:t>Resilience City Network</a:t>
            </a:r>
            <a:endParaRPr dirty="0"/>
          </a:p>
          <a:p>
            <a:pPr marL="198438" marR="0" lvl="0" indent="-198438" algn="l" rtl="0">
              <a:lnSpc>
                <a:spcPct val="100000"/>
              </a:lnSpc>
              <a:spcBef>
                <a:spcPts val="600"/>
              </a:spcBef>
              <a:spcAft>
                <a:spcPts val="0"/>
              </a:spcAft>
              <a:buClr>
                <a:schemeClr val="accent2"/>
              </a:buClr>
              <a:buSzPts val="1600"/>
              <a:buFont typeface="Arial"/>
              <a:buChar char="•"/>
            </a:pPr>
            <a:r>
              <a:rPr lang="en-GB" sz="2000" b="0" i="0" u="none" strike="noStrike" cap="none" dirty="0">
                <a:latin typeface="Calibri"/>
                <a:ea typeface="Calibri"/>
                <a:cs typeface="Calibri"/>
                <a:sym typeface="Calibri"/>
              </a:rPr>
              <a:t>European Regions Research &amp; Innovation Network</a:t>
            </a:r>
            <a:endParaRPr dirty="0"/>
          </a:p>
          <a:p>
            <a:pPr marL="198438" marR="0" lvl="0" indent="-198438" algn="l" rtl="0">
              <a:lnSpc>
                <a:spcPct val="100000"/>
              </a:lnSpc>
              <a:spcBef>
                <a:spcPts val="600"/>
              </a:spcBef>
              <a:spcAft>
                <a:spcPts val="0"/>
              </a:spcAft>
              <a:buClr>
                <a:schemeClr val="accent2"/>
              </a:buClr>
              <a:buSzPts val="1600"/>
              <a:buFont typeface="Arial"/>
              <a:buChar char="•"/>
            </a:pPr>
            <a:r>
              <a:rPr lang="en-GB" sz="2000" b="0" i="0" u="none" strike="noStrike" cap="none" dirty="0">
                <a:latin typeface="Calibri"/>
                <a:ea typeface="Calibri"/>
                <a:cs typeface="Calibri"/>
                <a:sym typeface="Calibri"/>
              </a:rPr>
              <a:t>UNDRR Making Cities Resilient initiative</a:t>
            </a:r>
          </a:p>
          <a:p>
            <a:pPr marL="198438" lvl="0" indent="-198438">
              <a:spcBef>
                <a:spcPts val="600"/>
              </a:spcBef>
              <a:buClr>
                <a:schemeClr val="accent2"/>
              </a:buClr>
              <a:buSzPts val="1600"/>
              <a:buFont typeface="Arial"/>
              <a:buChar char="•"/>
            </a:pPr>
            <a:r>
              <a:rPr lang="en-GB" sz="2000" dirty="0">
                <a:ea typeface="Calibri"/>
                <a:cs typeface="Calibri"/>
                <a:sym typeface="Calibri"/>
              </a:rPr>
              <a:t>Union Civil Protection Mechanism (</a:t>
            </a:r>
            <a:r>
              <a:rPr lang="en-GB" sz="2000" b="1" dirty="0">
                <a:ea typeface="Calibri"/>
                <a:cs typeface="Calibri"/>
                <a:sym typeface="Calibri"/>
              </a:rPr>
              <a:t>UCPM</a:t>
            </a:r>
            <a:r>
              <a:rPr lang="en-GB" sz="2000" dirty="0">
                <a:ea typeface="Calibri"/>
                <a:cs typeface="Calibri"/>
                <a:sym typeface="Calibri"/>
              </a:rPr>
              <a:t>)</a:t>
            </a:r>
            <a:endParaRPr lang="en-GB" sz="2000" b="0" i="0" u="none" strike="noStrike" cap="none" dirty="0">
              <a:latin typeface="Calibri"/>
              <a:ea typeface="Calibri"/>
              <a:cs typeface="Calibri"/>
              <a:sym typeface="Calibri"/>
            </a:endParaRPr>
          </a:p>
          <a:p>
            <a:pPr marL="0" marR="0" lvl="0" indent="0" algn="l" rtl="0">
              <a:lnSpc>
                <a:spcPct val="100000"/>
              </a:lnSpc>
              <a:spcBef>
                <a:spcPts val="600"/>
              </a:spcBef>
              <a:spcAft>
                <a:spcPts val="0"/>
              </a:spcAft>
              <a:buNone/>
            </a:pPr>
            <a:r>
              <a:rPr lang="en-GB" sz="2000" b="1" i="0" u="none" strike="noStrike" cap="none" dirty="0">
                <a:latin typeface="Calibri"/>
                <a:ea typeface="Calibri"/>
                <a:cs typeface="Calibri"/>
                <a:sym typeface="Calibri"/>
              </a:rPr>
              <a:t>Other HE/H2020 Projects, e.g.:</a:t>
            </a:r>
            <a:endParaRPr dirty="0"/>
          </a:p>
          <a:p>
            <a:pPr marL="198438" marR="0" lvl="0" indent="-198438" algn="l" rtl="0">
              <a:lnSpc>
                <a:spcPct val="100000"/>
              </a:lnSpc>
              <a:spcBef>
                <a:spcPts val="600"/>
              </a:spcBef>
              <a:spcAft>
                <a:spcPts val="0"/>
              </a:spcAft>
              <a:buClr>
                <a:schemeClr val="accent2"/>
              </a:buClr>
              <a:buSzPts val="1600"/>
              <a:buFont typeface="Arial"/>
              <a:buChar char="•"/>
            </a:pPr>
            <a:r>
              <a:rPr lang="en-GB" sz="2000" b="0" i="0" u="none" strike="noStrike" cap="none" dirty="0">
                <a:latin typeface="Calibri"/>
                <a:ea typeface="Calibri"/>
                <a:cs typeface="Calibri"/>
                <a:sym typeface="Calibri"/>
              </a:rPr>
              <a:t>PEERS</a:t>
            </a:r>
          </a:p>
          <a:p>
            <a:pPr marL="198438" marR="0" lvl="0" indent="-198438" algn="l" rtl="0">
              <a:lnSpc>
                <a:spcPct val="100000"/>
              </a:lnSpc>
              <a:spcBef>
                <a:spcPts val="600"/>
              </a:spcBef>
              <a:spcAft>
                <a:spcPts val="0"/>
              </a:spcAft>
              <a:buClr>
                <a:schemeClr val="accent2"/>
              </a:buClr>
              <a:buSzPts val="1600"/>
              <a:buFont typeface="Arial"/>
              <a:buChar char="•"/>
            </a:pPr>
            <a:r>
              <a:rPr lang="en-GB" sz="2000" b="0" i="0" u="none" strike="noStrike" cap="none" dirty="0">
                <a:latin typeface="Calibri"/>
                <a:ea typeface="Calibri"/>
                <a:cs typeface="Calibri"/>
                <a:sym typeface="Calibri"/>
              </a:rPr>
              <a:t>MYRIAD EU</a:t>
            </a:r>
            <a:endParaRPr dirty="0"/>
          </a:p>
          <a:p>
            <a:pPr marL="198438" marR="0" lvl="0" indent="-198438" algn="l" rtl="0">
              <a:lnSpc>
                <a:spcPct val="100000"/>
              </a:lnSpc>
              <a:spcBef>
                <a:spcPts val="600"/>
              </a:spcBef>
              <a:spcAft>
                <a:spcPts val="0"/>
              </a:spcAft>
              <a:buClr>
                <a:schemeClr val="accent2"/>
              </a:buClr>
              <a:buSzPts val="1600"/>
              <a:buFont typeface="Arial"/>
              <a:buChar char="•"/>
            </a:pPr>
            <a:r>
              <a:rPr lang="en-GB" sz="2000" b="0" i="0" u="none" strike="noStrike" cap="none" dirty="0">
                <a:latin typeface="Calibri"/>
                <a:ea typeface="Calibri"/>
                <a:cs typeface="Calibri"/>
                <a:sym typeface="Calibri"/>
              </a:rPr>
              <a:t>CLIMATEUROPE-2</a:t>
            </a:r>
            <a:endParaRPr dirty="0"/>
          </a:p>
        </p:txBody>
      </p:sp>
      <p:pic>
        <p:nvPicPr>
          <p:cNvPr id="9" name="Content Placeholder 8">
            <a:extLst>
              <a:ext uri="{FF2B5EF4-FFF2-40B4-BE49-F238E27FC236}">
                <a16:creationId xmlns:a16="http://schemas.microsoft.com/office/drawing/2014/main" id="{D6A6DCF1-D3DF-4A73-9447-8D72679DD2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350585"/>
            <a:ext cx="2418620" cy="507415"/>
          </a:xfrm>
          <a:prstGeom prst="rect">
            <a:avLst/>
          </a:prstGeom>
        </p:spPr>
      </p:pic>
      <p:pic>
        <p:nvPicPr>
          <p:cNvPr id="10" name="Picture 9">
            <a:extLst>
              <a:ext uri="{FF2B5EF4-FFF2-40B4-BE49-F238E27FC236}">
                <a16:creationId xmlns:a16="http://schemas.microsoft.com/office/drawing/2014/main" id="{32E6FAD2-050F-41AB-BAE0-D07CB2F04E83}"/>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10826699" y="5571742"/>
            <a:ext cx="1365301" cy="1286258"/>
          </a:xfrm>
          <a:prstGeom prst="rect">
            <a:avLst/>
          </a:prstGeom>
        </p:spPr>
      </p:pic>
    </p:spTree>
    <p:extLst>
      <p:ext uri="{BB962C8B-B14F-4D97-AF65-F5344CB8AC3E}">
        <p14:creationId xmlns:p14="http://schemas.microsoft.com/office/powerpoint/2010/main" val="3751260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nie Hedegaard Mission Community of Practice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3917" y="229122"/>
            <a:ext cx="10249384" cy="5765278"/>
          </a:xfrm>
          <a:prstGeom prst="rect">
            <a:avLst/>
          </a:prstGeom>
        </p:spPr>
      </p:pic>
      <p:sp>
        <p:nvSpPr>
          <p:cNvPr id="3" name="Title 1"/>
          <p:cNvSpPr txBox="1">
            <a:spLocks/>
          </p:cNvSpPr>
          <p:nvPr/>
        </p:nvSpPr>
        <p:spPr>
          <a:xfrm>
            <a:off x="683747" y="5994400"/>
            <a:ext cx="11039924" cy="1216547"/>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lgn="ctr"/>
            <a:r>
              <a:rPr lang="en-IE" sz="3600" b="1" dirty="0">
                <a:solidFill>
                  <a:srgbClr val="1E858B"/>
                </a:solidFill>
                <a:latin typeface="Arial" panose="020B0604020202020204" pitchFamily="34" charset="0"/>
                <a:cs typeface="Arial" panose="020B0604020202020204" pitchFamily="34" charset="0"/>
              </a:rPr>
              <a:t>Connie </a:t>
            </a:r>
            <a:r>
              <a:rPr lang="en-IE" sz="3600" b="1" dirty="0" err="1">
                <a:solidFill>
                  <a:srgbClr val="1E858B"/>
                </a:solidFill>
                <a:latin typeface="Arial" panose="020B0604020202020204" pitchFamily="34" charset="0"/>
                <a:cs typeface="Arial" panose="020B0604020202020204" pitchFamily="34" charset="0"/>
              </a:rPr>
              <a:t>Hedegaard</a:t>
            </a:r>
            <a:r>
              <a:rPr lang="en-IE" sz="3600" b="1" dirty="0">
                <a:solidFill>
                  <a:srgbClr val="1E858B"/>
                </a:solidFill>
                <a:latin typeface="Arial" panose="020B0604020202020204" pitchFamily="34" charset="0"/>
                <a:cs typeface="Arial" panose="020B0604020202020204" pitchFamily="34" charset="0"/>
              </a:rPr>
              <a:t/>
            </a:r>
            <a:br>
              <a:rPr lang="en-IE" sz="3600" b="1" dirty="0">
                <a:solidFill>
                  <a:srgbClr val="1E858B"/>
                </a:solidFill>
                <a:latin typeface="Arial" panose="020B0604020202020204" pitchFamily="34" charset="0"/>
                <a:cs typeface="Arial" panose="020B0604020202020204" pitchFamily="34" charset="0"/>
              </a:rPr>
            </a:br>
            <a:r>
              <a:rPr lang="en-IE" sz="2400" dirty="0">
                <a:solidFill>
                  <a:srgbClr val="1E858B"/>
                </a:solidFill>
                <a:latin typeface="Arial" panose="020B0604020202020204" pitchFamily="34" charset="0"/>
                <a:cs typeface="Arial" panose="020B0604020202020204" pitchFamily="34" charset="0"/>
              </a:rPr>
              <a:t>Chair of the Mission Board</a:t>
            </a:r>
            <a:r>
              <a:rPr lang="en-IE" sz="2000" dirty="0" smtClean="0"/>
              <a:t/>
            </a:r>
            <a:br>
              <a:rPr lang="en-IE" sz="2000" dirty="0" smtClean="0"/>
            </a:br>
            <a:endParaRPr lang="en-US" sz="2000" dirty="0"/>
          </a:p>
        </p:txBody>
      </p:sp>
    </p:spTree>
    <p:extLst>
      <p:ext uri="{BB962C8B-B14F-4D97-AF65-F5344CB8AC3E}">
        <p14:creationId xmlns:p14="http://schemas.microsoft.com/office/powerpoint/2010/main" val="2189361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4"/>
          <p:cNvSpPr txBox="1">
            <a:spLocks noGrp="1"/>
          </p:cNvSpPr>
          <p:nvPr>
            <p:ph type="ctrTitle"/>
          </p:nvPr>
        </p:nvSpPr>
        <p:spPr>
          <a:xfrm>
            <a:off x="94210" y="174567"/>
            <a:ext cx="11809616" cy="53693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3000"/>
              <a:buFont typeface="Arial Black"/>
              <a:buNone/>
            </a:pPr>
            <a:r>
              <a:rPr lang="en-GB" sz="2800" b="1" dirty="0">
                <a:latin typeface="Calibri"/>
                <a:ea typeface="Calibri"/>
                <a:cs typeface="Calibri"/>
                <a:sym typeface="Calibri"/>
              </a:rPr>
              <a:t>Networking through participation in and invitations for EU events</a:t>
            </a:r>
            <a:endParaRPr sz="2800" b="1" dirty="0">
              <a:latin typeface="Calibri"/>
              <a:ea typeface="Calibri"/>
              <a:cs typeface="Calibri"/>
              <a:sym typeface="Calibri"/>
            </a:endParaRPr>
          </a:p>
        </p:txBody>
      </p:sp>
      <p:sp>
        <p:nvSpPr>
          <p:cNvPr id="94" name="Google Shape;94;p4"/>
          <p:cNvSpPr txBox="1"/>
          <p:nvPr/>
        </p:nvSpPr>
        <p:spPr>
          <a:xfrm>
            <a:off x="1064112" y="844292"/>
            <a:ext cx="8811009" cy="576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1800"/>
              <a:buFont typeface="Arial"/>
              <a:buNone/>
            </a:pPr>
            <a:r>
              <a:rPr lang="en-GB" sz="2400" b="1" i="0" u="none" strike="noStrike" cap="none" dirty="0">
                <a:latin typeface="Calibri"/>
                <a:ea typeface="Calibri"/>
                <a:cs typeface="Calibri"/>
                <a:sym typeface="Calibri"/>
              </a:rPr>
              <a:t>January 26, 2023 </a:t>
            </a:r>
            <a:r>
              <a:rPr lang="en-GB" sz="2400" i="0" u="none" strike="noStrike" cap="none" dirty="0">
                <a:latin typeface="Calibri"/>
                <a:ea typeface="Calibri"/>
                <a:cs typeface="Calibri"/>
                <a:sym typeface="Calibri"/>
              </a:rPr>
              <a:t>Presentation at Mission Adaptation Implementation platform – Community of Practice meeting</a:t>
            </a:r>
          </a:p>
          <a:p>
            <a:pPr marL="0" marR="0" lvl="0" indent="0" algn="l" rtl="0">
              <a:lnSpc>
                <a:spcPct val="90000"/>
              </a:lnSpc>
              <a:spcBef>
                <a:spcPts val="1000"/>
              </a:spcBef>
              <a:spcAft>
                <a:spcPts val="0"/>
              </a:spcAft>
              <a:buClr>
                <a:schemeClr val="accent2"/>
              </a:buClr>
              <a:buSzPts val="1800"/>
              <a:buFont typeface="Arial"/>
              <a:buNone/>
            </a:pPr>
            <a:r>
              <a:rPr lang="en-GB" sz="2400" b="1" i="0" u="none" strike="noStrike" cap="none" dirty="0">
                <a:latin typeface="Calibri"/>
                <a:ea typeface="Calibri"/>
                <a:cs typeface="Calibri"/>
                <a:sym typeface="Calibri"/>
              </a:rPr>
              <a:t/>
            </a:r>
            <a:br>
              <a:rPr lang="en-GB" sz="2400" b="1" i="0" u="none" strike="noStrike" cap="none" dirty="0">
                <a:latin typeface="Calibri"/>
                <a:ea typeface="Calibri"/>
                <a:cs typeface="Calibri"/>
                <a:sym typeface="Calibri"/>
              </a:rPr>
            </a:br>
            <a:r>
              <a:rPr lang="en-GB" sz="2400" b="1" i="0" u="none" strike="noStrike" cap="none" dirty="0">
                <a:latin typeface="Calibri"/>
                <a:ea typeface="Calibri"/>
                <a:cs typeface="Calibri"/>
                <a:sym typeface="Calibri"/>
              </a:rPr>
              <a:t>March 24, 2023 </a:t>
            </a:r>
            <a:r>
              <a:rPr lang="en-GB" sz="2400" b="0" i="0" u="none" strike="noStrike" cap="none" dirty="0">
                <a:latin typeface="Calibri"/>
                <a:ea typeface="Calibri"/>
                <a:cs typeface="Calibri"/>
                <a:sym typeface="Calibri"/>
              </a:rPr>
              <a:t>Guest session in the context of the </a:t>
            </a:r>
            <a:r>
              <a:rPr lang="en-GB" sz="2400" b="1" i="0" u="none" strike="noStrike" cap="none" dirty="0">
                <a:latin typeface="Calibri"/>
                <a:ea typeface="Calibri"/>
                <a:cs typeface="Calibri"/>
                <a:sym typeface="Calibri"/>
              </a:rPr>
              <a:t>Climateurope2 </a:t>
            </a:r>
            <a:r>
              <a:rPr lang="en-GB" sz="2400" b="1" i="0" u="none" strike="noStrike" cap="none" dirty="0" err="1">
                <a:latin typeface="Calibri"/>
                <a:ea typeface="Calibri"/>
                <a:cs typeface="Calibri"/>
                <a:sym typeface="Calibri"/>
              </a:rPr>
              <a:t>webstival</a:t>
            </a:r>
            <a:r>
              <a:rPr lang="en-GB" sz="2400" b="1" i="0" u="none" strike="noStrike" cap="none" dirty="0">
                <a:latin typeface="Calibri"/>
                <a:ea typeface="Calibri"/>
                <a:cs typeface="Calibri"/>
                <a:sym typeface="Calibri"/>
              </a:rPr>
              <a:t> </a:t>
            </a:r>
            <a:endParaRPr sz="2400" b="1" i="0" u="none" strike="noStrike" cap="none" dirty="0">
              <a:latin typeface="Calibri"/>
              <a:ea typeface="Calibri"/>
              <a:cs typeface="Calibri"/>
              <a:sym typeface="Calibri"/>
            </a:endParaRPr>
          </a:p>
          <a:p>
            <a:pPr marL="185738" marR="0" lvl="0" indent="-185738" algn="l" rtl="0">
              <a:lnSpc>
                <a:spcPct val="114000"/>
              </a:lnSpc>
              <a:spcBef>
                <a:spcPts val="0"/>
              </a:spcBef>
              <a:spcAft>
                <a:spcPts val="0"/>
              </a:spcAft>
              <a:buClr>
                <a:schemeClr val="accent2"/>
              </a:buClr>
              <a:buSzPts val="1800"/>
              <a:buFont typeface="Arial"/>
              <a:buChar char="•"/>
            </a:pPr>
            <a:r>
              <a:rPr lang="en-GB" sz="2400" b="0" i="0" u="none" strike="noStrike" cap="none" dirty="0">
                <a:latin typeface="Calibri"/>
                <a:ea typeface="Calibri"/>
                <a:cs typeface="Calibri"/>
                <a:sym typeface="Calibri"/>
              </a:rPr>
              <a:t>Scope of the project, first info on open Call for the FSTP </a:t>
            </a:r>
            <a:endParaRPr sz="2400" b="0" i="0" u="none" strike="noStrike" cap="none" dirty="0">
              <a:latin typeface="Calibri"/>
              <a:ea typeface="Calibri"/>
              <a:cs typeface="Calibri"/>
              <a:sym typeface="Calibri"/>
            </a:endParaRPr>
          </a:p>
          <a:p>
            <a:pPr marL="185738" marR="0" lvl="0" indent="-185738" algn="l" rtl="0">
              <a:lnSpc>
                <a:spcPct val="114000"/>
              </a:lnSpc>
              <a:spcBef>
                <a:spcPts val="0"/>
              </a:spcBef>
              <a:spcAft>
                <a:spcPts val="0"/>
              </a:spcAft>
              <a:buClr>
                <a:schemeClr val="accent2"/>
              </a:buClr>
              <a:buSzPts val="1800"/>
              <a:buFont typeface="Arial"/>
              <a:buChar char="•"/>
            </a:pPr>
            <a:r>
              <a:rPr lang="en-GB" sz="2400" b="0" i="0" u="none" strike="noStrike" cap="none" dirty="0">
                <a:latin typeface="Calibri"/>
                <a:ea typeface="Calibri"/>
                <a:cs typeface="Calibri"/>
                <a:sym typeface="Calibri"/>
              </a:rPr>
              <a:t>Initial outline of the Framework &amp; Toolbox </a:t>
            </a:r>
            <a:endParaRPr sz="2400" b="0" i="0" u="none" strike="noStrike" cap="none" dirty="0">
              <a:latin typeface="Calibri"/>
              <a:ea typeface="Calibri"/>
              <a:cs typeface="Calibri"/>
              <a:sym typeface="Calibri"/>
            </a:endParaRPr>
          </a:p>
          <a:p>
            <a:pPr marL="0" marR="0" lvl="0" indent="0" algn="l" rtl="0">
              <a:lnSpc>
                <a:spcPct val="90000"/>
              </a:lnSpc>
              <a:spcBef>
                <a:spcPts val="0"/>
              </a:spcBef>
              <a:spcAft>
                <a:spcPts val="0"/>
              </a:spcAft>
              <a:buClr>
                <a:schemeClr val="accent2"/>
              </a:buClr>
              <a:buSzPts val="2200"/>
              <a:buFont typeface="Arial"/>
              <a:buNone/>
            </a:pPr>
            <a:endParaRPr sz="2400" b="1" i="0" u="none" strike="noStrike" cap="none" dirty="0">
              <a:latin typeface="Calibri"/>
              <a:ea typeface="Calibri"/>
              <a:cs typeface="Calibri"/>
              <a:sym typeface="Calibri"/>
            </a:endParaRPr>
          </a:p>
          <a:p>
            <a:pPr marL="0" marR="0" lvl="0" indent="0" algn="l" rtl="0">
              <a:lnSpc>
                <a:spcPct val="90000"/>
              </a:lnSpc>
              <a:spcBef>
                <a:spcPts val="0"/>
              </a:spcBef>
              <a:spcAft>
                <a:spcPts val="0"/>
              </a:spcAft>
              <a:buClr>
                <a:schemeClr val="accent2"/>
              </a:buClr>
              <a:buSzPts val="2200"/>
              <a:buFont typeface="Arial"/>
              <a:buNone/>
            </a:pPr>
            <a:r>
              <a:rPr lang="en-GB" sz="2400" b="1" i="0" u="none" strike="noStrike" cap="none" dirty="0">
                <a:latin typeface="Calibri"/>
                <a:ea typeface="Calibri"/>
                <a:cs typeface="Calibri"/>
                <a:sym typeface="Calibri"/>
              </a:rPr>
              <a:t>June 19-21</a:t>
            </a:r>
            <a:r>
              <a:rPr lang="en-GB" sz="2400" b="0" i="0" u="none" strike="noStrike" cap="none" dirty="0">
                <a:latin typeface="Calibri"/>
                <a:ea typeface="Calibri"/>
                <a:cs typeface="Calibri"/>
                <a:sym typeface="Calibri"/>
              </a:rPr>
              <a:t> Session in the context of the European Climate change Adaptation Conference (</a:t>
            </a:r>
            <a:r>
              <a:rPr lang="en-GB" sz="2400" b="1" i="0" u="none" strike="noStrike" cap="none" dirty="0">
                <a:latin typeface="Calibri"/>
                <a:ea typeface="Calibri"/>
                <a:cs typeface="Calibri"/>
                <a:sym typeface="Calibri"/>
              </a:rPr>
              <a:t>ECCA</a:t>
            </a:r>
            <a:r>
              <a:rPr lang="en-GB" sz="2400" b="0" i="0" u="none" strike="noStrike" cap="none" dirty="0">
                <a:latin typeface="Calibri"/>
                <a:ea typeface="Calibri"/>
                <a:cs typeface="Calibri"/>
                <a:sym typeface="Calibri"/>
              </a:rPr>
              <a:t>), Dublin, complemented by virtual workshop </a:t>
            </a:r>
            <a:endParaRPr sz="2400" b="0" i="0" u="none" strike="noStrike" cap="none" dirty="0">
              <a:latin typeface="Calibri"/>
              <a:ea typeface="Calibri"/>
              <a:cs typeface="Calibri"/>
              <a:sym typeface="Calibri"/>
            </a:endParaRPr>
          </a:p>
          <a:p>
            <a:pPr marL="185738" marR="0" lvl="1" indent="-185738" algn="l" rtl="0">
              <a:lnSpc>
                <a:spcPct val="114000"/>
              </a:lnSpc>
              <a:spcBef>
                <a:spcPts val="0"/>
              </a:spcBef>
              <a:spcAft>
                <a:spcPts val="0"/>
              </a:spcAft>
              <a:buClr>
                <a:schemeClr val="accent2"/>
              </a:buClr>
              <a:buSzPts val="1800"/>
              <a:buFont typeface="Arial"/>
              <a:buChar char="•"/>
            </a:pPr>
            <a:r>
              <a:rPr lang="en-GB" sz="2400" b="0" i="0" u="none" strike="noStrike" cap="none" dirty="0">
                <a:latin typeface="Calibri"/>
                <a:ea typeface="Calibri"/>
                <a:cs typeface="Calibri"/>
                <a:sym typeface="Calibri"/>
              </a:rPr>
              <a:t>Draft Framework &amp; Outline of the Toolbox</a:t>
            </a:r>
            <a:endParaRPr sz="2400" b="0" i="0" u="none" strike="noStrike" cap="none" dirty="0">
              <a:latin typeface="Calibri"/>
              <a:ea typeface="Calibri"/>
              <a:cs typeface="Calibri"/>
              <a:sym typeface="Calibri"/>
            </a:endParaRPr>
          </a:p>
          <a:p>
            <a:pPr marL="185738" marR="0" lvl="1" indent="-185738" algn="l" rtl="0">
              <a:lnSpc>
                <a:spcPct val="114000"/>
              </a:lnSpc>
              <a:spcBef>
                <a:spcPts val="0"/>
              </a:spcBef>
              <a:spcAft>
                <a:spcPts val="0"/>
              </a:spcAft>
              <a:buClr>
                <a:schemeClr val="accent2"/>
              </a:buClr>
              <a:buSzPts val="1800"/>
              <a:buFont typeface="Arial"/>
              <a:buChar char="•"/>
            </a:pPr>
            <a:r>
              <a:rPr lang="en-GB" sz="2400" b="0" i="0" u="none" strike="noStrike" cap="none" dirty="0">
                <a:latin typeface="Calibri"/>
                <a:ea typeface="Calibri"/>
                <a:cs typeface="Calibri"/>
                <a:sym typeface="Calibri"/>
              </a:rPr>
              <a:t>Synthesis of the consultation and input received</a:t>
            </a:r>
            <a:endParaRPr sz="2400" b="0" i="0" u="none" strike="noStrike" cap="none" dirty="0">
              <a:latin typeface="Calibri"/>
              <a:ea typeface="Calibri"/>
              <a:cs typeface="Calibri"/>
              <a:sym typeface="Calibri"/>
            </a:endParaRPr>
          </a:p>
          <a:p>
            <a:pPr marL="0" marR="0" lvl="0" indent="0" algn="l" rtl="0">
              <a:lnSpc>
                <a:spcPct val="90000"/>
              </a:lnSpc>
              <a:spcBef>
                <a:spcPts val="0"/>
              </a:spcBef>
              <a:spcAft>
                <a:spcPts val="0"/>
              </a:spcAft>
              <a:buClr>
                <a:schemeClr val="accent2"/>
              </a:buClr>
              <a:buSzPts val="1900"/>
              <a:buFont typeface="Arial"/>
              <a:buNone/>
            </a:pPr>
            <a:endParaRPr sz="2400" b="1" i="0" u="none" strike="noStrike" cap="none" dirty="0">
              <a:latin typeface="Calibri"/>
              <a:ea typeface="Calibri"/>
              <a:cs typeface="Calibri"/>
              <a:sym typeface="Calibri"/>
            </a:endParaRPr>
          </a:p>
          <a:p>
            <a:pPr marL="0" marR="0" lvl="0" indent="0" algn="l" rtl="0">
              <a:lnSpc>
                <a:spcPct val="90000"/>
              </a:lnSpc>
              <a:spcBef>
                <a:spcPts val="0"/>
              </a:spcBef>
              <a:spcAft>
                <a:spcPts val="0"/>
              </a:spcAft>
              <a:buClr>
                <a:schemeClr val="accent2"/>
              </a:buClr>
              <a:buSzPts val="1900"/>
              <a:buFont typeface="Arial"/>
              <a:buNone/>
            </a:pPr>
            <a:r>
              <a:rPr lang="en-GB" sz="2400" b="1" i="0" u="none" strike="noStrike" cap="none" dirty="0">
                <a:latin typeface="Calibri"/>
                <a:ea typeface="Calibri"/>
                <a:cs typeface="Calibri"/>
                <a:sym typeface="Calibri"/>
              </a:rPr>
              <a:t>September 2023</a:t>
            </a:r>
            <a:r>
              <a:rPr lang="en-GB" sz="2400" b="0" i="0" u="none" strike="noStrike" cap="none" dirty="0">
                <a:latin typeface="Calibri"/>
                <a:ea typeface="Calibri"/>
                <a:cs typeface="Calibri"/>
                <a:sym typeface="Calibri"/>
              </a:rPr>
              <a:t> Stand alone event or Climateurope2 </a:t>
            </a:r>
            <a:r>
              <a:rPr lang="en-GB" sz="2400" b="0" i="0" u="none" strike="noStrike" cap="none" dirty="0" err="1">
                <a:latin typeface="Calibri"/>
                <a:ea typeface="Calibri"/>
                <a:cs typeface="Calibri"/>
                <a:sym typeface="Calibri"/>
              </a:rPr>
              <a:t>webstival</a:t>
            </a:r>
            <a:endParaRPr sz="2400" b="0" i="0" u="none" strike="noStrike" cap="none" dirty="0">
              <a:latin typeface="Calibri"/>
              <a:ea typeface="Calibri"/>
              <a:cs typeface="Calibri"/>
              <a:sym typeface="Calibri"/>
            </a:endParaRPr>
          </a:p>
        </p:txBody>
      </p:sp>
      <p:pic>
        <p:nvPicPr>
          <p:cNvPr id="6" name="Content Placeholder 8">
            <a:extLst>
              <a:ext uri="{FF2B5EF4-FFF2-40B4-BE49-F238E27FC236}">
                <a16:creationId xmlns:a16="http://schemas.microsoft.com/office/drawing/2014/main" id="{D1939777-F25C-440D-A08E-8D84D024AE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585"/>
            <a:ext cx="2418620" cy="507415"/>
          </a:xfrm>
          <a:prstGeom prst="rect">
            <a:avLst/>
          </a:prstGeom>
        </p:spPr>
      </p:pic>
      <p:pic>
        <p:nvPicPr>
          <p:cNvPr id="7" name="Picture 6">
            <a:extLst>
              <a:ext uri="{FF2B5EF4-FFF2-40B4-BE49-F238E27FC236}">
                <a16:creationId xmlns:a16="http://schemas.microsoft.com/office/drawing/2014/main" id="{B263066C-976F-4435-A619-EA00F97D1BD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826699" y="5571742"/>
            <a:ext cx="1365301" cy="1286258"/>
          </a:xfrm>
          <a:prstGeom prst="rect">
            <a:avLst/>
          </a:prstGeom>
        </p:spPr>
      </p:pic>
    </p:spTree>
    <p:extLst>
      <p:ext uri="{BB962C8B-B14F-4D97-AF65-F5344CB8AC3E}">
        <p14:creationId xmlns:p14="http://schemas.microsoft.com/office/powerpoint/2010/main" val="2011329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824C-230A-4DB8-8125-FB44FDD277AF}"/>
              </a:ext>
            </a:extLst>
          </p:cNvPr>
          <p:cNvSpPr>
            <a:spLocks noGrp="1"/>
          </p:cNvSpPr>
          <p:nvPr>
            <p:ph type="ctrTitle"/>
          </p:nvPr>
        </p:nvSpPr>
        <p:spPr>
          <a:xfrm>
            <a:off x="191192" y="1108423"/>
            <a:ext cx="11809616" cy="4348794"/>
          </a:xfrm>
        </p:spPr>
        <p:txBody>
          <a:bodyPr>
            <a:noAutofit/>
          </a:bodyPr>
          <a:lstStyle/>
          <a:p>
            <a:r>
              <a:rPr lang="en-US" sz="4000" b="1" dirty="0">
                <a:latin typeface="Calibri"/>
                <a:cs typeface="Calibri"/>
              </a:rPr>
              <a:t>Questions ?</a:t>
            </a:r>
            <a:br>
              <a:rPr lang="en-US" sz="4000" b="1" dirty="0">
                <a:latin typeface="Calibri"/>
                <a:cs typeface="Calibri"/>
              </a:rPr>
            </a:br>
            <a:r>
              <a:rPr lang="en-US" sz="4000" b="1" dirty="0">
                <a:latin typeface="Calibri"/>
                <a:cs typeface="Calibri"/>
              </a:rPr>
              <a:t/>
            </a:r>
            <a:br>
              <a:rPr lang="en-US" sz="4000" b="1" dirty="0">
                <a:latin typeface="Calibri"/>
                <a:cs typeface="Calibri"/>
              </a:rPr>
            </a:br>
            <a:r>
              <a:rPr lang="en-US" sz="4000" b="1" dirty="0">
                <a:latin typeface="Calibri"/>
                <a:cs typeface="Calibri"/>
              </a:rPr>
              <a:t/>
            </a:r>
            <a:br>
              <a:rPr lang="en-US" sz="4000" b="1" dirty="0">
                <a:latin typeface="Calibri"/>
                <a:cs typeface="Calibri"/>
              </a:rPr>
            </a:br>
            <a:r>
              <a:rPr lang="en-US" sz="4000" b="1" dirty="0">
                <a:latin typeface="Calibri"/>
                <a:cs typeface="Calibri"/>
              </a:rPr>
              <a:t/>
            </a:r>
            <a:br>
              <a:rPr lang="en-US" sz="4000" b="1" dirty="0">
                <a:latin typeface="Calibri"/>
                <a:cs typeface="Calibri"/>
              </a:rPr>
            </a:br>
            <a:r>
              <a:rPr lang="en-US" sz="3200" b="1" dirty="0">
                <a:latin typeface="Calibri"/>
                <a:cs typeface="Calibri"/>
              </a:rPr>
              <a:t>Contacts:</a:t>
            </a:r>
            <a:br>
              <a:rPr lang="en-US" sz="3200" b="1" dirty="0">
                <a:latin typeface="Calibri"/>
                <a:cs typeface="Calibri"/>
              </a:rPr>
            </a:br>
            <a:r>
              <a:rPr lang="en-US" sz="3200" b="1" dirty="0">
                <a:latin typeface="Calibri"/>
                <a:cs typeface="Calibri"/>
              </a:rPr>
              <a:t/>
            </a:r>
            <a:br>
              <a:rPr lang="en-US" sz="3200" b="1" dirty="0">
                <a:latin typeface="Calibri"/>
                <a:cs typeface="Calibri"/>
              </a:rPr>
            </a:br>
            <a:r>
              <a:rPr lang="en-US" sz="3200" b="1" dirty="0">
                <a:latin typeface="Calibri"/>
                <a:cs typeface="Calibri"/>
              </a:rPr>
              <a:t>CoP:</a:t>
            </a:r>
            <a:br>
              <a:rPr lang="en-US" sz="3200" b="1" dirty="0">
                <a:latin typeface="Calibri"/>
                <a:cs typeface="Calibri"/>
              </a:rPr>
            </a:br>
            <a:r>
              <a:rPr lang="sv-SE" sz="3200" b="1" dirty="0">
                <a:latin typeface="Calibri"/>
                <a:cs typeface="Calibri"/>
              </a:rPr>
              <a:t>Jaroslav Mysiak </a:t>
            </a:r>
            <a:r>
              <a:rPr lang="sv-SE" sz="3200" b="1" dirty="0">
                <a:latin typeface="Calibri"/>
                <a:cs typeface="Calibri"/>
                <a:hlinkClick r:id="rId2"/>
              </a:rPr>
              <a:t>jaroslav.mysiak@cmcc.it</a:t>
            </a:r>
            <a:r>
              <a:rPr lang="sv-SE" sz="3200" b="1" dirty="0">
                <a:latin typeface="Calibri"/>
                <a:cs typeface="Calibri"/>
              </a:rPr>
              <a:t> </a:t>
            </a:r>
            <a:br>
              <a:rPr lang="sv-SE" sz="3200" b="1" dirty="0">
                <a:latin typeface="Calibri"/>
                <a:cs typeface="Calibri"/>
              </a:rPr>
            </a:br>
            <a:r>
              <a:rPr lang="sv-SE" sz="3200" b="1" dirty="0">
                <a:latin typeface="Calibri"/>
                <a:cs typeface="Calibri"/>
              </a:rPr>
              <a:t>Jeremy Pal </a:t>
            </a:r>
            <a:r>
              <a:rPr lang="sv-SE" sz="3200" b="1" dirty="0">
                <a:latin typeface="Calibri"/>
                <a:cs typeface="Calibri"/>
                <a:hlinkClick r:id="rId3"/>
              </a:rPr>
              <a:t>jeremy.pal@cmcc.it</a:t>
            </a:r>
            <a:r>
              <a:rPr lang="en-US" sz="3200" b="1" dirty="0">
                <a:latin typeface="Calibri"/>
                <a:cs typeface="Calibri"/>
              </a:rPr>
              <a:t/>
            </a:r>
            <a:br>
              <a:rPr lang="en-US" sz="3200" b="1" dirty="0">
                <a:latin typeface="Calibri"/>
                <a:cs typeface="Calibri"/>
              </a:rPr>
            </a:br>
            <a:r>
              <a:rPr lang="en-US" sz="3200" b="1" dirty="0">
                <a:latin typeface="Calibri"/>
                <a:cs typeface="Calibri"/>
              </a:rPr>
              <a:t/>
            </a:r>
            <a:br>
              <a:rPr lang="en-US" sz="3200" b="1" dirty="0">
                <a:latin typeface="Calibri"/>
                <a:cs typeface="Calibri"/>
              </a:rPr>
            </a:br>
            <a:r>
              <a:rPr lang="en-US" sz="3200" b="1" dirty="0">
                <a:latin typeface="Calibri"/>
                <a:cs typeface="Calibri"/>
              </a:rPr>
              <a:t>Project coordination:</a:t>
            </a:r>
            <a:br>
              <a:rPr lang="en-US" sz="3200" b="1" dirty="0">
                <a:latin typeface="Calibri"/>
                <a:cs typeface="Calibri"/>
              </a:rPr>
            </a:br>
            <a:r>
              <a:rPr lang="en-US" sz="3200" b="1" dirty="0">
                <a:latin typeface="Calibri"/>
                <a:cs typeface="Calibri"/>
              </a:rPr>
              <a:t>Frederiek Sperna Weiland </a:t>
            </a:r>
            <a:r>
              <a:rPr lang="en-US" sz="3200" b="1" dirty="0" smtClean="0">
                <a:latin typeface="Calibri"/>
                <a:cs typeface="Calibri"/>
                <a:hlinkClick r:id="rId4"/>
              </a:rPr>
              <a:t>Frederiek.sperna@deltares.nl</a:t>
            </a:r>
            <a:r>
              <a:rPr lang="en-US" sz="3200" b="1" dirty="0">
                <a:latin typeface="Calibri"/>
                <a:cs typeface="Calibri"/>
              </a:rPr>
              <a:t/>
            </a:r>
            <a:br>
              <a:rPr lang="en-US" sz="3200" b="1" dirty="0">
                <a:latin typeface="Calibri"/>
                <a:cs typeface="Calibri"/>
              </a:rPr>
            </a:br>
            <a:r>
              <a:rPr lang="en-US" sz="3200" b="1" dirty="0">
                <a:latin typeface="Calibri"/>
                <a:cs typeface="Calibri"/>
              </a:rPr>
              <a:t>Bart van den Hurk </a:t>
            </a:r>
            <a:r>
              <a:rPr lang="en-US" sz="3200" b="1" dirty="0">
                <a:latin typeface="Calibri"/>
                <a:cs typeface="Calibri"/>
                <a:hlinkClick r:id="rId5"/>
              </a:rPr>
              <a:t>Bart.vandenHurk@deltares.nl</a:t>
            </a:r>
            <a:r>
              <a:rPr lang="en-US" sz="3200" b="1" dirty="0">
                <a:latin typeface="Calibri"/>
                <a:cs typeface="Calibri"/>
              </a:rPr>
              <a:t/>
            </a:r>
            <a:br>
              <a:rPr lang="en-US" sz="3200" b="1" dirty="0">
                <a:latin typeface="Calibri"/>
                <a:cs typeface="Calibri"/>
              </a:rPr>
            </a:br>
            <a:r>
              <a:rPr lang="en-US" sz="3200" b="1" dirty="0">
                <a:latin typeface="Calibri"/>
                <a:cs typeface="Calibri"/>
              </a:rPr>
              <a:t/>
            </a:r>
            <a:br>
              <a:rPr lang="en-US" sz="3200" b="1" dirty="0">
                <a:latin typeface="Calibri"/>
                <a:cs typeface="Calibri"/>
              </a:rPr>
            </a:br>
            <a:endParaRPr lang="nl-NL" sz="3200" b="1" dirty="0">
              <a:latin typeface="Calibri"/>
              <a:cs typeface="Calibri"/>
            </a:endParaRPr>
          </a:p>
        </p:txBody>
      </p:sp>
      <p:pic>
        <p:nvPicPr>
          <p:cNvPr id="3" name="Content Placeholder 8">
            <a:extLst>
              <a:ext uri="{FF2B5EF4-FFF2-40B4-BE49-F238E27FC236}">
                <a16:creationId xmlns:a16="http://schemas.microsoft.com/office/drawing/2014/main" id="{470D0621-6BBE-4126-A151-ED2D2C1898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350585"/>
            <a:ext cx="2418620" cy="507415"/>
          </a:xfrm>
          <a:prstGeom prst="rect">
            <a:avLst/>
          </a:prstGeom>
        </p:spPr>
      </p:pic>
      <p:pic>
        <p:nvPicPr>
          <p:cNvPr id="4" name="Picture 3">
            <a:extLst>
              <a:ext uri="{FF2B5EF4-FFF2-40B4-BE49-F238E27FC236}">
                <a16:creationId xmlns:a16="http://schemas.microsoft.com/office/drawing/2014/main" id="{1D10FBD2-9EFA-4C95-BA28-04C1A9C17F6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0826699" y="5571742"/>
            <a:ext cx="1365301" cy="1286258"/>
          </a:xfrm>
          <a:prstGeom prst="rect">
            <a:avLst/>
          </a:prstGeom>
        </p:spPr>
      </p:pic>
    </p:spTree>
    <p:extLst>
      <p:ext uri="{BB962C8B-B14F-4D97-AF65-F5344CB8AC3E}">
        <p14:creationId xmlns:p14="http://schemas.microsoft.com/office/powerpoint/2010/main" val="1978469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385F11-3F91-4C8E-B6D0-5393D493DDE1}"/>
              </a:ext>
            </a:extLst>
          </p:cNvPr>
          <p:cNvSpPr txBox="1">
            <a:spLocks/>
          </p:cNvSpPr>
          <p:nvPr/>
        </p:nvSpPr>
        <p:spPr>
          <a:xfrm>
            <a:off x="573146" y="2778357"/>
            <a:ext cx="11045707" cy="728238"/>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algn="ctr"/>
            <a:r>
              <a:rPr lang="fr-BE" sz="4400" dirty="0">
                <a:solidFill>
                  <a:srgbClr val="ACD144"/>
                </a:solidFill>
              </a:rPr>
              <a:t>Workshop 1: </a:t>
            </a:r>
            <a:r>
              <a:rPr lang="fr-BE" sz="4400" dirty="0" smtClean="0">
                <a:solidFill>
                  <a:srgbClr val="ACD144"/>
                </a:solidFill>
              </a:rPr>
              <a:t>Access </a:t>
            </a:r>
            <a:r>
              <a:rPr lang="fr-BE" sz="4400" dirty="0">
                <a:solidFill>
                  <a:srgbClr val="ACD144"/>
                </a:solidFill>
              </a:rPr>
              <a:t>to D</a:t>
            </a:r>
            <a:r>
              <a:rPr lang="fr-BE" sz="4400" dirty="0" smtClean="0">
                <a:solidFill>
                  <a:srgbClr val="ACD144"/>
                </a:solidFill>
              </a:rPr>
              <a:t>ata</a:t>
            </a:r>
            <a:endParaRPr lang="en-US" sz="4400" dirty="0">
              <a:solidFill>
                <a:srgbClr val="ACD144"/>
              </a:solidFill>
            </a:endParaRPr>
          </a:p>
        </p:txBody>
      </p:sp>
    </p:spTree>
    <p:extLst>
      <p:ext uri="{BB962C8B-B14F-4D97-AF65-F5344CB8AC3E}">
        <p14:creationId xmlns:p14="http://schemas.microsoft.com/office/powerpoint/2010/main" val="38320445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043" y="3730617"/>
            <a:ext cx="11045707" cy="1325563"/>
          </a:xfrm>
        </p:spPr>
        <p:txBody>
          <a:bodyPr>
            <a:normAutofit fontScale="90000"/>
          </a:bodyPr>
          <a:lstStyle/>
          <a:p>
            <a:pPr algn="ctr"/>
            <a:r>
              <a:rPr lang="en-IE" sz="4900" dirty="0" smtClean="0"/>
              <a:t>Philippe </a:t>
            </a:r>
            <a:r>
              <a:rPr lang="en-IE" sz="4900" dirty="0" err="1" smtClean="0"/>
              <a:t>Tulkens</a:t>
            </a:r>
            <a:r>
              <a:rPr lang="en-IE" sz="4900" dirty="0" smtClean="0"/>
              <a:t/>
            </a:r>
            <a:br>
              <a:rPr lang="en-IE" sz="4900" dirty="0" smtClean="0"/>
            </a:br>
            <a:r>
              <a:rPr lang="en-IE" dirty="0" smtClean="0"/>
              <a:t/>
            </a:r>
            <a:br>
              <a:rPr lang="en-IE" dirty="0" smtClean="0"/>
            </a:br>
            <a:r>
              <a:rPr lang="en-IE" dirty="0" smtClean="0"/>
              <a:t/>
            </a:r>
            <a:br>
              <a:rPr lang="en-IE" dirty="0" smtClean="0"/>
            </a:br>
            <a:r>
              <a:rPr lang="en-IE" dirty="0" smtClean="0"/>
              <a:t>Deputy Mission Manager </a:t>
            </a:r>
            <a:br>
              <a:rPr lang="en-IE" dirty="0" smtClean="0"/>
            </a:br>
            <a:r>
              <a:rPr lang="en-IE" dirty="0" smtClean="0"/>
              <a:t>DG RTD</a:t>
            </a:r>
            <a:br>
              <a:rPr lang="en-IE" dirty="0" smtClean="0"/>
            </a:br>
            <a:endParaRPr lang="en-US" dirty="0"/>
          </a:p>
        </p:txBody>
      </p:sp>
    </p:spTree>
    <p:extLst>
      <p:ext uri="{BB962C8B-B14F-4D97-AF65-F5344CB8AC3E}">
        <p14:creationId xmlns:p14="http://schemas.microsoft.com/office/powerpoint/2010/main" val="27448579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69CB4B64-6A05-1140-BF7C-32E1F432D184}"/>
              </a:ext>
            </a:extLst>
          </p:cNvPr>
          <p:cNvPicPr>
            <a:picLocks noChangeAspect="1"/>
          </p:cNvPicPr>
          <p:nvPr/>
        </p:nvPicPr>
        <p:blipFill>
          <a:blip r:embed="rId2"/>
          <a:stretch>
            <a:fillRect/>
          </a:stretch>
        </p:blipFill>
        <p:spPr>
          <a:xfrm>
            <a:off x="6775950" y="1569555"/>
            <a:ext cx="1428749" cy="1428749"/>
          </a:xfrm>
          <a:prstGeom prst="rect">
            <a:avLst/>
          </a:prstGeom>
        </p:spPr>
      </p:pic>
      <p:sp>
        <p:nvSpPr>
          <p:cNvPr id="10" name="TextBox 9">
            <a:extLst>
              <a:ext uri="{FF2B5EF4-FFF2-40B4-BE49-F238E27FC236}">
                <a16:creationId xmlns:a16="http://schemas.microsoft.com/office/drawing/2014/main" id="{692FEE77-882F-B30B-A7E8-5D734F88C8B7}"/>
              </a:ext>
            </a:extLst>
          </p:cNvPr>
          <p:cNvSpPr txBox="1"/>
          <p:nvPr/>
        </p:nvSpPr>
        <p:spPr>
          <a:xfrm>
            <a:off x="8080586" y="1579690"/>
            <a:ext cx="378993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800" b="0" i="0" u="none" strike="noStrike" kern="1200" cap="none" spc="0" normalizeH="0" baseline="0" noProof="0" dirty="0">
                <a:ln>
                  <a:noFill/>
                </a:ln>
                <a:solidFill>
                  <a:srgbClr val="4D4D4D"/>
                </a:solidFill>
                <a:effectLst/>
                <a:uLnTx/>
                <a:uFillTx/>
                <a:latin typeface="Arial"/>
                <a:ea typeface="+mn-ea"/>
                <a:cs typeface="+mn-cs"/>
              </a:rPr>
              <a:t>climate.</a:t>
            </a:r>
            <a:r>
              <a:rPr kumimoji="0" lang="en-DE" sz="1800" b="1" i="0" u="none" strike="noStrike" kern="1200" cap="none" spc="0" normalizeH="0" baseline="0" noProof="0" dirty="0">
                <a:ln>
                  <a:noFill/>
                </a:ln>
                <a:solidFill>
                  <a:srgbClr val="4D4D4D"/>
                </a:solidFill>
                <a:effectLst/>
                <a:uLnTx/>
                <a:uFillTx/>
                <a:latin typeface="Arial"/>
                <a:ea typeface="+mn-ea"/>
                <a:cs typeface="+mn-cs"/>
              </a:rPr>
              <a:t>copernicus</a:t>
            </a:r>
            <a:r>
              <a:rPr kumimoji="0" lang="en-DE" sz="1800" b="0" i="0" u="none" strike="noStrike" kern="1200" cap="none" spc="0" normalizeH="0" baseline="0" noProof="0" dirty="0">
                <a:ln>
                  <a:noFill/>
                </a:ln>
                <a:solidFill>
                  <a:srgbClr val="4D4D4D"/>
                </a:solidFill>
                <a:effectLst/>
                <a:uLnTx/>
                <a:uFillTx/>
                <a:latin typeface="Arial"/>
                <a:ea typeface="+mn-ea"/>
                <a:cs typeface="+mn-cs"/>
              </a:rPr>
              <a:t>.eu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cds.climate.copernicus.eu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Operational (not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Unrestricted </a:t>
            </a:r>
            <a:r>
              <a:rPr kumimoji="0" lang="en-GB" sz="1800" b="0" i="0" u="none" strike="noStrike" kern="1200" cap="none" spc="0" normalizeH="0" baseline="0" noProof="0" dirty="0">
                <a:ln>
                  <a:noFill/>
                </a:ln>
                <a:solidFill>
                  <a:srgbClr val="FF0000"/>
                </a:solidFill>
                <a:effectLst/>
                <a:uLnTx/>
                <a:uFillTx/>
                <a:latin typeface="Arial"/>
                <a:ea typeface="+mn-ea"/>
                <a:cs typeface="+mn-cs"/>
              </a:rPr>
              <a:t>OPEN AND FREE</a:t>
            </a:r>
            <a:endParaRPr kumimoji="0" lang="en-DE" sz="1800" b="0" i="0" u="none" strike="noStrike" kern="1200" cap="none" spc="0" normalizeH="0" baseline="0" noProof="0" dirty="0">
              <a:ln>
                <a:noFill/>
              </a:ln>
              <a:solidFill>
                <a:srgbClr val="FF0000"/>
              </a:solidFill>
              <a:effectLst/>
              <a:uLnTx/>
              <a:uFillTx/>
              <a:latin typeface="Arial"/>
              <a:ea typeface="+mn-ea"/>
              <a:cs typeface="+mn-cs"/>
            </a:endParaRPr>
          </a:p>
        </p:txBody>
      </p:sp>
      <p:pic>
        <p:nvPicPr>
          <p:cNvPr id="11" name="Picture 10" descr="Text&#10;&#10;Description automatically generated with medium confidence">
            <a:extLst>
              <a:ext uri="{FF2B5EF4-FFF2-40B4-BE49-F238E27FC236}">
                <a16:creationId xmlns:a16="http://schemas.microsoft.com/office/drawing/2014/main" id="{FAC89588-A124-E121-11C5-FC69AA21E70B}"/>
              </a:ext>
            </a:extLst>
          </p:cNvPr>
          <p:cNvPicPr>
            <a:picLocks noChangeAspect="1"/>
          </p:cNvPicPr>
          <p:nvPr/>
        </p:nvPicPr>
        <p:blipFill>
          <a:blip r:embed="rId3"/>
          <a:stretch>
            <a:fillRect/>
          </a:stretch>
        </p:blipFill>
        <p:spPr>
          <a:xfrm>
            <a:off x="845575" y="2991558"/>
            <a:ext cx="4458035" cy="722925"/>
          </a:xfrm>
          <a:prstGeom prst="rect">
            <a:avLst/>
          </a:prstGeom>
        </p:spPr>
      </p:pic>
      <p:sp>
        <p:nvSpPr>
          <p:cNvPr id="12" name="TextBox 11">
            <a:extLst>
              <a:ext uri="{FF2B5EF4-FFF2-40B4-BE49-F238E27FC236}">
                <a16:creationId xmlns:a16="http://schemas.microsoft.com/office/drawing/2014/main" id="{BEA45393-C35C-21CE-0735-801B51934D2E}"/>
              </a:ext>
            </a:extLst>
          </p:cNvPr>
          <p:cNvSpPr txBox="1"/>
          <p:nvPr/>
        </p:nvSpPr>
        <p:spPr>
          <a:xfrm>
            <a:off x="835567" y="1724762"/>
            <a:ext cx="466331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srgbClr val="4D4D4D"/>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srgbClr val="4D4D4D"/>
                </a:solidFill>
                <a:effectLst/>
                <a:uLnTx/>
                <a:uFillTx/>
                <a:latin typeface="Arial"/>
                <a:ea typeface="+mn-ea"/>
                <a:cs typeface="+mn-cs"/>
              </a:rPr>
              <a:t>Copernicus Climate</a:t>
            </a:r>
            <a:r>
              <a:rPr kumimoji="0" lang="en-GB" sz="1800" b="0" i="1" u="none" strike="noStrike" kern="1200" cap="none" spc="0" normalizeH="0" noProof="0">
                <a:ln>
                  <a:noFill/>
                </a:ln>
                <a:solidFill>
                  <a:srgbClr val="4D4D4D"/>
                </a:solidFill>
                <a:effectLst/>
                <a:uLnTx/>
                <a:uFillTx/>
                <a:latin typeface="Arial"/>
                <a:ea typeface="+mn-ea"/>
                <a:cs typeface="+mn-cs"/>
              </a:rPr>
              <a:t> Change Service (C3S)</a:t>
            </a:r>
            <a:r>
              <a:rPr kumimoji="0" lang="en-GB" sz="1800" b="0" i="1" u="none" strike="noStrike" kern="1200" cap="none" spc="0" normalizeH="0" baseline="0" noProof="0">
                <a:ln>
                  <a:noFill/>
                </a:ln>
                <a:solidFill>
                  <a:srgbClr val="4D4D4D"/>
                </a:solidFill>
                <a:effectLst/>
                <a:uLnTx/>
                <a:uFillTx/>
                <a:latin typeface="Arial"/>
                <a:ea typeface="+mn-ea"/>
                <a:cs typeface="+mn-cs"/>
              </a:rPr>
              <a:t>: all </a:t>
            </a:r>
            <a:r>
              <a:rPr lang="en-GB" i="1">
                <a:solidFill>
                  <a:srgbClr val="4D4D4D"/>
                </a:solidFill>
                <a:latin typeface="Arial"/>
              </a:rPr>
              <a:t>climate </a:t>
            </a:r>
            <a:r>
              <a:rPr kumimoji="0" lang="en-GB" sz="1800" b="0" i="1" u="none" strike="noStrike" kern="1200" cap="none" spc="0" normalizeH="0" baseline="0" noProof="0">
                <a:ln>
                  <a:noFill/>
                </a:ln>
                <a:solidFill>
                  <a:srgbClr val="4D4D4D"/>
                </a:solidFill>
                <a:effectLst/>
                <a:uLnTx/>
                <a:uFillTx/>
                <a:latin typeface="Arial"/>
                <a:ea typeface="+mn-ea"/>
                <a:cs typeface="+mn-cs"/>
              </a:rPr>
              <a:t>data you had always dreamed of and never dared asking.</a:t>
            </a:r>
          </a:p>
        </p:txBody>
      </p:sp>
      <p:sp>
        <p:nvSpPr>
          <p:cNvPr id="13" name="TextBox 12">
            <a:extLst>
              <a:ext uri="{FF2B5EF4-FFF2-40B4-BE49-F238E27FC236}">
                <a16:creationId xmlns:a16="http://schemas.microsoft.com/office/drawing/2014/main" id="{4A08C641-CFD1-FA51-BB4C-5DECD3330EDC}"/>
              </a:ext>
            </a:extLst>
          </p:cNvPr>
          <p:cNvSpPr txBox="1"/>
          <p:nvPr/>
        </p:nvSpPr>
        <p:spPr>
          <a:xfrm>
            <a:off x="5624057" y="6557386"/>
            <a:ext cx="3122378" cy="307777"/>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Helvetica"/>
                <a:ea typeface="+mn-ea"/>
                <a:cs typeface="+mn-cs"/>
              </a:rPr>
              <a:t>Typical download:  ~</a:t>
            </a:r>
            <a:r>
              <a:rPr kumimoji="0" lang="en-US" sz="1400" b="1" i="0" u="none" strike="noStrike" kern="1200" cap="none" spc="0" normalizeH="0" baseline="0" noProof="0">
                <a:ln>
                  <a:noFill/>
                </a:ln>
                <a:solidFill>
                  <a:srgbClr val="FF0000"/>
                </a:solidFill>
                <a:effectLst/>
                <a:uLnTx/>
                <a:uFillTx/>
                <a:latin typeface="Helvetica"/>
                <a:ea typeface="+mn-ea"/>
                <a:cs typeface="+mn-cs"/>
              </a:rPr>
              <a:t>100 TB /</a:t>
            </a:r>
            <a:r>
              <a:rPr kumimoji="0" lang="en-US" sz="1400" b="0" i="0" u="none" strike="noStrike" kern="1200" cap="none" spc="0" normalizeH="0" baseline="0" noProof="0">
                <a:ln>
                  <a:noFill/>
                </a:ln>
                <a:solidFill>
                  <a:srgbClr val="FF0000"/>
                </a:solidFill>
                <a:effectLst/>
                <a:uLnTx/>
                <a:uFillTx/>
                <a:latin typeface="Helvetica"/>
                <a:ea typeface="+mn-ea"/>
                <a:cs typeface="+mn-cs"/>
              </a:rPr>
              <a:t>day</a:t>
            </a:r>
          </a:p>
        </p:txBody>
      </p:sp>
      <p:sp>
        <p:nvSpPr>
          <p:cNvPr id="14" name="TextBox 13">
            <a:extLst>
              <a:ext uri="{FF2B5EF4-FFF2-40B4-BE49-F238E27FC236}">
                <a16:creationId xmlns:a16="http://schemas.microsoft.com/office/drawing/2014/main" id="{1797E600-ECE8-4760-DBA9-381069FDCE63}"/>
              </a:ext>
            </a:extLst>
          </p:cNvPr>
          <p:cNvSpPr txBox="1"/>
          <p:nvPr/>
        </p:nvSpPr>
        <p:spPr>
          <a:xfrm>
            <a:off x="8753115" y="6557386"/>
            <a:ext cx="3611562" cy="307777"/>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Helvetica"/>
                <a:ea typeface="+mn-ea"/>
                <a:cs typeface="+mn-cs"/>
              </a:rPr>
              <a:t>Typical number of requests: </a:t>
            </a:r>
            <a:r>
              <a:rPr kumimoji="0" lang="en-US" sz="1400" b="1" i="0" u="none" strike="noStrike" kern="1200" cap="none" spc="0" normalizeH="0" baseline="0" noProof="0">
                <a:ln>
                  <a:noFill/>
                </a:ln>
                <a:solidFill>
                  <a:srgbClr val="FF0000"/>
                </a:solidFill>
                <a:effectLst/>
                <a:uLnTx/>
                <a:uFillTx/>
                <a:latin typeface="Helvetica"/>
                <a:ea typeface="+mn-ea"/>
                <a:cs typeface="+mn-cs"/>
              </a:rPr>
              <a:t>500k/day</a:t>
            </a:r>
            <a:endParaRPr kumimoji="0" lang="en-US" sz="1400" b="0" i="0" u="none" strike="noStrike" kern="1200" cap="none" spc="0" normalizeH="0" baseline="0" noProof="0">
              <a:ln>
                <a:noFill/>
              </a:ln>
              <a:solidFill>
                <a:srgbClr val="FF0000"/>
              </a:solidFill>
              <a:effectLst/>
              <a:uLnTx/>
              <a:uFillTx/>
              <a:latin typeface="Helvetica"/>
              <a:ea typeface="+mn-ea"/>
              <a:cs typeface="+mn-cs"/>
            </a:endParaRPr>
          </a:p>
        </p:txBody>
      </p:sp>
      <p:sp>
        <p:nvSpPr>
          <p:cNvPr id="17" name="TextBox 16">
            <a:extLst>
              <a:ext uri="{FF2B5EF4-FFF2-40B4-BE49-F238E27FC236}">
                <a16:creationId xmlns:a16="http://schemas.microsoft.com/office/drawing/2014/main" id="{EBFF682E-F59D-49F0-0ACD-9B6792A5390C}"/>
              </a:ext>
            </a:extLst>
          </p:cNvPr>
          <p:cNvSpPr txBox="1"/>
          <p:nvPr/>
        </p:nvSpPr>
        <p:spPr>
          <a:xfrm>
            <a:off x="498445" y="4533073"/>
            <a:ext cx="5147245"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DE" sz="1800" b="0" i="0" u="none" strike="noStrike" kern="1200" cap="none" spc="0" normalizeH="0" baseline="0" noProof="0">
                <a:ln>
                  <a:noFill/>
                </a:ln>
                <a:solidFill>
                  <a:srgbClr val="4D4D4D"/>
                </a:solidFill>
                <a:effectLst/>
                <a:uLnTx/>
                <a:uFillTx/>
                <a:latin typeface="Arial"/>
                <a:ea typeface="+mn-ea"/>
                <a:cs typeface="+mn-cs"/>
              </a:rPr>
              <a:t>Regional climate datasets</a:t>
            </a:r>
            <a:endParaRPr kumimoji="0" lang="en-GB" sz="1800" b="0" i="0" u="none" strike="noStrike" kern="1200" cap="none" spc="0" normalizeH="0" baseline="0" noProof="0">
              <a:ln>
                <a:noFill/>
              </a:ln>
              <a:solidFill>
                <a:srgbClr val="4D4D4D"/>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S</a:t>
            </a:r>
            <a:r>
              <a:rPr kumimoji="0" lang="en-DE" sz="1800" b="0" i="0" u="none" strike="noStrike" kern="1200" cap="none" spc="0" normalizeH="0" baseline="0" noProof="0">
                <a:ln>
                  <a:noFill/>
                </a:ln>
                <a:solidFill>
                  <a:srgbClr val="4D4D4D"/>
                </a:solidFill>
                <a:effectLst/>
                <a:uLnTx/>
                <a:uFillTx/>
                <a:latin typeface="Arial"/>
                <a:ea typeface="+mn-ea"/>
                <a:cs typeface="+mn-cs"/>
              </a:rPr>
              <a:t>ectoral datasets (energy, water, agriculture, extremes,..)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DE" sz="1800" b="0" i="0" u="none" strike="noStrike" kern="1200" cap="none" spc="0" normalizeH="0" baseline="0" noProof="0">
                <a:ln>
                  <a:noFill/>
                </a:ln>
                <a:solidFill>
                  <a:srgbClr val="4D4D4D"/>
                </a:solidFill>
                <a:effectLst/>
                <a:uLnTx/>
                <a:uFillTx/>
                <a:latin typeface="Arial"/>
                <a:ea typeface="+mn-ea"/>
                <a:cs typeface="+mn-cs"/>
              </a:rPr>
              <a:t>Open source applications running on a cloud platform and able to generate tailored indicators on the fly </a:t>
            </a:r>
          </a:p>
        </p:txBody>
      </p:sp>
      <p:pic>
        <p:nvPicPr>
          <p:cNvPr id="4" name="Picture 3" descr="A picture containing timeline&#10;&#10;Description automatically generated">
            <a:extLst>
              <a:ext uri="{FF2B5EF4-FFF2-40B4-BE49-F238E27FC236}">
                <a16:creationId xmlns:a16="http://schemas.microsoft.com/office/drawing/2014/main" id="{608F9610-21BF-8659-01F0-151CA0CDE3D7}"/>
              </a:ext>
            </a:extLst>
          </p:cNvPr>
          <p:cNvPicPr>
            <a:picLocks noChangeAspect="1"/>
          </p:cNvPicPr>
          <p:nvPr/>
        </p:nvPicPr>
        <p:blipFill>
          <a:blip r:embed="rId4"/>
          <a:stretch>
            <a:fillRect/>
          </a:stretch>
        </p:blipFill>
        <p:spPr>
          <a:xfrm>
            <a:off x="367894" y="904828"/>
            <a:ext cx="6454470" cy="3627523"/>
          </a:xfrm>
          <a:prstGeom prst="rect">
            <a:avLst/>
          </a:prstGeom>
        </p:spPr>
      </p:pic>
      <p:pic>
        <p:nvPicPr>
          <p:cNvPr id="15" name="Picture 2">
            <a:extLst>
              <a:ext uri="{FF2B5EF4-FFF2-40B4-BE49-F238E27FC236}">
                <a16:creationId xmlns:a16="http://schemas.microsoft.com/office/drawing/2014/main" id="{B8223094-8EDB-7425-6899-1AB787AF3C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822654" y="3394638"/>
            <a:ext cx="6223386" cy="30453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4FFA0A5-A565-29C8-25EF-56942724C406}"/>
              </a:ext>
            </a:extLst>
          </p:cNvPr>
          <p:cNvSpPr txBox="1"/>
          <p:nvPr/>
        </p:nvSpPr>
        <p:spPr>
          <a:xfrm>
            <a:off x="7822073" y="4030719"/>
            <a:ext cx="21104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a:ea typeface="+mn-ea"/>
                <a:cs typeface="+mn-cs"/>
              </a:rPr>
              <a:t>˜170,000 </a:t>
            </a:r>
            <a:r>
              <a:rPr kumimoji="0" lang="en-GB" sz="1600" b="0" i="0" u="none" strike="noStrike" kern="1200" cap="none" spc="0" normalizeH="0" baseline="0" noProof="0">
                <a:ln>
                  <a:noFill/>
                </a:ln>
                <a:solidFill>
                  <a:srgbClr val="FF0000"/>
                </a:solidFill>
                <a:effectLst/>
                <a:uLnTx/>
                <a:uFillTx/>
                <a:latin typeface="Arial"/>
                <a:ea typeface="+mn-ea"/>
                <a:cs typeface="+mn-cs"/>
              </a:rPr>
              <a:t>users </a:t>
            </a:r>
            <a:endParaRPr kumimoji="0" lang="en-DE" sz="1600" b="0"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4213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7"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365" y="1093103"/>
            <a:ext cx="11045707" cy="638183"/>
          </a:xfrm>
          <a:prstGeom prst="rect">
            <a:avLst/>
          </a:prstGeom>
        </p:spPr>
        <p:txBody>
          <a:bodyPr>
            <a:normAutofit fontScale="90000"/>
          </a:bodyPr>
          <a:lstStyle/>
          <a:p>
            <a:r>
              <a:rPr lang="fr-BE" dirty="0"/>
              <a:t>DRMKC Risk Data Hub – </a:t>
            </a:r>
            <a:r>
              <a:rPr lang="en-US" dirty="0"/>
              <a:t>based</a:t>
            </a:r>
            <a:r>
              <a:rPr lang="fr-BE" dirty="0"/>
              <a:t> on </a:t>
            </a:r>
            <a:r>
              <a:rPr lang="en-US" dirty="0"/>
              <a:t>scientific</a:t>
            </a:r>
            <a:r>
              <a:rPr lang="fr-BE" dirty="0"/>
              <a:t> partnership</a:t>
            </a:r>
            <a:endParaRPr lang="en-GB" dirty="0"/>
          </a:p>
        </p:txBody>
      </p:sp>
      <p:sp>
        <p:nvSpPr>
          <p:cNvPr id="3" name="Content Placeholder 2"/>
          <p:cNvSpPr>
            <a:spLocks noGrp="1"/>
          </p:cNvSpPr>
          <p:nvPr>
            <p:ph idx="1"/>
          </p:nvPr>
        </p:nvSpPr>
        <p:spPr>
          <a:xfrm>
            <a:off x="244882" y="1833052"/>
            <a:ext cx="8138606" cy="4798342"/>
          </a:xfrm>
          <a:prstGeom prst="rect">
            <a:avLst/>
          </a:prstGeom>
        </p:spPr>
        <p:txBody>
          <a:bodyPr/>
          <a:lstStyle/>
          <a:p>
            <a:pPr algn="just"/>
            <a:r>
              <a:rPr lang="en-US" b="1" dirty="0"/>
              <a:t>Hosts and shares </a:t>
            </a:r>
            <a:r>
              <a:rPr lang="en-US" dirty="0"/>
              <a:t>harmonized climate risk data* from Europe-wide to local scale (regions and cities)</a:t>
            </a:r>
          </a:p>
          <a:p>
            <a:pPr algn="just"/>
            <a:r>
              <a:rPr lang="en-US" b="1" dirty="0"/>
              <a:t>Accounts on </a:t>
            </a:r>
            <a:r>
              <a:rPr lang="en-US" dirty="0"/>
              <a:t>existing knowledge, networks, scientific partnerships within the CCA and DRR community</a:t>
            </a:r>
          </a:p>
          <a:p>
            <a:pPr algn="just"/>
            <a:r>
              <a:rPr lang="en-US" b="1" dirty="0"/>
              <a:t>Link</a:t>
            </a:r>
            <a:r>
              <a:rPr lang="en-US" dirty="0"/>
              <a:t> sectors, organizations, EU/national institutions with a common objective on risk assessment and adaptation to changing climate</a:t>
            </a:r>
          </a:p>
          <a:p>
            <a:pPr algn="just"/>
            <a:r>
              <a:rPr lang="en-US" b="1" dirty="0"/>
              <a:t>Supports </a:t>
            </a:r>
            <a:r>
              <a:rPr lang="en-US" dirty="0"/>
              <a:t>developments that matches the needs and realities expressed at local/national level (Mission on adaptation, NRA)</a:t>
            </a:r>
          </a:p>
          <a:p>
            <a:pPr algn="just"/>
            <a:endParaRPr lang="en-US" dirty="0"/>
          </a:p>
          <a:p>
            <a:pPr algn="just"/>
            <a:endParaRPr lang="fr-BE" dirty="0"/>
          </a:p>
        </p:txBody>
      </p:sp>
      <p:sp>
        <p:nvSpPr>
          <p:cNvPr id="5" name="TextBox 4">
            <a:extLst>
              <a:ext uri="{FF2B5EF4-FFF2-40B4-BE49-F238E27FC236}">
                <a16:creationId xmlns:a16="http://schemas.microsoft.com/office/drawing/2014/main" id="{8544BEB6-ECBE-8917-E6F3-2919E5D9F64C}"/>
              </a:ext>
            </a:extLst>
          </p:cNvPr>
          <p:cNvSpPr txBox="1"/>
          <p:nvPr/>
        </p:nvSpPr>
        <p:spPr>
          <a:xfrm>
            <a:off x="110548" y="6200104"/>
            <a:ext cx="958020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buClr>
                <a:srgbClr val="034EA2"/>
              </a:buClr>
              <a:buSzTx/>
              <a:buFont typeface="Arial" panose="020B0604020202020204" pitchFamily="34" charset="0"/>
              <a:buNone/>
              <a:tabLst/>
              <a:defRPr/>
            </a:pPr>
            <a:r>
              <a:rPr kumimoji="0" lang="en-US" sz="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 EU Strategy on Adaptation to Climate Change: …Risk Data Hub to harmonize the recording and collection of comprehensive and granular climate-related risk and losses data, and promote national level public private partnerships to collect and share such data;</a:t>
            </a:r>
          </a:p>
          <a:p>
            <a:pPr marL="0" marR="0" lvl="0" indent="0" algn="l" defTabSz="914400" rtl="0" eaLnBrk="1" fontAlgn="auto" latinLnBrk="0" hangingPunct="1">
              <a:lnSpc>
                <a:spcPct val="100000"/>
              </a:lnSpc>
              <a:spcBef>
                <a:spcPts val="0"/>
              </a:spcBef>
              <a:spcAft>
                <a:spcPts val="0"/>
              </a:spcAft>
              <a:buClr>
                <a:srgbClr val="034EA2"/>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CCA- Climate Change Adaptation</a:t>
            </a:r>
          </a:p>
          <a:p>
            <a:pPr marL="0" marR="0" lvl="0" indent="0" algn="l" defTabSz="914400" rtl="0" eaLnBrk="1" fontAlgn="auto" latinLnBrk="0" hangingPunct="1">
              <a:lnSpc>
                <a:spcPct val="100000"/>
              </a:lnSpc>
              <a:spcBef>
                <a:spcPts val="0"/>
              </a:spcBef>
              <a:spcAft>
                <a:spcPts val="0"/>
              </a:spcAft>
              <a:buClr>
                <a:srgbClr val="034EA2"/>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DRR- Disaster Risk Reduction</a:t>
            </a:r>
          </a:p>
          <a:p>
            <a:pPr marL="0" marR="0" lvl="0" indent="0" algn="l" defTabSz="914400" rtl="0" eaLnBrk="1" fontAlgn="auto" latinLnBrk="0" hangingPunct="1">
              <a:lnSpc>
                <a:spcPct val="100000"/>
              </a:lnSpc>
              <a:spcBef>
                <a:spcPts val="0"/>
              </a:spcBef>
              <a:spcAft>
                <a:spcPts val="0"/>
              </a:spcAft>
              <a:buClr>
                <a:srgbClr val="034EA2"/>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NRA- National, Risk Assessment  (under </a:t>
            </a:r>
            <a:r>
              <a:rPr kumimoji="0" lang="en-US" sz="800" b="0" i="0" u="none" strike="noStrike" kern="1200" cap="none" spc="0" normalizeH="0" baseline="0" noProof="0" dirty="0" err="1">
                <a:ln>
                  <a:noFill/>
                </a:ln>
                <a:solidFill>
                  <a:srgbClr val="4D4D4D"/>
                </a:solidFill>
                <a:effectLst/>
                <a:uLnTx/>
                <a:uFillTx/>
                <a:latin typeface="Arial" panose="020B0604020202020204" pitchFamily="34" charset="0"/>
                <a:ea typeface="+mn-ea"/>
                <a:cs typeface="Arial" panose="020B0604020202020204" pitchFamily="34" charset="0"/>
              </a:rPr>
              <a:t>RecEU</a:t>
            </a:r>
            <a:r>
              <a:rPr kumimoji="0" lang="en-US" sz="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a:t>
            </a:r>
          </a:p>
        </p:txBody>
      </p:sp>
      <p:pic>
        <p:nvPicPr>
          <p:cNvPr id="7" name="Picture 6">
            <a:extLst>
              <a:ext uri="{FF2B5EF4-FFF2-40B4-BE49-F238E27FC236}">
                <a16:creationId xmlns:a16="http://schemas.microsoft.com/office/drawing/2014/main" id="{9971035D-D625-F4CC-8A1A-6CD2D3A2F7D8}"/>
              </a:ext>
            </a:extLst>
          </p:cNvPr>
          <p:cNvPicPr>
            <a:picLocks noChangeAspect="1"/>
          </p:cNvPicPr>
          <p:nvPr/>
        </p:nvPicPr>
        <p:blipFill>
          <a:blip r:embed="rId2"/>
          <a:stretch>
            <a:fillRect/>
          </a:stretch>
        </p:blipFill>
        <p:spPr>
          <a:xfrm>
            <a:off x="8618456" y="2380073"/>
            <a:ext cx="3076575" cy="2686050"/>
          </a:xfrm>
          <a:prstGeom prst="rect">
            <a:avLst/>
          </a:prstGeom>
        </p:spPr>
      </p:pic>
      <p:cxnSp>
        <p:nvCxnSpPr>
          <p:cNvPr id="9" name="Straight Connector 8">
            <a:extLst>
              <a:ext uri="{FF2B5EF4-FFF2-40B4-BE49-F238E27FC236}">
                <a16:creationId xmlns:a16="http://schemas.microsoft.com/office/drawing/2014/main" id="{2611D8DE-E7A3-1E17-FE2B-DF3ED4E643BD}"/>
              </a:ext>
            </a:extLst>
          </p:cNvPr>
          <p:cNvCxnSpPr>
            <a:cxnSpLocks/>
          </p:cNvCxnSpPr>
          <p:nvPr/>
        </p:nvCxnSpPr>
        <p:spPr>
          <a:xfrm>
            <a:off x="8500971" y="1956564"/>
            <a:ext cx="0" cy="4254572"/>
          </a:xfrm>
          <a:prstGeom prst="line">
            <a:avLst/>
          </a:prstGeom>
          <a:ln w="38100"/>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709EEB2F-8CED-5445-E246-ED548EC24B60}"/>
              </a:ext>
            </a:extLst>
          </p:cNvPr>
          <p:cNvSpPr txBox="1"/>
          <p:nvPr/>
        </p:nvSpPr>
        <p:spPr>
          <a:xfrm>
            <a:off x="8500971" y="5181855"/>
            <a:ext cx="3367756" cy="1077218"/>
          </a:xfrm>
          <a:prstGeom prst="rect">
            <a:avLst/>
          </a:prstGeom>
          <a:noFill/>
        </p:spPr>
        <p:txBody>
          <a:bodyPr wrap="square">
            <a:spAutoFit/>
          </a:bodyPr>
          <a:lstStyle/>
          <a:p>
            <a:pPr algn="ctr"/>
            <a:r>
              <a:rPr lang="en-IE" sz="1200" dirty="0">
                <a:solidFill>
                  <a:schemeClr val="tx1">
                    <a:lumMod val="50000"/>
                  </a:schemeClr>
                </a:solidFill>
              </a:rPr>
              <a:t>Website:</a:t>
            </a:r>
            <a:endParaRPr lang="en-US" sz="1200" dirty="0">
              <a:solidFill>
                <a:schemeClr val="tx1">
                  <a:lumMod val="50000"/>
                </a:schemeClr>
              </a:solidFill>
              <a:hlinkClick r:id="rId3"/>
            </a:endParaRPr>
          </a:p>
          <a:p>
            <a:pPr algn="ctr"/>
            <a:r>
              <a:rPr lang="en-US" sz="1200" dirty="0">
                <a:hlinkClick r:id="rId3"/>
              </a:rPr>
              <a:t>https://drmkc.jrc.ec.europa.eu/risk-data-hub/#/</a:t>
            </a:r>
            <a:r>
              <a:rPr lang="en-US" sz="1200" dirty="0"/>
              <a:t> </a:t>
            </a:r>
          </a:p>
          <a:p>
            <a:pPr algn="ctr"/>
            <a:r>
              <a:rPr lang="en-IE" sz="1200" dirty="0">
                <a:solidFill>
                  <a:schemeClr val="tx1">
                    <a:lumMod val="50000"/>
                  </a:schemeClr>
                </a:solidFill>
              </a:rPr>
              <a:t>Email:</a:t>
            </a:r>
            <a:endParaRPr lang="en-IE" sz="1200" dirty="0"/>
          </a:p>
          <a:p>
            <a:pPr algn="ctr"/>
            <a:r>
              <a:rPr lang="en-US" sz="1200" dirty="0">
                <a:hlinkClick r:id="rId4"/>
              </a:rPr>
              <a:t>JRC-RISK-DATA-HUB@ec.europa.eu</a:t>
            </a:r>
            <a:endParaRPr lang="en-US" sz="1200" dirty="0"/>
          </a:p>
          <a:p>
            <a:endParaRPr lang="en-US" sz="1600" dirty="0"/>
          </a:p>
        </p:txBody>
      </p:sp>
      <p:sp>
        <p:nvSpPr>
          <p:cNvPr id="15" name="TextBox 14">
            <a:extLst>
              <a:ext uri="{FF2B5EF4-FFF2-40B4-BE49-F238E27FC236}">
                <a16:creationId xmlns:a16="http://schemas.microsoft.com/office/drawing/2014/main" id="{4D464920-8F0D-E2B4-CF5B-6DD56AD91B1E}"/>
              </a:ext>
            </a:extLst>
          </p:cNvPr>
          <p:cNvSpPr txBox="1"/>
          <p:nvPr/>
        </p:nvSpPr>
        <p:spPr>
          <a:xfrm>
            <a:off x="8501974" y="1956564"/>
            <a:ext cx="2373549" cy="307777"/>
          </a:xfrm>
          <a:prstGeom prst="rect">
            <a:avLst/>
          </a:prstGeom>
          <a:noFill/>
        </p:spPr>
        <p:txBody>
          <a:bodyPr wrap="square">
            <a:spAutoFit/>
          </a:bodyPr>
          <a:lstStyle/>
          <a:p>
            <a:r>
              <a:rPr lang="en-US" sz="1400" dirty="0"/>
              <a:t>Access:</a:t>
            </a:r>
          </a:p>
        </p:txBody>
      </p:sp>
    </p:spTree>
    <p:extLst>
      <p:ext uri="{BB962C8B-B14F-4D97-AF65-F5344CB8AC3E}">
        <p14:creationId xmlns:p14="http://schemas.microsoft.com/office/powerpoint/2010/main" val="2978956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aquatic bird&#10;&#10;Description automatically generated">
            <a:extLst>
              <a:ext uri="{FF2B5EF4-FFF2-40B4-BE49-F238E27FC236}">
                <a16:creationId xmlns:a16="http://schemas.microsoft.com/office/drawing/2014/main" id="{DABC299C-AC6A-32AD-D02C-32E27FF8CE43}"/>
              </a:ext>
            </a:extLst>
          </p:cNvPr>
          <p:cNvPicPr>
            <a:picLocks noChangeAspect="1"/>
          </p:cNvPicPr>
          <p:nvPr/>
        </p:nvPicPr>
        <p:blipFill rotWithShape="1">
          <a:blip r:embed="rId3">
            <a:extLst>
              <a:ext uri="{28A0092B-C50C-407E-A947-70E740481C1C}">
                <a14:useLocalDpi xmlns:a14="http://schemas.microsoft.com/office/drawing/2010/main" val="0"/>
              </a:ext>
            </a:extLst>
          </a:blip>
          <a:srcRect t="5567" b="10084"/>
          <a:stretch/>
        </p:blipFill>
        <p:spPr>
          <a:xfrm>
            <a:off x="0" y="0"/>
            <a:ext cx="12191999" cy="6858000"/>
          </a:xfrm>
          <a:prstGeom prst="rect">
            <a:avLst/>
          </a:prstGeom>
        </p:spPr>
      </p:pic>
      <p:pic>
        <p:nvPicPr>
          <p:cNvPr id="3" name="Picture 4" descr="Text&#10;&#10;Description automatically generated">
            <a:extLst>
              <a:ext uri="{FF2B5EF4-FFF2-40B4-BE49-F238E27FC236}">
                <a16:creationId xmlns:a16="http://schemas.microsoft.com/office/drawing/2014/main" id="{334FF02B-C746-0A01-4D28-BABD8D71AD18}"/>
              </a:ext>
            </a:extLst>
          </p:cNvPr>
          <p:cNvPicPr>
            <a:picLocks noChangeAspect="1"/>
          </p:cNvPicPr>
          <p:nvPr/>
        </p:nvPicPr>
        <p:blipFill>
          <a:blip r:embed="rId4"/>
          <a:stretch>
            <a:fillRect/>
          </a:stretch>
        </p:blipFill>
        <p:spPr>
          <a:xfrm>
            <a:off x="7903950" y="5936209"/>
            <a:ext cx="3921130" cy="738664"/>
          </a:xfrm>
          <a:prstGeom prst="rect">
            <a:avLst/>
          </a:prstGeom>
        </p:spPr>
      </p:pic>
      <p:sp>
        <p:nvSpPr>
          <p:cNvPr id="5" name="TextBox 4">
            <a:extLst>
              <a:ext uri="{FF2B5EF4-FFF2-40B4-BE49-F238E27FC236}">
                <a16:creationId xmlns:a16="http://schemas.microsoft.com/office/drawing/2014/main" id="{0D9EB565-1CD5-1F4E-2A7E-5B548EEDD316}"/>
              </a:ext>
            </a:extLst>
          </p:cNvPr>
          <p:cNvSpPr txBox="1"/>
          <p:nvPr/>
        </p:nvSpPr>
        <p:spPr>
          <a:xfrm>
            <a:off x="-1" y="4460644"/>
            <a:ext cx="12192000" cy="738664"/>
          </a:xfrm>
          <a:prstGeom prst="rect">
            <a:avLst/>
          </a:prstGeom>
          <a:solidFill>
            <a:srgbClr val="316300">
              <a:alpha val="26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sk-SK" sz="2400" b="1">
                <a:solidFill>
                  <a:schemeClr val="bg1"/>
                </a:solidFill>
              </a:rPr>
              <a:t>Christiana Photiadou</a:t>
            </a:r>
            <a:r>
              <a:rPr lang="en-US" sz="2400" b="1">
                <a:solidFill>
                  <a:schemeClr val="bg1"/>
                </a:solidFill>
              </a:rPr>
              <a:t>, </a:t>
            </a:r>
            <a:r>
              <a:rPr lang="en-US" sz="2400" b="1" err="1">
                <a:solidFill>
                  <a:schemeClr val="bg1"/>
                </a:solidFill>
              </a:rPr>
              <a:t>Blaž</a:t>
            </a:r>
            <a:r>
              <a:rPr lang="en-US" sz="2400" b="1">
                <a:solidFill>
                  <a:schemeClr val="bg1"/>
                </a:solidFill>
              </a:rPr>
              <a:t> Kurnik, Lucy Gregersen</a:t>
            </a:r>
            <a:endParaRPr lang="sk-SK" sz="2400" b="1">
              <a:solidFill>
                <a:schemeClr val="bg1"/>
              </a:solidFill>
            </a:endParaRPr>
          </a:p>
          <a:p>
            <a:pPr algn="r"/>
            <a:r>
              <a:rPr lang="en-US" b="1">
                <a:solidFill>
                  <a:schemeClr val="bg1"/>
                </a:solidFill>
              </a:rPr>
              <a:t>Community of Practice launch  </a:t>
            </a:r>
            <a:r>
              <a:rPr lang="sk-SK" b="1">
                <a:solidFill>
                  <a:schemeClr val="bg1"/>
                </a:solidFill>
              </a:rPr>
              <a:t>/ </a:t>
            </a:r>
            <a:r>
              <a:rPr lang="en-US" b="1">
                <a:solidFill>
                  <a:schemeClr val="bg1"/>
                </a:solidFill>
              </a:rPr>
              <a:t>26</a:t>
            </a:r>
            <a:r>
              <a:rPr lang="sk-SK" b="1">
                <a:solidFill>
                  <a:schemeClr val="bg1"/>
                </a:solidFill>
              </a:rPr>
              <a:t> </a:t>
            </a:r>
            <a:r>
              <a:rPr lang="en-US" b="1">
                <a:solidFill>
                  <a:schemeClr val="bg1"/>
                </a:solidFill>
              </a:rPr>
              <a:t>January </a:t>
            </a:r>
            <a:r>
              <a:rPr lang="sk-SK" b="1">
                <a:solidFill>
                  <a:schemeClr val="bg1"/>
                </a:solidFill>
              </a:rPr>
              <a:t>202</a:t>
            </a:r>
            <a:r>
              <a:rPr lang="en-US" b="1">
                <a:solidFill>
                  <a:schemeClr val="bg1"/>
                </a:solidFill>
              </a:rPr>
              <a:t>3</a:t>
            </a:r>
            <a:endParaRPr lang="en-US" b="1">
              <a:solidFill>
                <a:schemeClr val="bg1"/>
              </a:solidFill>
              <a:ea typeface="Calibri"/>
              <a:cs typeface="Calibri"/>
            </a:endParaRPr>
          </a:p>
        </p:txBody>
      </p:sp>
      <p:sp>
        <p:nvSpPr>
          <p:cNvPr id="4" name="TextBox 3">
            <a:extLst>
              <a:ext uri="{FF2B5EF4-FFF2-40B4-BE49-F238E27FC236}">
                <a16:creationId xmlns:a16="http://schemas.microsoft.com/office/drawing/2014/main" id="{FC53EC90-479F-4360-BBD2-B3CD1EFD4739}"/>
              </a:ext>
            </a:extLst>
          </p:cNvPr>
          <p:cNvSpPr txBox="1"/>
          <p:nvPr/>
        </p:nvSpPr>
        <p:spPr>
          <a:xfrm>
            <a:off x="444617" y="428263"/>
            <a:ext cx="10108733" cy="4216539"/>
          </a:xfrm>
          <a:prstGeom prst="rect">
            <a:avLst/>
          </a:prstGeom>
          <a:solidFill>
            <a:srgbClr val="316300">
              <a:alpha val="16000"/>
            </a:srgbClr>
          </a:solidFill>
        </p:spPr>
        <p:txBody>
          <a:bodyPr wrap="square" rtlCol="0">
            <a:spAutoFit/>
          </a:bodyPr>
          <a:lstStyle/>
          <a:p>
            <a:pPr algn="r"/>
            <a:endParaRPr lang="en-US" sz="3600" b="1" dirty="0">
              <a:solidFill>
                <a:schemeClr val="bg1"/>
              </a:solidFill>
              <a:latin typeface="Calibri" panose="020F0502020204030204" pitchFamily="34" charset="0"/>
              <a:cs typeface="Calibri" panose="020F0502020204030204" pitchFamily="34" charset="0"/>
            </a:endParaRPr>
          </a:p>
          <a:p>
            <a:pPr algn="r"/>
            <a:r>
              <a:rPr lang="en-US" sz="3600" b="1" dirty="0">
                <a:solidFill>
                  <a:schemeClr val="bg1"/>
                </a:solidFill>
                <a:latin typeface="Calibri" panose="020F0502020204030204" pitchFamily="34" charset="0"/>
                <a:cs typeface="Calibri" panose="020F0502020204030204" pitchFamily="34" charset="0"/>
              </a:rPr>
              <a:t>The Mission on Adaptation to </a:t>
            </a:r>
            <a:r>
              <a:rPr lang="en-US" sz="3600" b="1">
                <a:solidFill>
                  <a:schemeClr val="bg1"/>
                </a:solidFill>
                <a:latin typeface="Calibri" panose="020F0502020204030204" pitchFamily="34" charset="0"/>
                <a:cs typeface="Calibri" panose="020F0502020204030204" pitchFamily="34" charset="0"/>
              </a:rPr>
              <a:t>Climate </a:t>
            </a:r>
            <a:r>
              <a:rPr lang="en-US" sz="3600" b="1" dirty="0">
                <a:solidFill>
                  <a:schemeClr val="bg1"/>
                </a:solidFill>
                <a:latin typeface="Calibri" panose="020F0502020204030204" pitchFamily="34" charset="0"/>
                <a:cs typeface="Calibri" panose="020F0502020204030204" pitchFamily="34" charset="0"/>
              </a:rPr>
              <a:t>C</a:t>
            </a:r>
            <a:r>
              <a:rPr lang="en-US" sz="3600" b="1">
                <a:solidFill>
                  <a:schemeClr val="bg1"/>
                </a:solidFill>
                <a:latin typeface="Calibri" panose="020F0502020204030204" pitchFamily="34" charset="0"/>
                <a:cs typeface="Calibri" panose="020F0502020204030204" pitchFamily="34" charset="0"/>
              </a:rPr>
              <a:t>hange</a:t>
            </a:r>
            <a:r>
              <a:rPr lang="en-DK" sz="3600" b="1" dirty="0">
                <a:solidFill>
                  <a:schemeClr val="bg1"/>
                </a:solidFill>
                <a:latin typeface="Calibri" panose="020F0502020204030204" pitchFamily="34" charset="0"/>
                <a:cs typeface="Calibri" panose="020F0502020204030204" pitchFamily="34" charset="0"/>
              </a:rPr>
              <a:t>:</a:t>
            </a:r>
          </a:p>
          <a:p>
            <a:pPr algn="r"/>
            <a:r>
              <a:rPr lang="en-DK" sz="3200" b="1" dirty="0">
                <a:solidFill>
                  <a:schemeClr val="bg1"/>
                </a:solidFill>
                <a:latin typeface="Calibri" panose="020F0502020204030204" pitchFamily="34" charset="0"/>
                <a:cs typeface="Calibri" panose="020F0502020204030204" pitchFamily="34" charset="0"/>
              </a:rPr>
              <a:t> </a:t>
            </a:r>
            <a:r>
              <a:rPr lang="en-US" sz="3200" b="1" dirty="0">
                <a:solidFill>
                  <a:schemeClr val="bg1"/>
                </a:solidFill>
                <a:latin typeface="Calibri" panose="020F0502020204030204" pitchFamily="34" charset="0"/>
                <a:cs typeface="Calibri" panose="020F0502020204030204" pitchFamily="34" charset="0"/>
              </a:rPr>
              <a:t>Knowledge to drive </a:t>
            </a:r>
            <a:r>
              <a:rPr lang="en-DK" sz="3200" b="1" dirty="0">
                <a:solidFill>
                  <a:schemeClr val="bg1"/>
                </a:solidFill>
                <a:latin typeface="Calibri" panose="020F0502020204030204" pitchFamily="34" charset="0"/>
                <a:cs typeface="Calibri" panose="020F0502020204030204" pitchFamily="34" charset="0"/>
              </a:rPr>
              <a:t>resilience and equality</a:t>
            </a:r>
            <a:endParaRPr lang="sv-SE" sz="3200" b="1" dirty="0">
              <a:solidFill>
                <a:schemeClr val="bg1"/>
              </a:solidFill>
              <a:latin typeface="Calibri" panose="020F0502020204030204" pitchFamily="34" charset="0"/>
              <a:cs typeface="Calibri" panose="020F0502020204030204" pitchFamily="34" charset="0"/>
            </a:endParaRPr>
          </a:p>
          <a:p>
            <a:pPr algn="r"/>
            <a:endParaRPr lang="en-GB" sz="3200" b="1" dirty="0">
              <a:solidFill>
                <a:schemeClr val="bg1"/>
              </a:solidFill>
            </a:endParaRPr>
          </a:p>
          <a:p>
            <a:pPr algn="r"/>
            <a:r>
              <a:rPr lang="en-GB" sz="3200" b="1" dirty="0">
                <a:solidFill>
                  <a:schemeClr val="bg1"/>
                </a:solidFill>
              </a:rPr>
              <a:t>Climate Change and adaptation data</a:t>
            </a:r>
          </a:p>
          <a:p>
            <a:pPr algn="r"/>
            <a:endParaRPr lang="sv-SE" sz="3200" b="1" dirty="0">
              <a:solidFill>
                <a:schemeClr val="bg1"/>
              </a:solidFill>
              <a:latin typeface="Calibri" panose="020F0502020204030204" pitchFamily="34" charset="0"/>
              <a:cs typeface="Calibri" panose="020F0502020204030204" pitchFamily="34" charset="0"/>
            </a:endParaRPr>
          </a:p>
          <a:p>
            <a:pPr algn="r"/>
            <a:r>
              <a:rPr lang="en-DK" sz="3200" b="1" dirty="0">
                <a:solidFill>
                  <a:schemeClr val="bg1"/>
                </a:solidFill>
                <a:latin typeface="Calibri" panose="020F0502020204030204" pitchFamily="34" charset="0"/>
                <a:cs typeface="Calibri" panose="020F0502020204030204" pitchFamily="34" charset="0"/>
              </a:rPr>
              <a:t> </a:t>
            </a:r>
          </a:p>
          <a:p>
            <a:pPr algn="r"/>
            <a:r>
              <a:rPr lang="en-GB" sz="3600" b="1" dirty="0">
                <a:solidFill>
                  <a:schemeClr val="bg1"/>
                </a:solidFill>
              </a:rPr>
              <a:t> </a:t>
            </a:r>
          </a:p>
        </p:txBody>
      </p:sp>
    </p:spTree>
    <p:extLst>
      <p:ext uri="{BB962C8B-B14F-4D97-AF65-F5344CB8AC3E}">
        <p14:creationId xmlns:p14="http://schemas.microsoft.com/office/powerpoint/2010/main" val="19679098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5E4F1AD-5F07-91BE-224C-CD53A8A4E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48" y="794196"/>
            <a:ext cx="4075629" cy="31631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029EAA0-2F5C-CDA7-D278-0F4C2AC56661}"/>
              </a:ext>
            </a:extLst>
          </p:cNvPr>
          <p:cNvPicPr>
            <a:picLocks noChangeAspect="1"/>
          </p:cNvPicPr>
          <p:nvPr/>
        </p:nvPicPr>
        <p:blipFill>
          <a:blip r:embed="rId4"/>
          <a:stretch>
            <a:fillRect/>
          </a:stretch>
        </p:blipFill>
        <p:spPr>
          <a:xfrm>
            <a:off x="762465" y="3999640"/>
            <a:ext cx="2420539" cy="2600593"/>
          </a:xfrm>
          <a:prstGeom prst="rect">
            <a:avLst/>
          </a:prstGeom>
          <a:ln>
            <a:solidFill>
              <a:schemeClr val="bg1">
                <a:lumMod val="50000"/>
              </a:schemeClr>
            </a:solidFill>
          </a:ln>
        </p:spPr>
      </p:pic>
      <p:sp>
        <p:nvSpPr>
          <p:cNvPr id="17" name="TextBox 1">
            <a:extLst>
              <a:ext uri="{FF2B5EF4-FFF2-40B4-BE49-F238E27FC236}">
                <a16:creationId xmlns:a16="http://schemas.microsoft.com/office/drawing/2014/main" id="{584621F2-AE8A-0C57-DF1C-A84ADB7CEC35}"/>
              </a:ext>
            </a:extLst>
          </p:cNvPr>
          <p:cNvSpPr txBox="1"/>
          <p:nvPr/>
        </p:nvSpPr>
        <p:spPr>
          <a:xfrm>
            <a:off x="83261" y="6600233"/>
            <a:ext cx="4177131" cy="246221"/>
          </a:xfrm>
          <a:prstGeom prst="rect">
            <a:avLst/>
          </a:prstGeom>
          <a:noFill/>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1000" i="0" u="none" strike="noStrike">
                <a:solidFill>
                  <a:srgbClr val="5B5FC7"/>
                </a:solidFill>
                <a:effectLst/>
                <a:latin typeface="Calibri" panose="020F0502020204030204" pitchFamily="34" charset="0"/>
                <a:cs typeface="Calibri" panose="020F0502020204030204" pitchFamily="34" charset="0"/>
                <a:hlinkClick r:id="rId5" tooltip="https://maps.eea.europa.eu/wab/nationaladaptation/"/>
              </a:rPr>
              <a:t>https://maps.eea.europa.eu/wab/NationalAdaptation/</a:t>
            </a:r>
            <a:endParaRPr lang="en-DK" sz="1000">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5E39F6FF-AA36-4FD7-BE4E-4E75036258C4}"/>
              </a:ext>
            </a:extLst>
          </p:cNvPr>
          <p:cNvPicPr>
            <a:picLocks noChangeAspect="1"/>
          </p:cNvPicPr>
          <p:nvPr/>
        </p:nvPicPr>
        <p:blipFill>
          <a:blip r:embed="rId6"/>
          <a:stretch>
            <a:fillRect/>
          </a:stretch>
        </p:blipFill>
        <p:spPr>
          <a:xfrm>
            <a:off x="4470843" y="6224348"/>
            <a:ext cx="2360913" cy="529315"/>
          </a:xfrm>
          <a:prstGeom prst="rect">
            <a:avLst/>
          </a:prstGeom>
        </p:spPr>
      </p:pic>
      <p:sp>
        <p:nvSpPr>
          <p:cNvPr id="31" name="Rectangle: Rounded Corners 30">
            <a:extLst>
              <a:ext uri="{FF2B5EF4-FFF2-40B4-BE49-F238E27FC236}">
                <a16:creationId xmlns:a16="http://schemas.microsoft.com/office/drawing/2014/main" id="{817641BB-65EB-6098-9A00-592E6EC01422}"/>
              </a:ext>
            </a:extLst>
          </p:cNvPr>
          <p:cNvSpPr/>
          <p:nvPr/>
        </p:nvSpPr>
        <p:spPr>
          <a:xfrm>
            <a:off x="83260" y="147394"/>
            <a:ext cx="5352805" cy="74537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2"/>
                </a:solidFill>
              </a:rPr>
              <a:t>National reported information on adaptation</a:t>
            </a:r>
            <a:endParaRPr lang="en-DK" sz="2200">
              <a:solidFill>
                <a:schemeClr val="tx2"/>
              </a:solidFill>
            </a:endParaRPr>
          </a:p>
        </p:txBody>
      </p:sp>
      <p:sp>
        <p:nvSpPr>
          <p:cNvPr id="32" name="Rectangle: Rounded Corners 31">
            <a:extLst>
              <a:ext uri="{FF2B5EF4-FFF2-40B4-BE49-F238E27FC236}">
                <a16:creationId xmlns:a16="http://schemas.microsoft.com/office/drawing/2014/main" id="{FCE93196-FB85-FE79-59C8-56C3B83312A6}"/>
              </a:ext>
            </a:extLst>
          </p:cNvPr>
          <p:cNvSpPr/>
          <p:nvPr/>
        </p:nvSpPr>
        <p:spPr>
          <a:xfrm>
            <a:off x="6247005" y="182800"/>
            <a:ext cx="5543081" cy="61017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2"/>
                </a:solidFill>
              </a:rPr>
              <a:t>Climate hazards (past &amp; future trends, national &amp; subnational)</a:t>
            </a:r>
            <a:endParaRPr lang="en-DK" sz="2200">
              <a:solidFill>
                <a:schemeClr val="tx2"/>
              </a:solidFill>
            </a:endParaRPr>
          </a:p>
        </p:txBody>
      </p:sp>
      <p:sp>
        <p:nvSpPr>
          <p:cNvPr id="4" name="TextBox 3">
            <a:extLst>
              <a:ext uri="{FF2B5EF4-FFF2-40B4-BE49-F238E27FC236}">
                <a16:creationId xmlns:a16="http://schemas.microsoft.com/office/drawing/2014/main" id="{6EF10402-B40D-40C3-5D66-DFF58A1F5757}"/>
              </a:ext>
            </a:extLst>
          </p:cNvPr>
          <p:cNvSpPr txBox="1"/>
          <p:nvPr/>
        </p:nvSpPr>
        <p:spPr>
          <a:xfrm>
            <a:off x="6957590" y="5548222"/>
            <a:ext cx="4943154" cy="553421"/>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10000"/>
              </a:lnSpc>
              <a:spcBef>
                <a:spcPts val="1200"/>
              </a:spcBef>
              <a:spcAft>
                <a:spcPts val="600"/>
              </a:spcAft>
              <a:buClrTx/>
              <a:buSzTx/>
              <a:buFontTx/>
              <a:buNone/>
              <a:tabLst/>
              <a:defRPr/>
            </a:pPr>
            <a:r>
              <a:rPr kumimoji="0" lang="en-US"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European Climate Risk Assessment </a:t>
            </a:r>
            <a:r>
              <a:rPr kumimoji="0" lang="en-US" sz="14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Mandated by </a:t>
            </a:r>
            <a:r>
              <a:rPr kumimoji="0" lang="en-US" sz="1400" i="0" u="none" strike="noStrike" kern="1200" cap="none" spc="0" normalizeH="0" baseline="0" noProof="0">
                <a:ln>
                  <a:noFill/>
                </a:ln>
                <a:solidFill>
                  <a:srgbClr val="333333"/>
                </a:solidFill>
                <a:effectLst/>
                <a:uLnTx/>
                <a:uFillTx/>
                <a:latin typeface="Open Sans"/>
                <a:ea typeface="+mn-ea"/>
                <a:cs typeface="Calibri" panose="020F0502020204030204" pitchFamily="34" charset="0"/>
                <a:hlinkClick r:id="rId7"/>
              </a:rPr>
              <a:t>2021 EU Strategy on Adaptation to Climate Change</a:t>
            </a:r>
          </a:p>
        </p:txBody>
      </p:sp>
      <p:pic>
        <p:nvPicPr>
          <p:cNvPr id="12" name="Picture 11">
            <a:extLst>
              <a:ext uri="{FF2B5EF4-FFF2-40B4-BE49-F238E27FC236}">
                <a16:creationId xmlns:a16="http://schemas.microsoft.com/office/drawing/2014/main" id="{5ECCD81C-5C20-7523-58F0-5FCDCC3117BE}"/>
              </a:ext>
            </a:extLst>
          </p:cNvPr>
          <p:cNvPicPr>
            <a:picLocks noChangeAspect="1"/>
          </p:cNvPicPr>
          <p:nvPr/>
        </p:nvPicPr>
        <p:blipFill rotWithShape="1">
          <a:blip r:embed="rId8"/>
          <a:srcRect l="7386" t="14770" r="5659"/>
          <a:stretch/>
        </p:blipFill>
        <p:spPr>
          <a:xfrm>
            <a:off x="7050157" y="1034846"/>
            <a:ext cx="4505444" cy="2922525"/>
          </a:xfrm>
          <a:prstGeom prst="rect">
            <a:avLst/>
          </a:prstGeom>
        </p:spPr>
      </p:pic>
      <p:pic>
        <p:nvPicPr>
          <p:cNvPr id="22" name="Picture 21">
            <a:extLst>
              <a:ext uri="{FF2B5EF4-FFF2-40B4-BE49-F238E27FC236}">
                <a16:creationId xmlns:a16="http://schemas.microsoft.com/office/drawing/2014/main" id="{521955CB-C1F1-3526-0EF3-4A65811DEEF6}"/>
              </a:ext>
            </a:extLst>
          </p:cNvPr>
          <p:cNvPicPr>
            <a:picLocks noChangeAspect="1"/>
          </p:cNvPicPr>
          <p:nvPr/>
        </p:nvPicPr>
        <p:blipFill rotWithShape="1">
          <a:blip r:embed="rId9"/>
          <a:srcRect l="1511" t="-1433" r="63699" b="62505"/>
          <a:stretch/>
        </p:blipFill>
        <p:spPr>
          <a:xfrm>
            <a:off x="6650179" y="799625"/>
            <a:ext cx="1421118" cy="494934"/>
          </a:xfrm>
          <a:prstGeom prst="rect">
            <a:avLst/>
          </a:prstGeom>
          <a:ln>
            <a:noFill/>
          </a:ln>
        </p:spPr>
      </p:pic>
      <p:pic>
        <p:nvPicPr>
          <p:cNvPr id="36" name="Picture 35">
            <a:extLst>
              <a:ext uri="{FF2B5EF4-FFF2-40B4-BE49-F238E27FC236}">
                <a16:creationId xmlns:a16="http://schemas.microsoft.com/office/drawing/2014/main" id="{E1CCFBEC-C4B6-99A6-9885-F331943F1F04}"/>
              </a:ext>
            </a:extLst>
          </p:cNvPr>
          <p:cNvPicPr>
            <a:picLocks noChangeAspect="1"/>
          </p:cNvPicPr>
          <p:nvPr/>
        </p:nvPicPr>
        <p:blipFill>
          <a:blip r:embed="rId10"/>
          <a:stretch>
            <a:fillRect/>
          </a:stretch>
        </p:blipFill>
        <p:spPr>
          <a:xfrm>
            <a:off x="10119641" y="893655"/>
            <a:ext cx="1303292" cy="402776"/>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9B49C862-FCBC-E441-0DFD-8127F278F1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19074" y="2428047"/>
            <a:ext cx="7372926" cy="2990088"/>
          </a:xfrm>
          <a:prstGeom prst="rect">
            <a:avLst/>
          </a:prstGeom>
        </p:spPr>
      </p:pic>
    </p:spTree>
    <p:extLst>
      <p:ext uri="{BB962C8B-B14F-4D97-AF65-F5344CB8AC3E}">
        <p14:creationId xmlns:p14="http://schemas.microsoft.com/office/powerpoint/2010/main" val="4096924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69820C-0A21-67D0-DE48-F386930E38FB}"/>
              </a:ext>
            </a:extLst>
          </p:cNvPr>
          <p:cNvPicPr>
            <a:picLocks noChangeAspect="1"/>
          </p:cNvPicPr>
          <p:nvPr/>
        </p:nvPicPr>
        <p:blipFill>
          <a:blip r:embed="rId3"/>
          <a:stretch>
            <a:fillRect/>
          </a:stretch>
        </p:blipFill>
        <p:spPr>
          <a:xfrm>
            <a:off x="7378287" y="4276270"/>
            <a:ext cx="3813154" cy="1917547"/>
          </a:xfrm>
          <a:prstGeom prst="rect">
            <a:avLst/>
          </a:prstGeom>
        </p:spPr>
      </p:pic>
      <p:sp>
        <p:nvSpPr>
          <p:cNvPr id="42" name="Rectangle: Rounded Corners 41">
            <a:extLst>
              <a:ext uri="{FF2B5EF4-FFF2-40B4-BE49-F238E27FC236}">
                <a16:creationId xmlns:a16="http://schemas.microsoft.com/office/drawing/2014/main" id="{F36C359D-6DA2-480A-DD40-C72B04B2D9F5}"/>
              </a:ext>
            </a:extLst>
          </p:cNvPr>
          <p:cNvSpPr/>
          <p:nvPr/>
        </p:nvSpPr>
        <p:spPr>
          <a:xfrm>
            <a:off x="7084834" y="3757084"/>
            <a:ext cx="4533918" cy="4017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2"/>
                </a:solidFill>
              </a:rPr>
              <a:t>Economic losses and fatalities</a:t>
            </a:r>
          </a:p>
          <a:p>
            <a:pPr algn="ctr"/>
            <a:r>
              <a:rPr lang="en-US" sz="800">
                <a:solidFill>
                  <a:schemeClr val="tx2"/>
                </a:solidFill>
              </a:rPr>
              <a:t>https://www.eea.europa.eu/ims/economic-losses-from-climate-related</a:t>
            </a:r>
            <a:endParaRPr lang="en-DK" sz="800">
              <a:solidFill>
                <a:schemeClr val="tx2"/>
              </a:solidFill>
            </a:endParaRPr>
          </a:p>
        </p:txBody>
      </p:sp>
      <p:pic>
        <p:nvPicPr>
          <p:cNvPr id="2" name="Picture 1">
            <a:extLst>
              <a:ext uri="{FF2B5EF4-FFF2-40B4-BE49-F238E27FC236}">
                <a16:creationId xmlns:a16="http://schemas.microsoft.com/office/drawing/2014/main" id="{0590FDC3-B087-B1C5-8076-257FD79A84CE}"/>
              </a:ext>
            </a:extLst>
          </p:cNvPr>
          <p:cNvPicPr>
            <a:picLocks noChangeAspect="1"/>
          </p:cNvPicPr>
          <p:nvPr/>
        </p:nvPicPr>
        <p:blipFill>
          <a:blip r:embed="rId4"/>
          <a:stretch>
            <a:fillRect/>
          </a:stretch>
        </p:blipFill>
        <p:spPr>
          <a:xfrm>
            <a:off x="375673" y="3946726"/>
            <a:ext cx="5538566" cy="2576636"/>
          </a:xfrm>
          <a:prstGeom prst="rect">
            <a:avLst/>
          </a:prstGeom>
        </p:spPr>
      </p:pic>
      <p:pic>
        <p:nvPicPr>
          <p:cNvPr id="30" name="Picture 29">
            <a:extLst>
              <a:ext uri="{FF2B5EF4-FFF2-40B4-BE49-F238E27FC236}">
                <a16:creationId xmlns:a16="http://schemas.microsoft.com/office/drawing/2014/main" id="{5E39F6FF-AA36-4FD7-BE4E-4E75036258C4}"/>
              </a:ext>
            </a:extLst>
          </p:cNvPr>
          <p:cNvPicPr>
            <a:picLocks noChangeAspect="1"/>
          </p:cNvPicPr>
          <p:nvPr/>
        </p:nvPicPr>
        <p:blipFill>
          <a:blip r:embed="rId5"/>
          <a:stretch>
            <a:fillRect/>
          </a:stretch>
        </p:blipFill>
        <p:spPr>
          <a:xfrm>
            <a:off x="5164012" y="6311263"/>
            <a:ext cx="2360913" cy="529315"/>
          </a:xfrm>
          <a:prstGeom prst="rect">
            <a:avLst/>
          </a:prstGeom>
        </p:spPr>
      </p:pic>
      <p:sp>
        <p:nvSpPr>
          <p:cNvPr id="38" name="TextBox 37">
            <a:extLst>
              <a:ext uri="{FF2B5EF4-FFF2-40B4-BE49-F238E27FC236}">
                <a16:creationId xmlns:a16="http://schemas.microsoft.com/office/drawing/2014/main" id="{E8CAC04C-7BB0-0B9F-4B7B-E1BF7CA3D12A}"/>
              </a:ext>
            </a:extLst>
          </p:cNvPr>
          <p:cNvSpPr txBox="1"/>
          <p:nvPr/>
        </p:nvSpPr>
        <p:spPr>
          <a:xfrm>
            <a:off x="4015156" y="4663390"/>
            <a:ext cx="2989655" cy="1754326"/>
          </a:xfrm>
          <a:prstGeom prst="rect">
            <a:avLst/>
          </a:prstGeom>
          <a:solidFill>
            <a:schemeClr val="bg1"/>
          </a:solidFill>
        </p:spPr>
        <p:txBody>
          <a:bodyPr wrap="square">
            <a:spAutoFit/>
          </a:bodyPr>
          <a:lstStyle/>
          <a:p>
            <a:pPr marR="0" lvl="0" algn="l" defTabSz="914400" rtl="0" eaLnBrk="0" fontAlgn="base" latinLnBrk="0" hangingPunct="0">
              <a:lnSpc>
                <a:spcPct val="100000"/>
              </a:lnSpc>
              <a:spcBef>
                <a:spcPct val="0"/>
              </a:spcBef>
              <a:spcAft>
                <a:spcPct val="0"/>
              </a:spcAft>
              <a:buClrTx/>
              <a:buSzTx/>
              <a:tabLst/>
            </a:pPr>
            <a:r>
              <a:rPr lang="en-US" altLang="en-DK" b="1">
                <a:latin typeface="Calibri" panose="020F0502020204030204" pitchFamily="34" charset="0"/>
                <a:cs typeface="Times New Roman" panose="02020603050405020304" pitchFamily="18" charset="0"/>
              </a:rPr>
              <a:t>Derived indicators on: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en-US" altLang="en-DK">
                <a:latin typeface="Calibri" panose="020F0502020204030204" pitchFamily="34" charset="0"/>
                <a:cs typeface="Times New Roman" panose="02020603050405020304" pitchFamily="18" charset="0"/>
              </a:rPr>
              <a:t>Exposure of population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DK" i="0" u="none" strike="noStrike" cap="none" normalizeH="0" baseline="0">
                <a:ln>
                  <a:noFill/>
                </a:ln>
                <a:solidFill>
                  <a:schemeClr val="tx1"/>
                </a:solidFill>
                <a:effectLst/>
                <a:latin typeface="Calibri" panose="020F0502020204030204" pitchFamily="34" charset="0"/>
                <a:cs typeface="Times New Roman" panose="02020603050405020304" pitchFamily="18" charset="0"/>
              </a:rPr>
              <a:t>Vulnerability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en-US" altLang="en-DK">
                <a:latin typeface="Calibri" panose="020F0502020204030204" pitchFamily="34" charset="0"/>
                <a:cs typeface="Times New Roman" panose="02020603050405020304" pitchFamily="18" charset="0"/>
              </a:rPr>
              <a:t>Adaptive Capacity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en-US" altLang="en-DK" i="1">
                <a:latin typeface="Calibri" panose="020F0502020204030204" pitchFamily="34" charset="0"/>
                <a:cs typeface="Times New Roman" panose="02020603050405020304" pitchFamily="18" charset="0"/>
              </a:rPr>
              <a:t>Just Resilience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DK" i="1" u="none" strike="noStrike" cap="none" normalizeH="0" baseline="0">
                <a:ln>
                  <a:noFill/>
                </a:ln>
                <a:solidFill>
                  <a:schemeClr val="tx1"/>
                </a:solidFill>
                <a:effectLst/>
                <a:latin typeface="Calibri" panose="020F0502020204030204" pitchFamily="34" charset="0"/>
                <a:cs typeface="Times New Roman" panose="02020603050405020304" pitchFamily="18" charset="0"/>
              </a:rPr>
              <a:t>Adaptation actions</a:t>
            </a:r>
            <a:endParaRPr kumimoji="0" lang="en-US" altLang="en-DK" i="1" u="none" strike="noStrike" cap="none" normalizeH="0" baseline="0">
              <a:ln>
                <a:noFill/>
              </a:ln>
              <a:solidFill>
                <a:schemeClr val="tx1"/>
              </a:solidFill>
              <a:effectLst/>
            </a:endParaRPr>
          </a:p>
        </p:txBody>
      </p:sp>
      <p:sp>
        <p:nvSpPr>
          <p:cNvPr id="39" name="Rectangle: Rounded Corners 38">
            <a:extLst>
              <a:ext uri="{FF2B5EF4-FFF2-40B4-BE49-F238E27FC236}">
                <a16:creationId xmlns:a16="http://schemas.microsoft.com/office/drawing/2014/main" id="{27C09295-FD22-B2D3-D97F-26797306148F}"/>
              </a:ext>
            </a:extLst>
          </p:cNvPr>
          <p:cNvSpPr/>
          <p:nvPr/>
        </p:nvSpPr>
        <p:spPr>
          <a:xfrm>
            <a:off x="447483" y="3584781"/>
            <a:ext cx="5111163" cy="34020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2"/>
                </a:solidFill>
              </a:rPr>
              <a:t>Urban adaptation</a:t>
            </a:r>
            <a:endParaRPr lang="en-DK" sz="2200">
              <a:solidFill>
                <a:schemeClr val="tx2"/>
              </a:solidFill>
            </a:endParaRPr>
          </a:p>
        </p:txBody>
      </p:sp>
      <p:sp>
        <p:nvSpPr>
          <p:cNvPr id="40" name="Rectangle: Rounded Corners 39">
            <a:extLst>
              <a:ext uri="{FF2B5EF4-FFF2-40B4-BE49-F238E27FC236}">
                <a16:creationId xmlns:a16="http://schemas.microsoft.com/office/drawing/2014/main" id="{5CA6BB28-F744-25B6-4D89-34027448EE3B}"/>
              </a:ext>
            </a:extLst>
          </p:cNvPr>
          <p:cNvSpPr/>
          <p:nvPr/>
        </p:nvSpPr>
        <p:spPr>
          <a:xfrm>
            <a:off x="447483" y="217463"/>
            <a:ext cx="5111163" cy="4456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2"/>
                </a:solidFill>
              </a:rPr>
              <a:t>European Climate and Health Observatory</a:t>
            </a:r>
            <a:endParaRPr lang="en-DK" sz="2200">
              <a:solidFill>
                <a:schemeClr val="tx2"/>
              </a:solidFill>
            </a:endParaRPr>
          </a:p>
        </p:txBody>
      </p:sp>
      <p:pic>
        <p:nvPicPr>
          <p:cNvPr id="11" name="Picture 10">
            <a:extLst>
              <a:ext uri="{FF2B5EF4-FFF2-40B4-BE49-F238E27FC236}">
                <a16:creationId xmlns:a16="http://schemas.microsoft.com/office/drawing/2014/main" id="{EC80699A-E205-3EEC-C885-FD4B7890AE82}"/>
              </a:ext>
            </a:extLst>
          </p:cNvPr>
          <p:cNvPicPr>
            <a:picLocks noChangeAspect="1"/>
          </p:cNvPicPr>
          <p:nvPr/>
        </p:nvPicPr>
        <p:blipFill>
          <a:blip r:embed="rId6"/>
          <a:stretch>
            <a:fillRect/>
          </a:stretch>
        </p:blipFill>
        <p:spPr>
          <a:xfrm>
            <a:off x="7084834" y="61682"/>
            <a:ext cx="4400060" cy="3508098"/>
          </a:xfrm>
          <a:prstGeom prst="rect">
            <a:avLst/>
          </a:prstGeom>
        </p:spPr>
      </p:pic>
      <p:pic>
        <p:nvPicPr>
          <p:cNvPr id="13" name="Picture 12">
            <a:extLst>
              <a:ext uri="{FF2B5EF4-FFF2-40B4-BE49-F238E27FC236}">
                <a16:creationId xmlns:a16="http://schemas.microsoft.com/office/drawing/2014/main" id="{5674D2E3-9CB2-2592-1D1D-DEB5E70CF4CC}"/>
              </a:ext>
            </a:extLst>
          </p:cNvPr>
          <p:cNvPicPr>
            <a:picLocks noChangeAspect="1"/>
          </p:cNvPicPr>
          <p:nvPr/>
        </p:nvPicPr>
        <p:blipFill>
          <a:blip r:embed="rId7"/>
          <a:stretch>
            <a:fillRect/>
          </a:stretch>
        </p:blipFill>
        <p:spPr>
          <a:xfrm>
            <a:off x="375673" y="678228"/>
            <a:ext cx="5313849" cy="2581297"/>
          </a:xfrm>
          <a:prstGeom prst="rect">
            <a:avLst/>
          </a:prstGeom>
          <a:ln>
            <a:noFill/>
          </a:ln>
        </p:spPr>
      </p:pic>
    </p:spTree>
    <p:extLst>
      <p:ext uri="{BB962C8B-B14F-4D97-AF65-F5344CB8AC3E}">
        <p14:creationId xmlns:p14="http://schemas.microsoft.com/office/powerpoint/2010/main" val="41078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aquatic bird&#10;&#10;Description automatically generated">
            <a:extLst>
              <a:ext uri="{FF2B5EF4-FFF2-40B4-BE49-F238E27FC236}">
                <a16:creationId xmlns:a16="http://schemas.microsoft.com/office/drawing/2014/main" id="{D6FFA718-D93E-7A08-7C77-A3A440938939}"/>
              </a:ext>
            </a:extLst>
          </p:cNvPr>
          <p:cNvPicPr>
            <a:picLocks noChangeAspect="1"/>
          </p:cNvPicPr>
          <p:nvPr/>
        </p:nvPicPr>
        <p:blipFill rotWithShape="1">
          <a:blip r:embed="rId3">
            <a:extLst>
              <a:ext uri="{28A0092B-C50C-407E-A947-70E740481C1C}">
                <a14:useLocalDpi xmlns:a14="http://schemas.microsoft.com/office/drawing/2010/main" val="0"/>
              </a:ext>
            </a:extLst>
          </a:blip>
          <a:srcRect t="5567" b="10084"/>
          <a:stretch/>
        </p:blipFill>
        <p:spPr>
          <a:xfrm>
            <a:off x="0" y="0"/>
            <a:ext cx="12191999" cy="6858000"/>
          </a:xfrm>
          <a:prstGeom prst="rect">
            <a:avLst/>
          </a:prstGeom>
        </p:spPr>
      </p:pic>
      <p:sp>
        <p:nvSpPr>
          <p:cNvPr id="3" name="TextBox 2">
            <a:extLst>
              <a:ext uri="{FF2B5EF4-FFF2-40B4-BE49-F238E27FC236}">
                <a16:creationId xmlns:a16="http://schemas.microsoft.com/office/drawing/2014/main" id="{FDD99ECD-6A7C-4A78-BE9B-E919716CEEDC}"/>
              </a:ext>
            </a:extLst>
          </p:cNvPr>
          <p:cNvSpPr txBox="1"/>
          <p:nvPr/>
        </p:nvSpPr>
        <p:spPr>
          <a:xfrm>
            <a:off x="-755009" y="843214"/>
            <a:ext cx="12191999" cy="646331"/>
          </a:xfrm>
          <a:prstGeom prst="rect">
            <a:avLst/>
          </a:prstGeom>
          <a:solidFill>
            <a:srgbClr val="316300">
              <a:alpha val="16000"/>
            </a:srgbClr>
          </a:solidFill>
        </p:spPr>
        <p:txBody>
          <a:bodyPr wrap="square" rtlCol="0">
            <a:spAutoFit/>
          </a:bodyPr>
          <a:lstStyle>
            <a:defPPr>
              <a:defRPr lang="en-US"/>
            </a:defPPr>
            <a:lvl1pPr algn="r">
              <a:defRPr sz="3600" b="1">
                <a:solidFill>
                  <a:schemeClr val="bg1"/>
                </a:solidFill>
              </a:defRPr>
            </a:lvl1pPr>
          </a:lstStyle>
          <a:p>
            <a:r>
              <a:rPr lang="en-GB"/>
              <a:t>Thank you!</a:t>
            </a:r>
            <a:endParaRPr lang="en-DK"/>
          </a:p>
        </p:txBody>
      </p:sp>
      <p:sp>
        <p:nvSpPr>
          <p:cNvPr id="4" name="TextBox 3">
            <a:extLst>
              <a:ext uri="{FF2B5EF4-FFF2-40B4-BE49-F238E27FC236}">
                <a16:creationId xmlns:a16="http://schemas.microsoft.com/office/drawing/2014/main" id="{23ABB123-279E-4EF4-937F-162D42CE0F2E}"/>
              </a:ext>
            </a:extLst>
          </p:cNvPr>
          <p:cNvSpPr txBox="1"/>
          <p:nvPr/>
        </p:nvSpPr>
        <p:spPr>
          <a:xfrm>
            <a:off x="-1" y="5011916"/>
            <a:ext cx="12192000" cy="707886"/>
          </a:xfrm>
          <a:prstGeom prst="rect">
            <a:avLst/>
          </a:prstGeom>
          <a:solidFill>
            <a:srgbClr val="316300">
              <a:alpha val="26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0" fontAlgn="base"/>
            <a:r>
              <a:rPr lang="sk-SK" sz="2000" b="1" i="0" u="none" strike="noStrike">
                <a:solidFill>
                  <a:srgbClr val="FFFFFF"/>
                </a:solidFill>
                <a:effectLst/>
                <a:latin typeface="Calibri Light" panose="020F0302020204030204" pitchFamily="34" charset="0"/>
              </a:rPr>
              <a:t>Christiana Photiadou</a:t>
            </a:r>
            <a:r>
              <a:rPr lang="en-US" sz="2000" b="1" i="0" u="none" strike="noStrike">
                <a:solidFill>
                  <a:srgbClr val="FFFFFF"/>
                </a:solidFill>
                <a:effectLst/>
                <a:latin typeface="Calibri Light" panose="020F0302020204030204" pitchFamily="34" charset="0"/>
              </a:rPr>
              <a:t> / </a:t>
            </a:r>
            <a:r>
              <a:rPr lang="en-US" sz="2000" b="1" i="0" u="none" strike="noStrike" err="1">
                <a:solidFill>
                  <a:srgbClr val="FFFFFF"/>
                </a:solidFill>
                <a:effectLst/>
                <a:latin typeface="Calibri Light" panose="020F0302020204030204" pitchFamily="34" charset="0"/>
              </a:rPr>
              <a:t>Blaž</a:t>
            </a:r>
            <a:r>
              <a:rPr lang="en-US" sz="2000" b="1" i="0" u="none" strike="noStrike">
                <a:solidFill>
                  <a:srgbClr val="FFFFFF"/>
                </a:solidFill>
                <a:effectLst/>
                <a:latin typeface="Calibri Light" panose="020F0302020204030204" pitchFamily="34" charset="0"/>
              </a:rPr>
              <a:t> Kurnik / Lucy Gregersen </a:t>
            </a:r>
            <a:r>
              <a:rPr lang="en-US" sz="2000" b="0" i="0">
                <a:solidFill>
                  <a:srgbClr val="000000"/>
                </a:solidFill>
                <a:effectLst/>
                <a:latin typeface="Calibri Light" panose="020F0302020204030204" pitchFamily="34" charset="0"/>
              </a:rPr>
              <a:t>​</a:t>
            </a:r>
            <a:endParaRPr lang="en-US" sz="2000" b="0" i="0">
              <a:solidFill>
                <a:srgbClr val="000000"/>
              </a:solidFill>
              <a:effectLst/>
              <a:latin typeface="Segoe UI" panose="020B0502040204020203" pitchFamily="34" charset="0"/>
            </a:endParaRPr>
          </a:p>
          <a:p>
            <a:pPr algn="r" rtl="0" fontAlgn="base"/>
            <a:r>
              <a:rPr lang="en-US" sz="2000" b="1" i="0" u="none" strike="noStrike">
                <a:solidFill>
                  <a:srgbClr val="FFFFFF"/>
                </a:solidFill>
                <a:effectLst/>
                <a:latin typeface="Calibri Light" panose="020F0302020204030204" pitchFamily="34" charset="0"/>
              </a:rPr>
              <a:t>Christiana.Photiadou@eea.europa.eu</a:t>
            </a:r>
            <a:endParaRPr lang="en-US" sz="2000" b="0" i="0">
              <a:solidFill>
                <a:srgbClr val="000000"/>
              </a:solidFill>
              <a:effectLst/>
              <a:latin typeface="Segoe UI" panose="020B0502040204020203" pitchFamily="34" charset="0"/>
            </a:endParaRPr>
          </a:p>
        </p:txBody>
      </p:sp>
      <p:pic>
        <p:nvPicPr>
          <p:cNvPr id="5" name="Picture 4" descr="Text&#10;&#10;Description automatically generated">
            <a:extLst>
              <a:ext uri="{FF2B5EF4-FFF2-40B4-BE49-F238E27FC236}">
                <a16:creationId xmlns:a16="http://schemas.microsoft.com/office/drawing/2014/main" id="{048F9324-6D58-C3EC-C99B-B5B9DC74A3A2}"/>
              </a:ext>
            </a:extLst>
          </p:cNvPr>
          <p:cNvPicPr>
            <a:picLocks noChangeAspect="1"/>
          </p:cNvPicPr>
          <p:nvPr/>
        </p:nvPicPr>
        <p:blipFill>
          <a:blip r:embed="rId4"/>
          <a:stretch>
            <a:fillRect/>
          </a:stretch>
        </p:blipFill>
        <p:spPr>
          <a:xfrm>
            <a:off x="8727425" y="5867294"/>
            <a:ext cx="3089265" cy="581957"/>
          </a:xfrm>
          <a:prstGeom prst="rect">
            <a:avLst/>
          </a:prstGeom>
        </p:spPr>
      </p:pic>
      <p:sp>
        <p:nvSpPr>
          <p:cNvPr id="8" name="TextBox 1">
            <a:extLst>
              <a:ext uri="{FF2B5EF4-FFF2-40B4-BE49-F238E27FC236}">
                <a16:creationId xmlns:a16="http://schemas.microsoft.com/office/drawing/2014/main" id="{7AEA5A0E-93AE-8840-5CA7-FC34CACFC594}"/>
              </a:ext>
            </a:extLst>
          </p:cNvPr>
          <p:cNvSpPr txBox="1">
            <a:spLocks noChangeArrowheads="1"/>
          </p:cNvSpPr>
          <p:nvPr/>
        </p:nvSpPr>
        <p:spPr bwMode="auto">
          <a:xfrm>
            <a:off x="193274" y="125835"/>
            <a:ext cx="7801433" cy="3539430"/>
          </a:xfrm>
          <a:prstGeom prst="rect">
            <a:avLst/>
          </a:prstGeom>
          <a:solidFill>
            <a:schemeClr val="accent1">
              <a:alpha val="62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Sign up to receive EEA news, reports  and alerts on your areas of interest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xmlns="" val="tx"/>
                    </a:ext>
                  </a:extLst>
                </a:hlinkClick>
              </a:rPr>
              <a:t>http://eea-subscriptions.eu/subscribe</a:t>
            </a:r>
            <a:endPar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xmlns="" val="tx"/>
                    </a:ext>
                  </a:extLst>
                </a:hlinkClick>
              </a:rPr>
              <a:t>http://eea.europa.eu</a:t>
            </a:r>
            <a:r>
              <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Climate-ADAPT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xmlns="" val="tx"/>
                    </a:ext>
                  </a:extLst>
                </a:hlinkClick>
              </a:rPr>
              <a:t>http://climate-adapt.eea.europa.eu</a:t>
            </a:r>
            <a:endPar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European Climate and Health Observatory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xmlns="" val="tx"/>
                    </a:ext>
                  </a:extLst>
                </a:hlinkClick>
              </a:rPr>
              <a:t>https://climate-adapt.eea.europa.eu/observatory</a:t>
            </a:r>
            <a:r>
              <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European Climate Data Explorer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xmlns="" val="tx"/>
                    </a:ext>
                  </a:extLst>
                </a:hlinkClick>
              </a:rPr>
              <a:t>https://climate-adapt.eea.europa.eu/knowledge/european-climate-data-explorer/</a:t>
            </a:r>
            <a:r>
              <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altLang="en-US" sz="1600" u="sng">
              <a:solidFill>
                <a:schemeClr val="bg1"/>
              </a:solidFill>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sng"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Mission Knowledge Hub: available in 2023</a:t>
            </a:r>
          </a:p>
        </p:txBody>
      </p:sp>
    </p:spTree>
    <p:extLst>
      <p:ext uri="{BB962C8B-B14F-4D97-AF65-F5344CB8AC3E}">
        <p14:creationId xmlns:p14="http://schemas.microsoft.com/office/powerpoint/2010/main" val="1210384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43" y="2951683"/>
            <a:ext cx="11045707" cy="1325563"/>
          </a:xfrm>
        </p:spPr>
        <p:txBody>
          <a:bodyPr>
            <a:normAutofit fontScale="90000"/>
          </a:bodyPr>
          <a:lstStyle/>
          <a:p>
            <a:pPr algn="ctr"/>
            <a:r>
              <a:rPr lang="en-IE" sz="4900" dirty="0" err="1" smtClean="0"/>
              <a:t>Normunds</a:t>
            </a:r>
            <a:r>
              <a:rPr lang="en-IE" sz="4900" dirty="0" smtClean="0"/>
              <a:t> </a:t>
            </a:r>
            <a:r>
              <a:rPr lang="en-IE" sz="4900" dirty="0" err="1" smtClean="0"/>
              <a:t>Popens</a:t>
            </a:r>
            <a:r>
              <a:rPr lang="en-IE" sz="4900" dirty="0" smtClean="0"/>
              <a:t/>
            </a:r>
            <a:br>
              <a:rPr lang="en-IE" sz="4900" dirty="0" smtClean="0"/>
            </a:br>
            <a:r>
              <a:rPr lang="en-IE" dirty="0" smtClean="0"/>
              <a:t/>
            </a:r>
            <a:br>
              <a:rPr lang="en-IE" dirty="0" smtClean="0"/>
            </a:br>
            <a:r>
              <a:rPr lang="en-IE" dirty="0"/>
              <a:t>Deputy Director General – DG </a:t>
            </a:r>
            <a:r>
              <a:rPr lang="en-IE" dirty="0" smtClean="0"/>
              <a:t>REGIO</a:t>
            </a:r>
            <a:endParaRPr lang="en-US" dirty="0"/>
          </a:p>
        </p:txBody>
      </p:sp>
    </p:spTree>
    <p:extLst>
      <p:ext uri="{BB962C8B-B14F-4D97-AF65-F5344CB8AC3E}">
        <p14:creationId xmlns:p14="http://schemas.microsoft.com/office/powerpoint/2010/main" val="7690883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78" y="547396"/>
            <a:ext cx="11044160" cy="584717"/>
          </a:xfrm>
          <a:prstGeom prst="rect">
            <a:avLst/>
          </a:prstGeom>
        </p:spPr>
        <p:txBody>
          <a:bodyPr>
            <a:normAutofit fontScale="90000"/>
          </a:bodyPr>
          <a:lstStyle/>
          <a:p>
            <a:pPr algn="ctr"/>
            <a:r>
              <a:rPr lang="fr-BE" sz="2000" dirty="0"/>
              <a:t>EU Region: Catalonia</a:t>
            </a:r>
            <a:br>
              <a:rPr lang="fr-BE" sz="2000" dirty="0"/>
            </a:br>
            <a:r>
              <a:rPr lang="fr-BE" sz="2000" dirty="0"/>
              <a:t>Workshop 1: Acces to climate data</a:t>
            </a:r>
            <a:endParaRPr lang="en-GB" sz="2000" dirty="0"/>
          </a:p>
        </p:txBody>
      </p:sp>
      <p:sp>
        <p:nvSpPr>
          <p:cNvPr id="3" name="Content Placeholder 2"/>
          <p:cNvSpPr>
            <a:spLocks noGrp="1"/>
          </p:cNvSpPr>
          <p:nvPr>
            <p:ph idx="1"/>
          </p:nvPr>
        </p:nvSpPr>
        <p:spPr>
          <a:xfrm>
            <a:off x="220652" y="1286932"/>
            <a:ext cx="5604415" cy="2946401"/>
          </a:xfrm>
          <a:prstGeom prst="rect">
            <a:avLst/>
          </a:prstGeom>
        </p:spPr>
        <p:txBody>
          <a:bodyPr/>
          <a:lstStyle/>
          <a:p>
            <a:pPr marL="0" indent="0" algn="just">
              <a:spcAft>
                <a:spcPts val="600"/>
              </a:spcAft>
              <a:buNone/>
            </a:pPr>
            <a:r>
              <a:rPr lang="en-GB" sz="1400" b="1" dirty="0"/>
              <a:t>Catalonia present climate</a:t>
            </a:r>
            <a:r>
              <a:rPr lang="en-GB" sz="1400" dirty="0"/>
              <a:t>: </a:t>
            </a:r>
            <a:r>
              <a:rPr lang="en-US" sz="1200" dirty="0"/>
              <a:t>Annual Bulletin of Climate Indicators </a:t>
            </a:r>
            <a:r>
              <a:rPr lang="en-GB" sz="1200" dirty="0"/>
              <a:t>(</a:t>
            </a:r>
            <a:r>
              <a:rPr lang="en-GB" sz="1200" dirty="0">
                <a:hlinkClick r:id="rId2"/>
              </a:rPr>
              <a:t>BAIC 2021</a:t>
            </a:r>
            <a:r>
              <a:rPr lang="en-GB" sz="1200" dirty="0"/>
              <a:t>) by </a:t>
            </a:r>
            <a:r>
              <a:rPr lang="en-GB" sz="1200" dirty="0">
                <a:hlinkClick r:id="rId3"/>
              </a:rPr>
              <a:t>Meteocat</a:t>
            </a:r>
            <a:r>
              <a:rPr lang="en-GB" sz="1200" dirty="0"/>
              <a:t>. Data collected: air temperature, precipitation, extreme weather indicators, sea water temperature, sea level rise and phenology.</a:t>
            </a:r>
          </a:p>
          <a:p>
            <a:pPr marL="0" indent="0" algn="just">
              <a:spcBef>
                <a:spcPts val="600"/>
              </a:spcBef>
              <a:spcAft>
                <a:spcPts val="600"/>
              </a:spcAft>
              <a:buNone/>
            </a:pPr>
            <a:r>
              <a:rPr lang="en-GB" sz="1400" b="1" dirty="0"/>
              <a:t>Catalonia’s climate projections:</a:t>
            </a:r>
            <a:r>
              <a:rPr lang="en-GB" sz="1400" dirty="0"/>
              <a:t> </a:t>
            </a:r>
          </a:p>
          <a:p>
            <a:pPr marL="125412" indent="-171450" algn="just">
              <a:buFont typeface="Courier New" panose="02070309020205020404" pitchFamily="49" charset="0"/>
              <a:buChar char="o"/>
            </a:pPr>
            <a:r>
              <a:rPr lang="en-GB" sz="1200" dirty="0"/>
              <a:t>Catalonia 2030–2050 (</a:t>
            </a:r>
            <a:r>
              <a:rPr lang="en-GB" sz="1200" dirty="0">
                <a:hlinkClick r:id="rId4"/>
              </a:rPr>
              <a:t>ESCAT 2020</a:t>
            </a:r>
            <a:r>
              <a:rPr lang="en-GB" sz="1200" dirty="0"/>
              <a:t>) by </a:t>
            </a:r>
            <a:r>
              <a:rPr lang="en-GB" sz="1200" dirty="0">
                <a:hlinkClick r:id="rId3"/>
              </a:rPr>
              <a:t>Meteocat</a:t>
            </a:r>
            <a:r>
              <a:rPr lang="en-GB" sz="1200" dirty="0"/>
              <a:t> and </a:t>
            </a:r>
            <a:r>
              <a:rPr lang="en-GB" sz="1200" dirty="0">
                <a:hlinkClick r:id="rId5"/>
              </a:rPr>
              <a:t>Barcelona Supercomputing </a:t>
            </a:r>
            <a:r>
              <a:rPr lang="en-GB" sz="1200" dirty="0" err="1">
                <a:hlinkClick r:id="rId5"/>
              </a:rPr>
              <a:t>Center</a:t>
            </a:r>
            <a:r>
              <a:rPr lang="en-GB" sz="1200" dirty="0"/>
              <a:t>. High resolution (1km). RCP4.5 &amp; RCP8.5 scenarios. Data projected: air temperature, precipitation and extreme weather indicators.</a:t>
            </a:r>
          </a:p>
          <a:p>
            <a:pPr marL="125412" indent="-171450" algn="just">
              <a:spcAft>
                <a:spcPts val="600"/>
              </a:spcAft>
              <a:buFont typeface="Courier New" panose="02070309020205020404" pitchFamily="49" charset="0"/>
              <a:buChar char="o"/>
            </a:pPr>
            <a:r>
              <a:rPr lang="en-GB" sz="1200" dirty="0"/>
              <a:t>Sea level rise 2050-2100 (</a:t>
            </a:r>
            <a:r>
              <a:rPr lang="en-GB" sz="1200" dirty="0">
                <a:hlinkClick r:id="rId6"/>
              </a:rPr>
              <a:t>Catalan coast map viewer</a:t>
            </a:r>
            <a:r>
              <a:rPr lang="en-GB" sz="1200" dirty="0"/>
              <a:t>) by </a:t>
            </a:r>
            <a:r>
              <a:rPr lang="en-GB" sz="1200" dirty="0">
                <a:hlinkClick r:id="rId7"/>
              </a:rPr>
              <a:t>ICGC</a:t>
            </a:r>
            <a:r>
              <a:rPr lang="en-GB" sz="1200" dirty="0"/>
              <a:t>. Data projected: state of coast line, beaches, bathymetry. Under RCP4.5 &amp; RCP8.5 SLR scenarios: 18 to 84 cm and under High End SLR scenarios: 1m – 5m (flooding bathtub model). Identification of economic sectors and natural systems at risk.</a:t>
            </a:r>
          </a:p>
        </p:txBody>
      </p:sp>
      <p:grpSp>
        <p:nvGrpSpPr>
          <p:cNvPr id="5" name="Agrupa 4"/>
          <p:cNvGrpSpPr/>
          <p:nvPr/>
        </p:nvGrpSpPr>
        <p:grpSpPr>
          <a:xfrm>
            <a:off x="5840021" y="1286932"/>
            <a:ext cx="2472267" cy="2534441"/>
            <a:chOff x="409164" y="1710267"/>
            <a:chExt cx="3239968" cy="3337109"/>
          </a:xfrm>
        </p:grpSpPr>
        <p:pic>
          <p:nvPicPr>
            <p:cNvPr id="6" name="Imagen 29" descr=" Mapa de distribució territorial de la tendència de la precipitació d’estiu per al període 1950-2020 (%/decenni). L’àrea dels cercles és proporcional al valor de la tendència decennal. El cercle sòlid indica que l’increment és estadísticament significatiu. Servei Meteorològic de Catalunya 2020." title="Mapa de distribució territorial de la tendència de la precipitació d’estiu per al període 1950-2020 (%/decenni)"/>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9167" y="1710267"/>
              <a:ext cx="3239965" cy="2892873"/>
            </a:xfrm>
            <a:prstGeom prst="rect">
              <a:avLst/>
            </a:prstGeom>
            <a:noFill/>
          </p:spPr>
        </p:pic>
        <p:sp>
          <p:nvSpPr>
            <p:cNvPr id="7" name="Rectangle 1"/>
            <p:cNvSpPr>
              <a:spLocks noChangeArrowheads="1"/>
            </p:cNvSpPr>
            <p:nvPr/>
          </p:nvSpPr>
          <p:spPr bwMode="auto">
            <a:xfrm rot="10800000" flipV="1">
              <a:off x="409164" y="4582175"/>
              <a:ext cx="3239967" cy="46520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935" rIns="0" bIns="-7935"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ca-ES" altLang="ca-ES" sz="1200" dirty="0">
                  <a:latin typeface="Arial" panose="020B0604020202020204" pitchFamily="34" charset="0"/>
                  <a:cs typeface="Arial" panose="020B0604020202020204" pitchFamily="34" charset="0"/>
                </a:rPr>
                <a:t>Summer </a:t>
              </a:r>
              <a:r>
                <a:rPr lang="ca-ES" altLang="ca-ES" sz="1200" dirty="0" err="1">
                  <a:latin typeface="Arial" panose="020B0604020202020204" pitchFamily="34" charset="0"/>
                  <a:cs typeface="Arial" panose="020B0604020202020204" pitchFamily="34" charset="0"/>
                </a:rPr>
                <a:t>precipitation</a:t>
              </a:r>
              <a:r>
                <a:rPr lang="ca-ES" altLang="ca-ES" sz="1200" dirty="0">
                  <a:latin typeface="Arial" panose="020B0604020202020204" pitchFamily="34" charset="0"/>
                  <a:cs typeface="Arial" panose="020B0604020202020204" pitchFamily="34" charset="0"/>
                </a:rPr>
                <a:t> </a:t>
              </a:r>
              <a:r>
                <a:rPr lang="ca-ES" altLang="ca-ES" sz="1200" dirty="0" err="1">
                  <a:latin typeface="Arial" panose="020B0604020202020204" pitchFamily="34" charset="0"/>
                  <a:cs typeface="Arial" panose="020B0604020202020204" pitchFamily="34" charset="0"/>
                </a:rPr>
                <a:t>trend</a:t>
              </a:r>
              <a:r>
                <a:rPr lang="ca-ES" altLang="ca-ES" sz="1200" dirty="0">
                  <a:latin typeface="Arial" panose="020B0604020202020204" pitchFamily="34" charset="0"/>
                  <a:cs typeface="Arial" panose="020B0604020202020204" pitchFamily="34" charset="0"/>
                </a:rPr>
                <a:t> (1950-2020): </a:t>
              </a:r>
              <a:r>
                <a:rPr lang="ca-ES" altLang="ca-ES" sz="1200" b="1" dirty="0">
                  <a:latin typeface="Arial" panose="020B0604020202020204" pitchFamily="34" charset="0"/>
                  <a:cs typeface="Arial" panose="020B0604020202020204" pitchFamily="34" charset="0"/>
                </a:rPr>
                <a:t>&lt; 5,5% / </a:t>
              </a:r>
              <a:r>
                <a:rPr lang="ca-ES" altLang="ca-ES" sz="1200" b="1" dirty="0" err="1">
                  <a:latin typeface="Arial" panose="020B0604020202020204" pitchFamily="34" charset="0"/>
                  <a:cs typeface="Arial" panose="020B0604020202020204" pitchFamily="34" charset="0"/>
                </a:rPr>
                <a:t>decade</a:t>
              </a:r>
              <a:r>
                <a:rPr lang="ca-ES" altLang="ca-ES" sz="1200" b="1" dirty="0">
                  <a:latin typeface="Arial" panose="020B0604020202020204" pitchFamily="34" charset="0"/>
                  <a:cs typeface="Arial" panose="020B0604020202020204" pitchFamily="34" charset="0"/>
                </a:rPr>
                <a:t> </a:t>
              </a:r>
            </a:p>
          </p:txBody>
        </p:sp>
      </p:grpSp>
      <p:grpSp>
        <p:nvGrpSpPr>
          <p:cNvPr id="8" name="Agrupa 7"/>
          <p:cNvGrpSpPr/>
          <p:nvPr/>
        </p:nvGrpSpPr>
        <p:grpSpPr>
          <a:xfrm>
            <a:off x="8327243" y="1200336"/>
            <a:ext cx="3864757" cy="2652975"/>
            <a:chOff x="4452635" y="1793034"/>
            <a:chExt cx="4561347" cy="3078661"/>
          </a:xfrm>
        </p:grpSpPr>
        <p:pic>
          <p:nvPicPr>
            <p:cNvPr id="9" name="Imatge 8" descr="Gràfica de l’increment de la mitjana anual de temperatura de l’aigua del mar a l’Estartit a diferents fondàries (1974-2021). Servei Meteorològic de Catalunya 2022" title="Gràfica de l’increment de la mitjana anual de temperatura de l’aigua del mar a l’Estartit a diferents fondàries (1974-2021"/>
            <p:cNvPicPr/>
            <p:nvPr/>
          </p:nvPicPr>
          <p:blipFill rotWithShape="1">
            <a:blip r:embed="rId9"/>
            <a:srcRect l="28104" t="35117" r="28386" b="14089"/>
            <a:stretch/>
          </p:blipFill>
          <p:spPr bwMode="auto">
            <a:xfrm>
              <a:off x="4452635" y="1793034"/>
              <a:ext cx="4561347" cy="2628189"/>
            </a:xfrm>
            <a:prstGeom prst="rect">
              <a:avLst/>
            </a:prstGeom>
            <a:ln>
              <a:noFill/>
            </a:ln>
            <a:extLst>
              <a:ext uri="{53640926-AAD7-44D8-BBD7-CCE9431645EC}">
                <a14:shadowObscured xmlns:a14="http://schemas.microsoft.com/office/drawing/2010/main"/>
              </a:ext>
            </a:extLst>
          </p:spPr>
        </p:pic>
        <p:sp>
          <p:nvSpPr>
            <p:cNvPr id="10" name="Rectangle 2"/>
            <p:cNvSpPr>
              <a:spLocks noChangeArrowheads="1"/>
            </p:cNvSpPr>
            <p:nvPr/>
          </p:nvSpPr>
          <p:spPr bwMode="auto">
            <a:xfrm>
              <a:off x="4486630" y="4461698"/>
              <a:ext cx="4284997" cy="40999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935" rIns="0" bIns="-7935"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ca-ES" altLang="ca-ES" sz="1200" dirty="0" err="1">
                  <a:latin typeface="Arial" panose="020B0604020202020204" pitchFamily="34" charset="0"/>
                  <a:cs typeface="Arial" panose="020B0604020202020204" pitchFamily="34" charset="0"/>
                </a:rPr>
                <a:t>Annual</a:t>
              </a:r>
              <a:r>
                <a:rPr lang="ca-ES" altLang="ca-ES" sz="1200" dirty="0">
                  <a:latin typeface="Arial" panose="020B0604020202020204" pitchFamily="34" charset="0"/>
                  <a:cs typeface="Arial" panose="020B0604020202020204" pitchFamily="34" charset="0"/>
                </a:rPr>
                <a:t> sea </a:t>
              </a:r>
              <a:r>
                <a:rPr lang="ca-ES" altLang="ca-ES" sz="1200" dirty="0" err="1">
                  <a:latin typeface="Arial" panose="020B0604020202020204" pitchFamily="34" charset="0"/>
                  <a:cs typeface="Arial" panose="020B0604020202020204" pitchFamily="34" charset="0"/>
                </a:rPr>
                <a:t>water</a:t>
              </a:r>
              <a:r>
                <a:rPr lang="ca-ES" altLang="ca-ES" sz="1200" dirty="0">
                  <a:latin typeface="Arial" panose="020B0604020202020204" pitchFamily="34" charset="0"/>
                  <a:cs typeface="Arial" panose="020B0604020202020204" pitchFamily="34" charset="0"/>
                </a:rPr>
                <a:t> </a:t>
              </a:r>
              <a:r>
                <a:rPr lang="ca-ES" altLang="ca-ES" sz="1200" dirty="0" err="1">
                  <a:latin typeface="Arial" panose="020B0604020202020204" pitchFamily="34" charset="0"/>
                  <a:cs typeface="Arial" panose="020B0604020202020204" pitchFamily="34" charset="0"/>
                </a:rPr>
                <a:t>temp</a:t>
              </a:r>
              <a:r>
                <a:rPr lang="ca-ES" altLang="ca-ES" sz="1200" dirty="0">
                  <a:latin typeface="Arial" panose="020B0604020202020204" pitchFamily="34" charset="0"/>
                  <a:cs typeface="Arial" panose="020B0604020202020204" pitchFamily="34" charset="0"/>
                </a:rPr>
                <a:t>. </a:t>
              </a:r>
              <a:r>
                <a:rPr lang="ca-ES" altLang="ca-ES" sz="1200" dirty="0" err="1">
                  <a:latin typeface="Arial" panose="020B0604020202020204" pitchFamily="34" charset="0"/>
                  <a:cs typeface="Arial" panose="020B0604020202020204" pitchFamily="34" charset="0"/>
                </a:rPr>
                <a:t>average</a:t>
              </a:r>
              <a:r>
                <a:rPr lang="ca-ES" altLang="ca-ES" sz="1200" dirty="0">
                  <a:latin typeface="Arial" panose="020B0604020202020204" pitchFamily="34" charset="0"/>
                  <a:cs typeface="Arial" panose="020B0604020202020204" pitchFamily="34" charset="0"/>
                </a:rPr>
                <a:t> (1974-2021):</a:t>
              </a:r>
            </a:p>
            <a:p>
              <a:pPr marL="0" marR="0" lvl="0" indent="0" algn="ctr" defTabSz="914400" rtl="0" eaLnBrk="0" fontAlgn="base" latinLnBrk="0" hangingPunct="0">
                <a:lnSpc>
                  <a:spcPct val="100000"/>
                </a:lnSpc>
                <a:spcBef>
                  <a:spcPct val="0"/>
                </a:spcBef>
                <a:spcAft>
                  <a:spcPct val="0"/>
                </a:spcAft>
                <a:buClrTx/>
                <a:buSzTx/>
                <a:buFontTx/>
                <a:buNone/>
                <a:tabLst/>
              </a:pPr>
              <a:r>
                <a:rPr lang="ca-ES" altLang="ca-ES" sz="1200" b="1" dirty="0">
                  <a:latin typeface="Arial" panose="020B0604020202020204" pitchFamily="34" charset="0"/>
                  <a:cs typeface="Arial" panose="020B0604020202020204" pitchFamily="34" charset="0"/>
                </a:rPr>
                <a:t>&gt; 0,30ºC / </a:t>
              </a:r>
              <a:r>
                <a:rPr lang="ca-ES" altLang="ca-ES" sz="1200" b="1" dirty="0" err="1">
                  <a:latin typeface="Arial" panose="020B0604020202020204" pitchFamily="34" charset="0"/>
                  <a:cs typeface="Arial" panose="020B0604020202020204" pitchFamily="34" charset="0"/>
                </a:rPr>
                <a:t>decade</a:t>
              </a:r>
              <a:r>
                <a:rPr kumimoji="0" lang="ca-ES" altLang="ca-ES" sz="1200" b="1" i="0" u="none" strike="noStrike" cap="none" normalizeH="0" baseline="0" dirty="0">
                  <a:ln>
                    <a:noFill/>
                  </a:ln>
                  <a:solidFill>
                    <a:schemeClr val="tx1"/>
                  </a:solidFill>
                  <a:effectLst/>
                </a:rPr>
                <a:t> </a:t>
              </a:r>
              <a:endParaRPr kumimoji="0" lang="ca-ES" altLang="ca-ES" sz="1200" b="1" i="0" u="none" strike="noStrike" cap="none" normalizeH="0" baseline="0" dirty="0">
                <a:ln>
                  <a:noFill/>
                </a:ln>
                <a:solidFill>
                  <a:schemeClr val="tx1"/>
                </a:solidFill>
                <a:effectLst/>
                <a:latin typeface="Arial" panose="020B0604020202020204" pitchFamily="34" charset="0"/>
              </a:endParaRPr>
            </a:p>
          </p:txBody>
        </p:sp>
      </p:grpSp>
      <p:sp>
        <p:nvSpPr>
          <p:cNvPr id="4" name="Rectangle 3"/>
          <p:cNvSpPr/>
          <p:nvPr/>
        </p:nvSpPr>
        <p:spPr>
          <a:xfrm>
            <a:off x="220652" y="4307516"/>
            <a:ext cx="7992532" cy="1492716"/>
          </a:xfrm>
          <a:prstGeom prst="rect">
            <a:avLst/>
          </a:prstGeom>
        </p:spPr>
        <p:txBody>
          <a:bodyPr wrap="square">
            <a:spAutoFit/>
          </a:bodyPr>
          <a:lstStyle/>
          <a:p>
            <a:pPr algn="just">
              <a:spcAft>
                <a:spcPts val="600"/>
              </a:spcAft>
              <a:buClr>
                <a:schemeClr val="tx2"/>
              </a:buClr>
            </a:pPr>
            <a:r>
              <a:rPr lang="en-US" sz="1400" b="1" dirty="0">
                <a:latin typeface="Arial" panose="020B0604020202020204" pitchFamily="34" charset="0"/>
                <a:cs typeface="Arial" panose="020B0604020202020204" pitchFamily="34" charset="0"/>
              </a:rPr>
              <a:t>Catalonia’s challenges: the integration of sectoral policies - Catalan Strategy for Adapting to Climate Change (ESCACC30)</a:t>
            </a:r>
          </a:p>
          <a:p>
            <a:pPr marL="171450" indent="-171450" algn="just">
              <a:spcAft>
                <a:spcPts val="600"/>
              </a:spcAft>
              <a:buClr>
                <a:schemeClr val="tx2"/>
              </a:buClr>
              <a:buFont typeface="Courier New" panose="02070309020205020404" pitchFamily="49" charset="0"/>
              <a:buChar char="o"/>
            </a:pPr>
            <a:r>
              <a:rPr lang="en-US" sz="1200" dirty="0">
                <a:latin typeface="Arial" panose="020B0604020202020204" pitchFamily="34" charset="0"/>
                <a:cs typeface="Arial" panose="020B0604020202020204" pitchFamily="34" charset="0"/>
              </a:rPr>
              <a:t>New flood areas included in the Flood Risk Management Plan; Drought Plan; Forest Management policy;</a:t>
            </a:r>
          </a:p>
          <a:p>
            <a:pPr marL="171450" indent="-171450" algn="just">
              <a:spcAft>
                <a:spcPts val="600"/>
              </a:spcAft>
              <a:buClr>
                <a:schemeClr val="tx2"/>
              </a:buClr>
              <a:buFont typeface="Courier New" panose="02070309020205020404" pitchFamily="49" charset="0"/>
              <a:buChar char="o"/>
            </a:pPr>
            <a:r>
              <a:rPr lang="en-US" sz="1200" dirty="0">
                <a:latin typeface="Arial" panose="020B0604020202020204" pitchFamily="34" charset="0"/>
                <a:cs typeface="Arial" panose="020B0604020202020204" pitchFamily="34" charset="0"/>
              </a:rPr>
              <a:t>Health policies - Heat Waves Plan; urban planning and biodiversity; new infrastructure design and adaptation of existing infrastructures (water, energy, transport...); insurance sector;</a:t>
            </a:r>
          </a:p>
          <a:p>
            <a:pPr marL="171450" indent="-171450" algn="just">
              <a:spcAft>
                <a:spcPts val="600"/>
              </a:spcAft>
              <a:buClr>
                <a:schemeClr val="tx2"/>
              </a:buClr>
              <a:buFont typeface="Courier New" panose="02070309020205020404" pitchFamily="49" charset="0"/>
              <a:buChar char="o"/>
            </a:pPr>
            <a:r>
              <a:rPr lang="en-US" sz="1200" dirty="0">
                <a:latin typeface="Arial" panose="020B0604020202020204" pitchFamily="34" charset="0"/>
                <a:cs typeface="Arial" panose="020B0604020202020204" pitchFamily="34" charset="0"/>
              </a:rPr>
              <a:t>Adapting Common Agricultural Policy; maritime fishing strategy; biodiversity strategy.</a:t>
            </a:r>
          </a:p>
        </p:txBody>
      </p:sp>
      <p:sp>
        <p:nvSpPr>
          <p:cNvPr id="11" name="Rectangle 10"/>
          <p:cNvSpPr/>
          <p:nvPr/>
        </p:nvSpPr>
        <p:spPr>
          <a:xfrm>
            <a:off x="304801" y="6038568"/>
            <a:ext cx="5139266" cy="954107"/>
          </a:xfrm>
          <a:prstGeom prst="rect">
            <a:avLst/>
          </a:prstGeom>
        </p:spPr>
        <p:txBody>
          <a:bodyPr wrap="square">
            <a:spAutoFit/>
          </a:bodyPr>
          <a:lstStyle/>
          <a:p>
            <a:pPr algn="just"/>
            <a:r>
              <a:rPr lang="ca-ES" sz="1400" b="1" dirty="0" err="1"/>
              <a:t>More</a:t>
            </a:r>
            <a:r>
              <a:rPr lang="ca-ES" sz="1400" b="1" dirty="0"/>
              <a:t> </a:t>
            </a:r>
            <a:r>
              <a:rPr lang="ca-ES" sz="1400" b="1" dirty="0" err="1"/>
              <a:t>information</a:t>
            </a:r>
            <a:r>
              <a:rPr lang="ca-ES" sz="1400" b="1" dirty="0"/>
              <a:t>: Catalan Office for the Climate </a:t>
            </a:r>
            <a:r>
              <a:rPr lang="ca-ES" sz="1400" b="1" dirty="0" err="1"/>
              <a:t>Change</a:t>
            </a:r>
            <a:r>
              <a:rPr lang="ca-ES" sz="1400" b="1" dirty="0"/>
              <a:t> </a:t>
            </a:r>
            <a:r>
              <a:rPr lang="ca-ES" sz="1400" dirty="0">
                <a:hlinkClick r:id="rId10"/>
              </a:rPr>
              <a:t>OCCC@gencat.cat</a:t>
            </a:r>
            <a:endParaRPr lang="ca-ES" sz="1400" dirty="0"/>
          </a:p>
          <a:p>
            <a:pPr algn="just"/>
            <a:r>
              <a:rPr lang="ca-ES" sz="1400" dirty="0">
                <a:hlinkClick r:id="rId11"/>
              </a:rPr>
              <a:t>https://canviclimatic.gencat.cat/en/inici/</a:t>
            </a:r>
            <a:r>
              <a:rPr lang="ca-ES" sz="1400" dirty="0"/>
              <a:t> </a:t>
            </a:r>
          </a:p>
          <a:p>
            <a:pPr algn="just"/>
            <a:endParaRPr lang="ca-ES" sz="1400" dirty="0"/>
          </a:p>
        </p:txBody>
      </p:sp>
      <p:pic>
        <p:nvPicPr>
          <p:cNvPr id="12" name="Imatge 11" descr="Variació de la temperatura mitjana a la tardor per al període 2021-2050 respecte el període 1971-2000 per als dos escenaris globals d’emissions. En tonalitats vermelloses, increments de temperatura (en ºC)." title="Variació de la temperatura mitjana a la tardor per al període 2021-2050 respecte el període 1971-2000 per als dos escenaris globals d’emissions. En tonalitats vermelloses, increments de temperatura (en ºC)."/>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56045" y="3962400"/>
            <a:ext cx="3692021" cy="2182949"/>
          </a:xfrm>
          <a:prstGeom prst="rect">
            <a:avLst/>
          </a:prstGeom>
          <a:noFill/>
          <a:ln>
            <a:noFill/>
          </a:ln>
        </p:spPr>
      </p:pic>
      <p:sp>
        <p:nvSpPr>
          <p:cNvPr id="13" name="Rectangle 1"/>
          <p:cNvSpPr>
            <a:spLocks noChangeArrowheads="1"/>
          </p:cNvSpPr>
          <p:nvPr/>
        </p:nvSpPr>
        <p:spPr bwMode="auto">
          <a:xfrm rot="10800000" flipV="1">
            <a:off x="8327242" y="6145349"/>
            <a:ext cx="3659413" cy="53797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935" rIns="0" bIns="-7935" numCol="1" anchor="ctr" anchorCtr="0" compatLnSpc="1">
            <a:prstTxWarp prst="textNoShape">
              <a:avLst/>
            </a:prstTxWarp>
            <a:spAutoFit/>
          </a:bodyPr>
          <a:lstStyle/>
          <a:p>
            <a:pPr lvl="0" algn="ctr" eaLnBrk="0" fontAlgn="base" hangingPunct="0">
              <a:spcBef>
                <a:spcPct val="0"/>
              </a:spcBef>
              <a:spcAft>
                <a:spcPct val="0"/>
              </a:spcAft>
            </a:pPr>
            <a:r>
              <a:rPr lang="en-US" altLang="ca-ES" sz="1200" dirty="0">
                <a:latin typeface="Arial" panose="020B0604020202020204" pitchFamily="34" charset="0"/>
                <a:cs typeface="Arial" panose="020B0604020202020204" pitchFamily="34" charset="0"/>
              </a:rPr>
              <a:t>Variation of the average temperature in autumn 2021-2050 compared to 1971-2000 for the two global emission scenarios: </a:t>
            </a:r>
            <a:r>
              <a:rPr lang="en-US" altLang="ca-ES" sz="1200" b="1" dirty="0">
                <a:latin typeface="Arial" panose="020B0604020202020204" pitchFamily="34" charset="0"/>
                <a:cs typeface="Arial" panose="020B0604020202020204" pitchFamily="34" charset="0"/>
              </a:rPr>
              <a:t>between 2 and 4ºC increase</a:t>
            </a:r>
            <a:endParaRPr lang="ca-ES" altLang="ca-E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6041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4964"/>
            <a:ext cx="12183189" cy="6862964"/>
          </a:xfrm>
          <a:prstGeom prst="rect">
            <a:avLst/>
          </a:prstGeom>
        </p:spPr>
      </p:pic>
    </p:spTree>
    <p:extLst>
      <p:ext uri="{BB962C8B-B14F-4D97-AF65-F5344CB8AC3E}">
        <p14:creationId xmlns:p14="http://schemas.microsoft.com/office/powerpoint/2010/main" val="3236149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385F11-3F91-4C8E-B6D0-5393D493DDE1}"/>
              </a:ext>
            </a:extLst>
          </p:cNvPr>
          <p:cNvSpPr txBox="1">
            <a:spLocks/>
          </p:cNvSpPr>
          <p:nvPr/>
        </p:nvSpPr>
        <p:spPr>
          <a:xfrm>
            <a:off x="573146" y="2778357"/>
            <a:ext cx="11045707" cy="728238"/>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algn="ctr"/>
            <a:r>
              <a:rPr lang="fr-BE" sz="4400" dirty="0">
                <a:solidFill>
                  <a:srgbClr val="ACD144"/>
                </a:solidFill>
              </a:rPr>
              <a:t>Mission Project PEERS</a:t>
            </a:r>
            <a:endParaRPr lang="en-US" sz="4400" dirty="0">
              <a:solidFill>
                <a:srgbClr val="ACD144"/>
              </a:solidFill>
            </a:endParaRPr>
          </a:p>
        </p:txBody>
      </p:sp>
    </p:spTree>
    <p:extLst>
      <p:ext uri="{BB962C8B-B14F-4D97-AF65-F5344CB8AC3E}">
        <p14:creationId xmlns:p14="http://schemas.microsoft.com/office/powerpoint/2010/main" val="17761414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38183"/>
          </a:xfrm>
          <a:prstGeom prst="rect">
            <a:avLst/>
          </a:prstGeom>
        </p:spPr>
        <p:txBody>
          <a:bodyPr>
            <a:noAutofit/>
          </a:bodyPr>
          <a:lstStyle/>
          <a:p>
            <a:r>
              <a:rPr lang="en-GB" sz="2800" dirty="0"/>
              <a:t>Co-developing pathways towards Climate resilient regions in Europe (Pathways2Resilience)</a:t>
            </a:r>
          </a:p>
        </p:txBody>
      </p:sp>
      <p:sp>
        <p:nvSpPr>
          <p:cNvPr id="3" name="Content Placeholder 2"/>
          <p:cNvSpPr>
            <a:spLocks noGrp="1"/>
          </p:cNvSpPr>
          <p:nvPr>
            <p:ph idx="1"/>
          </p:nvPr>
        </p:nvSpPr>
        <p:spPr>
          <a:prstGeom prst="rect">
            <a:avLst/>
          </a:prstGeom>
        </p:spPr>
        <p:txBody>
          <a:bodyPr/>
          <a:lstStyle/>
          <a:p>
            <a:pPr marL="0" indent="0">
              <a:buNone/>
            </a:pPr>
            <a:r>
              <a:rPr lang="en-GB" b="1" dirty="0"/>
              <a:t>What is Pathways2Resilience?</a:t>
            </a:r>
            <a:endParaRPr lang="en-GB" dirty="0"/>
          </a:p>
          <a:p>
            <a:r>
              <a:rPr lang="en-GB" sz="2200" dirty="0"/>
              <a:t>Pathways2Resilience is the brand name of the PEERS project - HORIZON-MISS-2021-CLIMA-02-02 (Grant Agreement 101093942),</a:t>
            </a:r>
          </a:p>
          <a:p>
            <a:r>
              <a:rPr lang="en-GB" sz="2200" dirty="0"/>
              <a:t>A 60-month programme (running until Dec 2027) contributing towards the realisation of the EU mission of adaptation to climate change for building a movement of at least 150 regions and communities on ambitious resilience building actions. </a:t>
            </a:r>
          </a:p>
          <a:p>
            <a:r>
              <a:rPr lang="en-GB" sz="2200" dirty="0"/>
              <a:t>The main activity of the project is the support to regions and communities in their work to design climate resilience pathways / strategies and corresponding innovation agendas, including shared visions, increased capabilities and investment options. </a:t>
            </a:r>
          </a:p>
          <a:p>
            <a:endParaRPr lang="en-GB" dirty="0"/>
          </a:p>
          <a:p>
            <a:endParaRPr lang="en-GB" dirty="0"/>
          </a:p>
        </p:txBody>
      </p:sp>
    </p:spTree>
    <p:extLst>
      <p:ext uri="{BB962C8B-B14F-4D97-AF65-F5344CB8AC3E}">
        <p14:creationId xmlns:p14="http://schemas.microsoft.com/office/powerpoint/2010/main" val="40853943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38183"/>
          </a:xfrm>
          <a:prstGeom prst="rect">
            <a:avLst/>
          </a:prstGeom>
        </p:spPr>
        <p:txBody>
          <a:bodyPr>
            <a:noAutofit/>
          </a:bodyPr>
          <a:lstStyle/>
          <a:p>
            <a:r>
              <a:rPr lang="en-GB" sz="2800" dirty="0"/>
              <a:t>Co-developing pathways towards Climate resilient regions in Europe (Pathways2Resilience)</a:t>
            </a:r>
          </a:p>
        </p:txBody>
      </p:sp>
      <p:sp>
        <p:nvSpPr>
          <p:cNvPr id="3" name="Content Placeholder 2"/>
          <p:cNvSpPr>
            <a:spLocks noGrp="1"/>
          </p:cNvSpPr>
          <p:nvPr>
            <p:ph idx="1"/>
          </p:nvPr>
        </p:nvSpPr>
        <p:spPr>
          <a:xfrm>
            <a:off x="735285" y="2217310"/>
            <a:ext cx="11045709" cy="1662597"/>
          </a:xfrm>
          <a:prstGeom prst="rect">
            <a:avLst/>
          </a:prstGeom>
        </p:spPr>
        <p:txBody>
          <a:bodyPr/>
          <a:lstStyle/>
          <a:p>
            <a:pPr marL="0" indent="0">
              <a:buNone/>
            </a:pPr>
            <a:r>
              <a:rPr lang="en-GB" b="1" dirty="0"/>
              <a:t>How will Pathways2Resilience support the CoP?</a:t>
            </a:r>
            <a:endParaRPr lang="en-GB" dirty="0"/>
          </a:p>
          <a:p>
            <a:r>
              <a:rPr lang="en-GB" sz="2000" dirty="0"/>
              <a:t>The project will mobilise interest and progressively elevate the ambition and capability of 150 regions and community to co-design climate resilience pathways, through:</a:t>
            </a:r>
          </a:p>
          <a:p>
            <a:endParaRPr lang="en-GB" dirty="0"/>
          </a:p>
          <a:p>
            <a:endParaRPr lang="en-GB" dirty="0"/>
          </a:p>
        </p:txBody>
      </p:sp>
      <p:sp>
        <p:nvSpPr>
          <p:cNvPr id="10" name="TextBox 9">
            <a:extLst>
              <a:ext uri="{FF2B5EF4-FFF2-40B4-BE49-F238E27FC236}">
                <a16:creationId xmlns:a16="http://schemas.microsoft.com/office/drawing/2014/main" id="{133DBFEE-6FE3-8CB8-1690-95977F3E0001}"/>
              </a:ext>
            </a:extLst>
          </p:cNvPr>
          <p:cNvSpPr txBox="1"/>
          <p:nvPr/>
        </p:nvSpPr>
        <p:spPr>
          <a:xfrm>
            <a:off x="6349416" y="4859536"/>
            <a:ext cx="2584013" cy="1200329"/>
          </a:xfrm>
          <a:prstGeom prst="rect">
            <a:avLst/>
          </a:prstGeom>
          <a:noFill/>
        </p:spPr>
        <p:txBody>
          <a:bodyPr wrap="square" rtlCol="0">
            <a:spAutoFit/>
          </a:bodyPr>
          <a:lstStyle/>
          <a:p>
            <a:pPr algn="ctr"/>
            <a:r>
              <a:rPr lang="en-GB" b="1" dirty="0"/>
              <a:t>Innovation Practice Group</a:t>
            </a:r>
            <a:r>
              <a:rPr lang="en-GB" b="1" u="sng" dirty="0"/>
              <a:t>s</a:t>
            </a:r>
            <a:r>
              <a:rPr lang="en-GB" b="1" dirty="0"/>
              <a:t>, Climate Finance Groups and a Climate Finance Lab</a:t>
            </a:r>
          </a:p>
        </p:txBody>
      </p:sp>
      <p:sp>
        <p:nvSpPr>
          <p:cNvPr id="15" name="TextBox 14">
            <a:extLst>
              <a:ext uri="{FF2B5EF4-FFF2-40B4-BE49-F238E27FC236}">
                <a16:creationId xmlns:a16="http://schemas.microsoft.com/office/drawing/2014/main" id="{309D3947-7EBB-7D22-0074-CA691A39405C}"/>
              </a:ext>
            </a:extLst>
          </p:cNvPr>
          <p:cNvSpPr txBox="1"/>
          <p:nvPr/>
        </p:nvSpPr>
        <p:spPr>
          <a:xfrm>
            <a:off x="9088333" y="4859536"/>
            <a:ext cx="2434822" cy="1200329"/>
          </a:xfrm>
          <a:prstGeom prst="rect">
            <a:avLst/>
          </a:prstGeom>
          <a:noFill/>
        </p:spPr>
        <p:txBody>
          <a:bodyPr wrap="square" rtlCol="0">
            <a:spAutoFit/>
          </a:bodyPr>
          <a:lstStyle/>
          <a:p>
            <a:pPr algn="ctr"/>
            <a:r>
              <a:rPr lang="en-GB" b="1" dirty="0"/>
              <a:t>Learning and capacities platform</a:t>
            </a:r>
          </a:p>
          <a:p>
            <a:pPr algn="ctr"/>
            <a:r>
              <a:rPr lang="en-GB" dirty="0"/>
              <a:t>peers, cross-regional and mentoring</a:t>
            </a:r>
          </a:p>
        </p:txBody>
      </p:sp>
      <p:sp>
        <p:nvSpPr>
          <p:cNvPr id="16" name="TextBox 15">
            <a:extLst>
              <a:ext uri="{FF2B5EF4-FFF2-40B4-BE49-F238E27FC236}">
                <a16:creationId xmlns:a16="http://schemas.microsoft.com/office/drawing/2014/main" id="{804A60BB-3A48-00F1-A6EB-D0D2FC1C9964}"/>
              </a:ext>
            </a:extLst>
          </p:cNvPr>
          <p:cNvSpPr txBox="1"/>
          <p:nvPr/>
        </p:nvSpPr>
        <p:spPr>
          <a:xfrm>
            <a:off x="3321023" y="4907575"/>
            <a:ext cx="2965943" cy="1200329"/>
          </a:xfrm>
          <a:prstGeom prst="rect">
            <a:avLst/>
          </a:prstGeom>
          <a:noFill/>
        </p:spPr>
        <p:txBody>
          <a:bodyPr wrap="square" lIns="91440" tIns="45720" rIns="91440" bIns="45720" rtlCol="0" anchor="t">
            <a:spAutoFit/>
          </a:bodyPr>
          <a:lstStyle/>
          <a:p>
            <a:pPr algn="ctr"/>
            <a:r>
              <a:rPr lang="en-GB" b="1" dirty="0"/>
              <a:t>21 Mio EUR funding and assistance (to 100 regions) to create climate resilience journeys</a:t>
            </a:r>
          </a:p>
        </p:txBody>
      </p:sp>
      <p:sp>
        <p:nvSpPr>
          <p:cNvPr id="17" name="TextBox 16">
            <a:extLst>
              <a:ext uri="{FF2B5EF4-FFF2-40B4-BE49-F238E27FC236}">
                <a16:creationId xmlns:a16="http://schemas.microsoft.com/office/drawing/2014/main" id="{49B2502B-2722-9FB9-5035-41F99F2BCC90}"/>
              </a:ext>
            </a:extLst>
          </p:cNvPr>
          <p:cNvSpPr txBox="1"/>
          <p:nvPr/>
        </p:nvSpPr>
        <p:spPr>
          <a:xfrm>
            <a:off x="209441" y="4919467"/>
            <a:ext cx="3049132" cy="1200329"/>
          </a:xfrm>
          <a:prstGeom prst="rect">
            <a:avLst/>
          </a:prstGeom>
          <a:noFill/>
        </p:spPr>
        <p:txBody>
          <a:bodyPr wrap="square" rtlCol="0">
            <a:spAutoFit/>
          </a:bodyPr>
          <a:lstStyle/>
          <a:p>
            <a:pPr algn="ctr"/>
            <a:r>
              <a:rPr lang="en-GB" b="1" dirty="0"/>
              <a:t>Engagement and communication campaigns to activate regions and communities</a:t>
            </a:r>
          </a:p>
        </p:txBody>
      </p:sp>
      <p:pic>
        <p:nvPicPr>
          <p:cNvPr id="18" name="Picture 4" descr="Executive Forum – Saint Louis Federal Executive Board">
            <a:extLst>
              <a:ext uri="{FF2B5EF4-FFF2-40B4-BE49-F238E27FC236}">
                <a16:creationId xmlns:a16="http://schemas.microsoft.com/office/drawing/2014/main" id="{3809AC76-A17D-D547-BED3-1867FA6DF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0060" y="3902381"/>
            <a:ext cx="1647316" cy="9255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ocus on the General Assembly of Tuesday 30 June 2020 - CERN Document Server">
            <a:extLst>
              <a:ext uri="{FF2B5EF4-FFF2-40B4-BE49-F238E27FC236}">
                <a16:creationId xmlns:a16="http://schemas.microsoft.com/office/drawing/2014/main" id="{9CD0FBE6-5FBC-1186-3494-9D9661E919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074"/>
          <a:stretch/>
        </p:blipFill>
        <p:spPr bwMode="auto">
          <a:xfrm>
            <a:off x="1171508" y="3717876"/>
            <a:ext cx="1124999" cy="12134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advisory-board - DECADE">
            <a:extLst>
              <a:ext uri="{FF2B5EF4-FFF2-40B4-BE49-F238E27FC236}">
                <a16:creationId xmlns:a16="http://schemas.microsoft.com/office/drawing/2014/main" id="{2F998A03-31B5-5C8D-CC06-CE194CADB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7557" y="3977029"/>
            <a:ext cx="1476374" cy="7762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E59F602-87B3-F886-3DD1-18C91AB5368F}"/>
              </a:ext>
            </a:extLst>
          </p:cNvPr>
          <p:cNvPicPr>
            <a:picLocks noChangeAspect="1"/>
          </p:cNvPicPr>
          <p:nvPr/>
        </p:nvPicPr>
        <p:blipFill>
          <a:blip r:embed="rId5"/>
          <a:stretch>
            <a:fillRect/>
          </a:stretch>
        </p:blipFill>
        <p:spPr>
          <a:xfrm>
            <a:off x="3758082" y="3770808"/>
            <a:ext cx="1764185" cy="1264666"/>
          </a:xfrm>
          <a:prstGeom prst="rect">
            <a:avLst/>
          </a:prstGeom>
        </p:spPr>
      </p:pic>
    </p:spTree>
    <p:extLst>
      <p:ext uri="{BB962C8B-B14F-4D97-AF65-F5344CB8AC3E}">
        <p14:creationId xmlns:p14="http://schemas.microsoft.com/office/powerpoint/2010/main" val="752609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4AB7-F3F3-D141-334A-0C63D31075FE}"/>
              </a:ext>
            </a:extLst>
          </p:cNvPr>
          <p:cNvSpPr>
            <a:spLocks noGrp="1"/>
          </p:cNvSpPr>
          <p:nvPr>
            <p:ph type="title"/>
          </p:nvPr>
        </p:nvSpPr>
        <p:spPr/>
        <p:txBody>
          <a:bodyPr/>
          <a:lstStyle/>
          <a:p>
            <a:r>
              <a:rPr lang="en-GB" dirty="0"/>
              <a:t>Regional Resilience Journeys</a:t>
            </a:r>
          </a:p>
        </p:txBody>
      </p:sp>
      <p:pic>
        <p:nvPicPr>
          <p:cNvPr id="3" name="Picture 2">
            <a:extLst>
              <a:ext uri="{FF2B5EF4-FFF2-40B4-BE49-F238E27FC236}">
                <a16:creationId xmlns:a16="http://schemas.microsoft.com/office/drawing/2014/main" id="{EF335100-5413-E8F6-421D-69A7353E79C5}"/>
              </a:ext>
            </a:extLst>
          </p:cNvPr>
          <p:cNvPicPr>
            <a:picLocks noChangeAspect="1"/>
          </p:cNvPicPr>
          <p:nvPr/>
        </p:nvPicPr>
        <p:blipFill>
          <a:blip r:embed="rId2"/>
          <a:stretch>
            <a:fillRect/>
          </a:stretch>
        </p:blipFill>
        <p:spPr>
          <a:xfrm>
            <a:off x="1907448" y="1132752"/>
            <a:ext cx="7986609" cy="5725248"/>
          </a:xfrm>
          <a:prstGeom prst="rect">
            <a:avLst/>
          </a:prstGeom>
        </p:spPr>
      </p:pic>
    </p:spTree>
    <p:extLst>
      <p:ext uri="{BB962C8B-B14F-4D97-AF65-F5344CB8AC3E}">
        <p14:creationId xmlns:p14="http://schemas.microsoft.com/office/powerpoint/2010/main" val="3730509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38183"/>
          </a:xfrm>
          <a:prstGeom prst="rect">
            <a:avLst/>
          </a:prstGeom>
        </p:spPr>
        <p:txBody>
          <a:bodyPr>
            <a:noAutofit/>
          </a:bodyPr>
          <a:lstStyle/>
          <a:p>
            <a:r>
              <a:rPr lang="en-GB" sz="2800" dirty="0"/>
              <a:t>Co-developing pathways towards Climate resilient regions in Europe (Pathways2Resilience)</a:t>
            </a:r>
          </a:p>
        </p:txBody>
      </p:sp>
      <p:sp>
        <p:nvSpPr>
          <p:cNvPr id="3" name="Content Placeholder 2"/>
          <p:cNvSpPr>
            <a:spLocks noGrp="1"/>
          </p:cNvSpPr>
          <p:nvPr>
            <p:ph idx="1"/>
          </p:nvPr>
        </p:nvSpPr>
        <p:spPr>
          <a:xfrm>
            <a:off x="402776" y="2059658"/>
            <a:ext cx="11045709" cy="1477869"/>
          </a:xfrm>
          <a:prstGeom prst="rect">
            <a:avLst/>
          </a:prstGeom>
        </p:spPr>
        <p:txBody>
          <a:bodyPr/>
          <a:lstStyle/>
          <a:p>
            <a:pPr marL="0" indent="0">
              <a:buNone/>
            </a:pPr>
            <a:r>
              <a:rPr lang="en-GB" b="1" dirty="0"/>
              <a:t>How can the CoP ask for support/ benefit from Pathways2Resilience?</a:t>
            </a:r>
          </a:p>
          <a:p>
            <a:r>
              <a:rPr lang="en-GB" sz="2000" dirty="0"/>
              <a:t>Regions and communities, members of the COP need to express interest to start an ambitious resilience journey, ensuring there is strong political will for transformational change..</a:t>
            </a:r>
          </a:p>
          <a:p>
            <a:endParaRPr lang="fr-BE" dirty="0"/>
          </a:p>
        </p:txBody>
      </p:sp>
      <p:pic>
        <p:nvPicPr>
          <p:cNvPr id="5" name="Graphic 4" descr="Euro with solid fill">
            <a:extLst>
              <a:ext uri="{FF2B5EF4-FFF2-40B4-BE49-F238E27FC236}">
                <a16:creationId xmlns:a16="http://schemas.microsoft.com/office/drawing/2014/main" id="{51008783-C6C1-E436-4F63-5BE57CF4A93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022771" y="3915846"/>
            <a:ext cx="914400" cy="914400"/>
          </a:xfrm>
          <a:prstGeom prst="rect">
            <a:avLst/>
          </a:prstGeom>
        </p:spPr>
      </p:pic>
      <p:sp>
        <p:nvSpPr>
          <p:cNvPr id="7" name="TextBox 6">
            <a:extLst>
              <a:ext uri="{FF2B5EF4-FFF2-40B4-BE49-F238E27FC236}">
                <a16:creationId xmlns:a16="http://schemas.microsoft.com/office/drawing/2014/main" id="{F949EF30-DB08-2EB5-B19F-758E7456A8DC}"/>
              </a:ext>
            </a:extLst>
          </p:cNvPr>
          <p:cNvSpPr txBox="1"/>
          <p:nvPr/>
        </p:nvSpPr>
        <p:spPr>
          <a:xfrm>
            <a:off x="6349416" y="4859536"/>
            <a:ext cx="2584013" cy="1754326"/>
          </a:xfrm>
          <a:prstGeom prst="rect">
            <a:avLst/>
          </a:prstGeom>
          <a:noFill/>
        </p:spPr>
        <p:txBody>
          <a:bodyPr wrap="square" rtlCol="0">
            <a:spAutoFit/>
          </a:bodyPr>
          <a:lstStyle/>
          <a:p>
            <a:pPr algn="ctr"/>
            <a:r>
              <a:rPr lang="en-GB" b="1" dirty="0"/>
              <a:t>Actively engage in different support services provided by the programme, including matchmaking</a:t>
            </a:r>
          </a:p>
        </p:txBody>
      </p:sp>
      <p:sp>
        <p:nvSpPr>
          <p:cNvPr id="8" name="TextBox 7">
            <a:extLst>
              <a:ext uri="{FF2B5EF4-FFF2-40B4-BE49-F238E27FC236}">
                <a16:creationId xmlns:a16="http://schemas.microsoft.com/office/drawing/2014/main" id="{E2CBA340-C5E4-567E-D1C2-0341F108D9C6}"/>
              </a:ext>
            </a:extLst>
          </p:cNvPr>
          <p:cNvSpPr txBox="1"/>
          <p:nvPr/>
        </p:nvSpPr>
        <p:spPr>
          <a:xfrm>
            <a:off x="9088332" y="4859536"/>
            <a:ext cx="2553487" cy="1200329"/>
          </a:xfrm>
          <a:prstGeom prst="rect">
            <a:avLst/>
          </a:prstGeom>
          <a:noFill/>
        </p:spPr>
        <p:txBody>
          <a:bodyPr wrap="square" rtlCol="0">
            <a:spAutoFit/>
          </a:bodyPr>
          <a:lstStyle/>
          <a:p>
            <a:pPr algn="ctr"/>
            <a:r>
              <a:rPr lang="en-GB" b="1" dirty="0"/>
              <a:t>Actively participate in the different learning and capacity building activities</a:t>
            </a:r>
            <a:endParaRPr lang="en-GB" dirty="0"/>
          </a:p>
        </p:txBody>
      </p:sp>
      <p:sp>
        <p:nvSpPr>
          <p:cNvPr id="9" name="TextBox 8">
            <a:extLst>
              <a:ext uri="{FF2B5EF4-FFF2-40B4-BE49-F238E27FC236}">
                <a16:creationId xmlns:a16="http://schemas.microsoft.com/office/drawing/2014/main" id="{5DDDDDEB-B67D-BF82-9FB8-2E5B68D50DEB}"/>
              </a:ext>
            </a:extLst>
          </p:cNvPr>
          <p:cNvSpPr txBox="1"/>
          <p:nvPr/>
        </p:nvSpPr>
        <p:spPr>
          <a:xfrm>
            <a:off x="3321023" y="4907575"/>
            <a:ext cx="2965943" cy="1754326"/>
          </a:xfrm>
          <a:prstGeom prst="rect">
            <a:avLst/>
          </a:prstGeom>
          <a:noFill/>
        </p:spPr>
        <p:txBody>
          <a:bodyPr wrap="square" rtlCol="0">
            <a:spAutoFit/>
          </a:bodyPr>
          <a:lstStyle/>
          <a:p>
            <a:pPr algn="ctr"/>
            <a:r>
              <a:rPr lang="en-GB" b="1" dirty="0"/>
              <a:t>Create a self-assessment regional resilience capacity profile as a pre-condition to participate in 2 rounds of competitive funding</a:t>
            </a:r>
          </a:p>
        </p:txBody>
      </p:sp>
      <p:sp>
        <p:nvSpPr>
          <p:cNvPr id="10" name="TextBox 9">
            <a:extLst>
              <a:ext uri="{FF2B5EF4-FFF2-40B4-BE49-F238E27FC236}">
                <a16:creationId xmlns:a16="http://schemas.microsoft.com/office/drawing/2014/main" id="{43545206-50AB-A260-D584-93297BEF2537}"/>
              </a:ext>
            </a:extLst>
          </p:cNvPr>
          <p:cNvSpPr txBox="1"/>
          <p:nvPr/>
        </p:nvSpPr>
        <p:spPr>
          <a:xfrm>
            <a:off x="209441" y="4919467"/>
            <a:ext cx="3049132" cy="923330"/>
          </a:xfrm>
          <a:prstGeom prst="rect">
            <a:avLst/>
          </a:prstGeom>
          <a:noFill/>
        </p:spPr>
        <p:txBody>
          <a:bodyPr wrap="square" rtlCol="0">
            <a:spAutoFit/>
          </a:bodyPr>
          <a:lstStyle/>
          <a:p>
            <a:pPr algn="ctr"/>
            <a:r>
              <a:rPr lang="en-GB" b="1" dirty="0"/>
              <a:t>Express your interest through the different campaigns and activities</a:t>
            </a:r>
          </a:p>
        </p:txBody>
      </p:sp>
      <p:pic>
        <p:nvPicPr>
          <p:cNvPr id="11" name="Picture 4" descr="Executive Forum – Saint Louis Federal Executive Board">
            <a:extLst>
              <a:ext uri="{FF2B5EF4-FFF2-40B4-BE49-F238E27FC236}">
                <a16:creationId xmlns:a16="http://schemas.microsoft.com/office/drawing/2014/main" id="{3208D6C6-9090-2513-BA2C-773DC256AE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060" y="3902381"/>
            <a:ext cx="1647316" cy="9255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ocus on the General Assembly of Tuesday 30 June 2020 - CERN Document Server">
            <a:extLst>
              <a:ext uri="{FF2B5EF4-FFF2-40B4-BE49-F238E27FC236}">
                <a16:creationId xmlns:a16="http://schemas.microsoft.com/office/drawing/2014/main" id="{1B2AA8A7-14FB-C926-ADFB-867E377C9D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5074"/>
          <a:stretch/>
        </p:blipFill>
        <p:spPr bwMode="auto">
          <a:xfrm>
            <a:off x="1171508" y="3717876"/>
            <a:ext cx="1124999" cy="12134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advisory-board - DECADE">
            <a:extLst>
              <a:ext uri="{FF2B5EF4-FFF2-40B4-BE49-F238E27FC236}">
                <a16:creationId xmlns:a16="http://schemas.microsoft.com/office/drawing/2014/main" id="{9AE57593-D7F1-48FF-946F-8C3EE7A57C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7557" y="3977029"/>
            <a:ext cx="1476374" cy="7762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7C6BA77-315C-8273-BD16-835DADD6CE19}"/>
              </a:ext>
            </a:extLst>
          </p:cNvPr>
          <p:cNvPicPr>
            <a:picLocks noChangeAspect="1"/>
          </p:cNvPicPr>
          <p:nvPr/>
        </p:nvPicPr>
        <p:blipFill>
          <a:blip r:embed="rId7"/>
          <a:stretch>
            <a:fillRect/>
          </a:stretch>
        </p:blipFill>
        <p:spPr>
          <a:xfrm>
            <a:off x="3389434" y="3732839"/>
            <a:ext cx="1764185" cy="1264666"/>
          </a:xfrm>
          <a:prstGeom prst="rect">
            <a:avLst/>
          </a:prstGeom>
        </p:spPr>
      </p:pic>
    </p:spTree>
    <p:extLst>
      <p:ext uri="{BB962C8B-B14F-4D97-AF65-F5344CB8AC3E}">
        <p14:creationId xmlns:p14="http://schemas.microsoft.com/office/powerpoint/2010/main" val="37579299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38183"/>
          </a:xfrm>
          <a:prstGeom prst="rect">
            <a:avLst/>
          </a:prstGeom>
        </p:spPr>
        <p:txBody>
          <a:bodyPr>
            <a:noAutofit/>
          </a:bodyPr>
          <a:lstStyle/>
          <a:p>
            <a:r>
              <a:rPr lang="en-GB" sz="2800" dirty="0"/>
              <a:t>Co-developing pathways towards Climate resilient regions in Europe (Pathways2Resilience)</a:t>
            </a:r>
          </a:p>
        </p:txBody>
      </p:sp>
      <p:sp>
        <p:nvSpPr>
          <p:cNvPr id="3" name="Content Placeholder 2"/>
          <p:cNvSpPr>
            <a:spLocks noGrp="1"/>
          </p:cNvSpPr>
          <p:nvPr>
            <p:ph idx="1"/>
          </p:nvPr>
        </p:nvSpPr>
        <p:spPr>
          <a:xfrm>
            <a:off x="402776" y="2059658"/>
            <a:ext cx="11045709" cy="638183"/>
          </a:xfrm>
          <a:prstGeom prst="rect">
            <a:avLst/>
          </a:prstGeom>
        </p:spPr>
        <p:txBody>
          <a:bodyPr/>
          <a:lstStyle/>
          <a:p>
            <a:pPr marL="0" indent="0">
              <a:buNone/>
            </a:pPr>
            <a:r>
              <a:rPr lang="fr-BE" b="1" dirty="0"/>
              <a:t>How to contact Pathways2Resilience?</a:t>
            </a:r>
            <a:endParaRPr lang="fr-BE" dirty="0"/>
          </a:p>
          <a:p>
            <a:endParaRPr lang="fr-BE" dirty="0"/>
          </a:p>
        </p:txBody>
      </p:sp>
      <p:sp>
        <p:nvSpPr>
          <p:cNvPr id="7" name="TextBox 6">
            <a:extLst>
              <a:ext uri="{FF2B5EF4-FFF2-40B4-BE49-F238E27FC236}">
                <a16:creationId xmlns:a16="http://schemas.microsoft.com/office/drawing/2014/main" id="{92885388-A5F7-A568-74FB-67A53CC96CBC}"/>
              </a:ext>
            </a:extLst>
          </p:cNvPr>
          <p:cNvSpPr txBox="1"/>
          <p:nvPr/>
        </p:nvSpPr>
        <p:spPr>
          <a:xfrm>
            <a:off x="510639" y="2697841"/>
            <a:ext cx="4845133" cy="3693319"/>
          </a:xfrm>
          <a:prstGeom prst="rect">
            <a:avLst/>
          </a:prstGeom>
          <a:noFill/>
        </p:spPr>
        <p:txBody>
          <a:bodyPr wrap="square" rtlCol="0">
            <a:spAutoFit/>
          </a:bodyPr>
          <a:lstStyle/>
          <a:p>
            <a:endParaRPr lang="en-GB" dirty="0"/>
          </a:p>
          <a:p>
            <a:r>
              <a:rPr lang="en-GB" dirty="0"/>
              <a:t>Coordinator: </a:t>
            </a:r>
          </a:p>
          <a:p>
            <a:endParaRPr lang="en-GB" dirty="0"/>
          </a:p>
          <a:p>
            <a:r>
              <a:rPr lang="en-GB" dirty="0"/>
              <a:t>Dr Fernando DIAZ LOPEZ, Ph.D.</a:t>
            </a:r>
          </a:p>
          <a:p>
            <a:r>
              <a:rPr lang="en-GB" dirty="0"/>
              <a:t>EIT Climate-KIC </a:t>
            </a:r>
          </a:p>
          <a:p>
            <a:r>
              <a:rPr lang="en-GB" dirty="0">
                <a:hlinkClick r:id="rId3"/>
              </a:rPr>
              <a:t>fernando.diaz-lopez@climate-kic.org</a:t>
            </a:r>
            <a:r>
              <a:rPr lang="en-GB" dirty="0"/>
              <a:t> </a:t>
            </a:r>
          </a:p>
          <a:p>
            <a:r>
              <a:rPr lang="en-GB" dirty="0">
                <a:hlinkClick r:id="rId4"/>
              </a:rPr>
              <a:t>www.climate-kic.org</a:t>
            </a:r>
            <a:r>
              <a:rPr lang="en-GB" dirty="0"/>
              <a:t> </a:t>
            </a:r>
          </a:p>
          <a:p>
            <a:endParaRPr lang="en-GB" dirty="0"/>
          </a:p>
          <a:p>
            <a:r>
              <a:rPr lang="en-GB" dirty="0"/>
              <a:t>Information and contact: </a:t>
            </a:r>
          </a:p>
          <a:p>
            <a:r>
              <a:rPr lang="en-GB" dirty="0">
                <a:hlinkClick r:id="rId5"/>
              </a:rPr>
              <a:t>Pathways2Resilience@climate-kic.org</a:t>
            </a:r>
            <a:r>
              <a:rPr lang="en-GB" dirty="0"/>
              <a:t> </a:t>
            </a:r>
          </a:p>
          <a:p>
            <a:endParaRPr lang="en-GB" dirty="0"/>
          </a:p>
          <a:p>
            <a:endParaRPr lang="en-GB" dirty="0"/>
          </a:p>
          <a:p>
            <a:endParaRPr lang="en-GB" dirty="0"/>
          </a:p>
        </p:txBody>
      </p:sp>
      <p:grpSp>
        <p:nvGrpSpPr>
          <p:cNvPr id="14" name="Group 13">
            <a:extLst>
              <a:ext uri="{FF2B5EF4-FFF2-40B4-BE49-F238E27FC236}">
                <a16:creationId xmlns:a16="http://schemas.microsoft.com/office/drawing/2014/main" id="{EC76610D-A017-5EE2-CCA3-59E687A62FAE}"/>
              </a:ext>
            </a:extLst>
          </p:cNvPr>
          <p:cNvGrpSpPr/>
          <p:nvPr/>
        </p:nvGrpSpPr>
        <p:grpSpPr>
          <a:xfrm>
            <a:off x="6306413" y="3273405"/>
            <a:ext cx="5570277" cy="2308324"/>
            <a:chOff x="6104533" y="2999156"/>
            <a:chExt cx="5570277" cy="2308324"/>
          </a:xfrm>
        </p:grpSpPr>
        <p:grpSp>
          <p:nvGrpSpPr>
            <p:cNvPr id="11" name="Group 10">
              <a:extLst>
                <a:ext uri="{FF2B5EF4-FFF2-40B4-BE49-F238E27FC236}">
                  <a16:creationId xmlns:a16="http://schemas.microsoft.com/office/drawing/2014/main" id="{367B1BE0-7022-2AA1-BA45-A62BA1C90317}"/>
                </a:ext>
              </a:extLst>
            </p:cNvPr>
            <p:cNvGrpSpPr/>
            <p:nvPr/>
          </p:nvGrpSpPr>
          <p:grpSpPr>
            <a:xfrm>
              <a:off x="6104533" y="2999156"/>
              <a:ext cx="5570277" cy="2308324"/>
              <a:chOff x="6377049" y="3265714"/>
              <a:chExt cx="4184329" cy="1870560"/>
            </a:xfrm>
          </p:grpSpPr>
          <p:sp>
            <p:nvSpPr>
              <p:cNvPr id="8" name="TextBox 7">
                <a:extLst>
                  <a:ext uri="{FF2B5EF4-FFF2-40B4-BE49-F238E27FC236}">
                    <a16:creationId xmlns:a16="http://schemas.microsoft.com/office/drawing/2014/main" id="{CD4BF709-E5B7-E1B3-25CE-24A02CA82132}"/>
                  </a:ext>
                </a:extLst>
              </p:cNvPr>
              <p:cNvSpPr txBox="1"/>
              <p:nvPr/>
            </p:nvSpPr>
            <p:spPr>
              <a:xfrm>
                <a:off x="6377049" y="3265714"/>
                <a:ext cx="4184329" cy="1870560"/>
              </a:xfrm>
              <a:prstGeom prst="rect">
                <a:avLst/>
              </a:prstGeom>
              <a:noFill/>
            </p:spPr>
            <p:txBody>
              <a:bodyPr wrap="square" rtlCol="0">
                <a:spAutoFit/>
              </a:bodyPr>
              <a:lstStyle/>
              <a:p>
                <a:r>
                  <a:rPr lang="en-GB" dirty="0"/>
                  <a:t>Website &amp; Social Media</a:t>
                </a:r>
              </a:p>
              <a:p>
                <a:endParaRPr lang="en-GB" dirty="0"/>
              </a:p>
              <a:p>
                <a:pPr lvl="2"/>
                <a:r>
                  <a:rPr lang="en-GB" dirty="0">
                    <a:hlinkClick r:id="rId6"/>
                  </a:rPr>
                  <a:t>www.Pathways2resilience.eu/</a:t>
                </a:r>
                <a:r>
                  <a:rPr lang="en-GB" dirty="0"/>
                  <a:t> </a:t>
                </a:r>
                <a:r>
                  <a:rPr lang="en-GB" dirty="0">
                    <a:solidFill>
                      <a:srgbClr val="FF0000"/>
                    </a:solidFill>
                  </a:rPr>
                  <a:t>coming soon!  </a:t>
                </a:r>
              </a:p>
              <a:p>
                <a:endParaRPr lang="en-GB" dirty="0"/>
              </a:p>
              <a:p>
                <a:pPr lvl="1"/>
                <a:r>
                  <a:rPr lang="en-GB" dirty="0"/>
                  <a:t>	@Pathways2resilience</a:t>
                </a:r>
              </a:p>
              <a:p>
                <a:endParaRPr lang="en-GB" dirty="0"/>
              </a:p>
              <a:p>
                <a:r>
                  <a:rPr lang="en-GB" dirty="0"/>
                  <a:t> 	@P2Resilience</a:t>
                </a:r>
              </a:p>
              <a:p>
                <a:endParaRPr lang="en-GB" dirty="0"/>
              </a:p>
            </p:txBody>
          </p:sp>
          <p:pic>
            <p:nvPicPr>
              <p:cNvPr id="9" name="Image 1" descr="443 Linkedin Icons - Free in SVG, PNG, ICO - IconScout">
                <a:extLst>
                  <a:ext uri="{FF2B5EF4-FFF2-40B4-BE49-F238E27FC236}">
                    <a16:creationId xmlns:a16="http://schemas.microsoft.com/office/drawing/2014/main" id="{E4B6BAA4-A444-8702-2898-99AF65AB774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7136" y="4180313"/>
                <a:ext cx="358140" cy="358140"/>
              </a:xfrm>
              <a:prstGeom prst="rect">
                <a:avLst/>
              </a:prstGeom>
              <a:noFill/>
              <a:ln>
                <a:noFill/>
              </a:ln>
            </p:spPr>
          </p:pic>
          <p:pic>
            <p:nvPicPr>
              <p:cNvPr id="10" name="Image 2" descr="Twitter logo on black background - Free logo icons">
                <a:extLst>
                  <a:ext uri="{FF2B5EF4-FFF2-40B4-BE49-F238E27FC236}">
                    <a16:creationId xmlns:a16="http://schemas.microsoft.com/office/drawing/2014/main" id="{B6370BA7-E16B-D04A-1F62-59C23177816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0475" y="4683955"/>
                <a:ext cx="304800" cy="304800"/>
              </a:xfrm>
              <a:prstGeom prst="rect">
                <a:avLst/>
              </a:prstGeom>
              <a:noFill/>
              <a:ln>
                <a:noFill/>
              </a:ln>
            </p:spPr>
          </p:pic>
        </p:grpSp>
        <p:pic>
          <p:nvPicPr>
            <p:cNvPr id="13" name="Graphic 12" descr="Internet with solid fill">
              <a:extLst>
                <a:ext uri="{FF2B5EF4-FFF2-40B4-BE49-F238E27FC236}">
                  <a16:creationId xmlns:a16="http://schemas.microsoft.com/office/drawing/2014/main" id="{B8555BF4-505D-B332-90CC-CF7FC2941A3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344740" y="3466568"/>
              <a:ext cx="649184" cy="649184"/>
            </a:xfrm>
            <a:prstGeom prst="rect">
              <a:avLst/>
            </a:prstGeom>
          </p:spPr>
        </p:pic>
      </p:grpSp>
    </p:spTree>
    <p:extLst>
      <p:ext uri="{BB962C8B-B14F-4D97-AF65-F5344CB8AC3E}">
        <p14:creationId xmlns:p14="http://schemas.microsoft.com/office/powerpoint/2010/main" val="1521232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385F11-3F91-4C8E-B6D0-5393D493DDE1}"/>
              </a:ext>
            </a:extLst>
          </p:cNvPr>
          <p:cNvSpPr txBox="1">
            <a:spLocks/>
          </p:cNvSpPr>
          <p:nvPr/>
        </p:nvSpPr>
        <p:spPr>
          <a:xfrm>
            <a:off x="573146" y="2778357"/>
            <a:ext cx="11045707" cy="728238"/>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algn="ctr"/>
            <a:r>
              <a:rPr lang="fr-BE" sz="4400" dirty="0">
                <a:solidFill>
                  <a:srgbClr val="ACD144"/>
                </a:solidFill>
              </a:rPr>
              <a:t>Workshop 2: </a:t>
            </a:r>
            <a:r>
              <a:rPr lang="fr-BE" sz="4400" dirty="0" err="1">
                <a:solidFill>
                  <a:srgbClr val="ACD144"/>
                </a:solidFill>
              </a:rPr>
              <a:t>F</a:t>
            </a:r>
            <a:r>
              <a:rPr lang="fr-BE" sz="4400" dirty="0" err="1" smtClean="0">
                <a:solidFill>
                  <a:srgbClr val="ACD144"/>
                </a:solidFill>
              </a:rPr>
              <a:t>inancing</a:t>
            </a:r>
            <a:endParaRPr lang="en-US" sz="4400" dirty="0">
              <a:solidFill>
                <a:srgbClr val="ACD144"/>
              </a:solidFill>
            </a:endParaRPr>
          </a:p>
        </p:txBody>
      </p:sp>
    </p:spTree>
    <p:extLst>
      <p:ext uri="{BB962C8B-B14F-4D97-AF65-F5344CB8AC3E}">
        <p14:creationId xmlns:p14="http://schemas.microsoft.com/office/powerpoint/2010/main" val="2631856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376" y="3679817"/>
            <a:ext cx="11045707" cy="1325563"/>
          </a:xfrm>
        </p:spPr>
        <p:txBody>
          <a:bodyPr>
            <a:normAutofit fontScale="90000"/>
          </a:bodyPr>
          <a:lstStyle/>
          <a:p>
            <a:pPr algn="ctr"/>
            <a:r>
              <a:rPr lang="en-IE" sz="4900" dirty="0" smtClean="0"/>
              <a:t>Johannes </a:t>
            </a:r>
            <a:r>
              <a:rPr lang="en-IE" sz="4900" dirty="0" err="1" smtClean="0"/>
              <a:t>Klumpers</a:t>
            </a:r>
            <a:r>
              <a:rPr lang="en-IE" sz="4900" dirty="0" smtClean="0"/>
              <a:t/>
            </a:r>
            <a:br>
              <a:rPr lang="en-IE" sz="4900" dirty="0" smtClean="0"/>
            </a:br>
            <a:r>
              <a:rPr lang="en-IE" dirty="0" smtClean="0"/>
              <a:t/>
            </a:r>
            <a:br>
              <a:rPr lang="en-IE" dirty="0" smtClean="0"/>
            </a:br>
            <a:r>
              <a:rPr lang="en-IE" dirty="0" smtClean="0"/>
              <a:t/>
            </a:r>
            <a:br>
              <a:rPr lang="en-IE" dirty="0" smtClean="0"/>
            </a:br>
            <a:r>
              <a:rPr lang="en-IE" dirty="0" smtClean="0"/>
              <a:t>Head of Mission Secretariat</a:t>
            </a:r>
            <a:br>
              <a:rPr lang="en-IE" dirty="0" smtClean="0"/>
            </a:br>
            <a:r>
              <a:rPr lang="en-IE" dirty="0" smtClean="0"/>
              <a:t>DG CLIMA</a:t>
            </a:r>
            <a:br>
              <a:rPr lang="en-IE" dirty="0" smtClean="0"/>
            </a:br>
            <a:endParaRPr lang="en-US" dirty="0"/>
          </a:p>
        </p:txBody>
      </p:sp>
    </p:spTree>
    <p:extLst>
      <p:ext uri="{BB962C8B-B14F-4D97-AF65-F5344CB8AC3E}">
        <p14:creationId xmlns:p14="http://schemas.microsoft.com/office/powerpoint/2010/main" val="3067307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385F11-3F91-4C8E-B6D0-5393D493DDE1}"/>
              </a:ext>
            </a:extLst>
          </p:cNvPr>
          <p:cNvSpPr txBox="1">
            <a:spLocks/>
          </p:cNvSpPr>
          <p:nvPr/>
        </p:nvSpPr>
        <p:spPr>
          <a:xfrm>
            <a:off x="573146" y="2778357"/>
            <a:ext cx="11045707" cy="728238"/>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algn="ctr"/>
            <a:r>
              <a:rPr lang="fr-BE" sz="4400" dirty="0">
                <a:solidFill>
                  <a:srgbClr val="ACD144"/>
                </a:solidFill>
              </a:rPr>
              <a:t>Mission Charter: S</a:t>
            </a:r>
            <a:r>
              <a:rPr lang="fr-BE" sz="4400" dirty="0" smtClean="0">
                <a:solidFill>
                  <a:srgbClr val="ACD144"/>
                </a:solidFill>
              </a:rPr>
              <a:t>urvey </a:t>
            </a:r>
            <a:r>
              <a:rPr lang="fr-BE" sz="4400" dirty="0" err="1">
                <a:solidFill>
                  <a:srgbClr val="ACD144"/>
                </a:solidFill>
              </a:rPr>
              <a:t>R</a:t>
            </a:r>
            <a:r>
              <a:rPr lang="fr-BE" sz="4400" dirty="0" err="1" smtClean="0">
                <a:solidFill>
                  <a:srgbClr val="ACD144"/>
                </a:solidFill>
              </a:rPr>
              <a:t>esults</a:t>
            </a:r>
            <a:endParaRPr lang="en-US" sz="4400" dirty="0">
              <a:solidFill>
                <a:srgbClr val="ACD144"/>
              </a:solidFill>
            </a:endParaRPr>
          </a:p>
        </p:txBody>
      </p:sp>
      <p:sp>
        <p:nvSpPr>
          <p:cNvPr id="2" name="TextBox 1"/>
          <p:cNvSpPr txBox="1"/>
          <p:nvPr/>
        </p:nvSpPr>
        <p:spPr>
          <a:xfrm>
            <a:off x="2778067" y="3883080"/>
            <a:ext cx="6635863" cy="1077218"/>
          </a:xfrm>
          <a:prstGeom prst="rect">
            <a:avLst/>
          </a:prstGeom>
          <a:noFill/>
        </p:spPr>
        <p:txBody>
          <a:bodyPr wrap="square" rtlCol="0">
            <a:spAutoFit/>
          </a:bodyPr>
          <a:lstStyle/>
          <a:p>
            <a:pPr algn="ctr"/>
            <a:r>
              <a:rPr lang="en-IE" sz="3200" b="1" dirty="0">
                <a:solidFill>
                  <a:schemeClr val="accent1"/>
                </a:solidFill>
                <a:latin typeface="Arial" panose="020B0604020202020204" pitchFamily="34" charset="0"/>
                <a:ea typeface="+mj-ea"/>
                <a:cs typeface="Arial" panose="020B0604020202020204" pitchFamily="34" charset="0"/>
              </a:rPr>
              <a:t>Josh </a:t>
            </a:r>
            <a:r>
              <a:rPr lang="en-IE" sz="3200" b="1" dirty="0" err="1">
                <a:solidFill>
                  <a:schemeClr val="accent1"/>
                </a:solidFill>
                <a:latin typeface="Arial" panose="020B0604020202020204" pitchFamily="34" charset="0"/>
                <a:ea typeface="+mj-ea"/>
                <a:cs typeface="Arial" panose="020B0604020202020204" pitchFamily="34" charset="0"/>
              </a:rPr>
              <a:t>Lernihan</a:t>
            </a:r>
            <a:endParaRPr lang="en-IE" sz="3200" b="1" dirty="0">
              <a:solidFill>
                <a:schemeClr val="accent1"/>
              </a:solidFill>
              <a:latin typeface="Arial" panose="020B0604020202020204" pitchFamily="34" charset="0"/>
              <a:ea typeface="+mj-ea"/>
              <a:cs typeface="Arial" panose="020B0604020202020204" pitchFamily="34" charset="0"/>
            </a:endParaRPr>
          </a:p>
          <a:p>
            <a:pPr algn="ctr"/>
            <a:r>
              <a:rPr lang="en-IE" sz="3200" b="1" dirty="0">
                <a:solidFill>
                  <a:schemeClr val="accent1"/>
                </a:solidFill>
                <a:latin typeface="Arial" panose="020B0604020202020204" pitchFamily="34" charset="0"/>
                <a:ea typeface="+mj-ea"/>
                <a:cs typeface="Arial" panose="020B0604020202020204" pitchFamily="34" charset="0"/>
              </a:rPr>
              <a:t> Mission Secretariat, DG CLIMA</a:t>
            </a:r>
            <a:endParaRPr lang="en-US" sz="3200" b="1" dirty="0">
              <a:solidFill>
                <a:schemeClr val="accent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818356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hlinkClick r:id="rId3"/>
            <a:extLst>
              <a:ext uri="{FF2B5EF4-FFF2-40B4-BE49-F238E27FC236}">
                <a16:creationId xmlns:a16="http://schemas.microsoft.com/office/drawing/2014/main" id="{22E13664-A20E-46E8-92FD-1CDDB7D02E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401" y="3197872"/>
            <a:ext cx="1651001" cy="1193705"/>
          </a:xfrm>
          <a:prstGeom prst="rect">
            <a:avLst/>
          </a:prstGeom>
        </p:spPr>
      </p:pic>
      <p:pic>
        <p:nvPicPr>
          <p:cNvPr id="9" name="Picture 8">
            <a:hlinkClick r:id="rId5"/>
            <a:extLst>
              <a:ext uri="{FF2B5EF4-FFF2-40B4-BE49-F238E27FC236}">
                <a16:creationId xmlns:a16="http://schemas.microsoft.com/office/drawing/2014/main" id="{F5FAFE1D-C36C-43DF-870D-6024B6190F93}"/>
              </a:ext>
            </a:extLst>
          </p:cNvPr>
          <p:cNvPicPr>
            <a:picLocks noChangeAspect="1"/>
          </p:cNvPicPr>
          <p:nvPr/>
        </p:nvPicPr>
        <p:blipFill>
          <a:blip r:embed="rId6"/>
          <a:stretch>
            <a:fillRect/>
          </a:stretch>
        </p:blipFill>
        <p:spPr>
          <a:xfrm>
            <a:off x="684401" y="1795425"/>
            <a:ext cx="1583696" cy="1067315"/>
          </a:xfrm>
          <a:prstGeom prst="rect">
            <a:avLst/>
          </a:prstGeom>
        </p:spPr>
      </p:pic>
      <p:pic>
        <p:nvPicPr>
          <p:cNvPr id="2" name="Picture 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4402" y="4787822"/>
            <a:ext cx="1429315" cy="1429315"/>
          </a:xfrm>
          <a:prstGeom prst="rect">
            <a:avLst/>
          </a:prstGeom>
        </p:spPr>
      </p:pic>
      <p:sp>
        <p:nvSpPr>
          <p:cNvPr id="3" name="TextBox 2"/>
          <p:cNvSpPr txBox="1"/>
          <p:nvPr/>
        </p:nvSpPr>
        <p:spPr>
          <a:xfrm>
            <a:off x="2268097" y="4820481"/>
            <a:ext cx="5887829" cy="830997"/>
          </a:xfrm>
          <a:prstGeom prst="rect">
            <a:avLst/>
          </a:prstGeom>
          <a:noFill/>
        </p:spPr>
        <p:txBody>
          <a:bodyPr wrap="square" rtlCol="0">
            <a:spAutoFit/>
          </a:bodyPr>
          <a:lstStyle/>
          <a:p>
            <a:r>
              <a:rPr lang="en-IE" sz="2400" b="1" dirty="0">
                <a:solidFill>
                  <a:schemeClr val="accent1"/>
                </a:solidFill>
                <a:latin typeface="Arial" panose="020B0604020202020204" pitchFamily="34" charset="0"/>
                <a:ea typeface="+mj-ea"/>
                <a:cs typeface="Arial" panose="020B0604020202020204" pitchFamily="34" charset="0"/>
              </a:rPr>
              <a:t>Johannes </a:t>
            </a:r>
            <a:r>
              <a:rPr lang="en-IE" sz="2400" b="1" dirty="0" err="1">
                <a:solidFill>
                  <a:schemeClr val="accent1"/>
                </a:solidFill>
                <a:latin typeface="Arial" panose="020B0604020202020204" pitchFamily="34" charset="0"/>
                <a:ea typeface="+mj-ea"/>
                <a:cs typeface="Arial" panose="020B0604020202020204" pitchFamily="34" charset="0"/>
              </a:rPr>
              <a:t>Klumpers</a:t>
            </a:r>
            <a:endParaRPr lang="en-IE" sz="2400" b="1" dirty="0">
              <a:solidFill>
                <a:schemeClr val="accent1"/>
              </a:solidFill>
              <a:latin typeface="Arial" panose="020B0604020202020204" pitchFamily="34" charset="0"/>
              <a:ea typeface="+mj-ea"/>
              <a:cs typeface="Arial" panose="020B0604020202020204" pitchFamily="34" charset="0"/>
            </a:endParaRPr>
          </a:p>
          <a:p>
            <a:r>
              <a:rPr lang="en-IE" sz="2400" dirty="0">
                <a:solidFill>
                  <a:schemeClr val="accent1"/>
                </a:solidFill>
                <a:latin typeface="Arial" panose="020B0604020202020204" pitchFamily="34" charset="0"/>
                <a:ea typeface="+mj-ea"/>
                <a:cs typeface="Arial" panose="020B0604020202020204" pitchFamily="34" charset="0"/>
              </a:rPr>
              <a:t>Head of Mission Secretariat</a:t>
            </a:r>
            <a:endParaRPr lang="en-US" sz="2400" dirty="0">
              <a:solidFill>
                <a:schemeClr val="accent1"/>
              </a:solidFill>
              <a:latin typeface="Arial" panose="020B0604020202020204" pitchFamily="34" charset="0"/>
              <a:ea typeface="+mj-ea"/>
              <a:cs typeface="Arial" panose="020B0604020202020204" pitchFamily="34" charset="0"/>
            </a:endParaRPr>
          </a:p>
        </p:txBody>
      </p:sp>
      <p:sp>
        <p:nvSpPr>
          <p:cNvPr id="4" name="TextBox 3"/>
          <p:cNvSpPr txBox="1"/>
          <p:nvPr/>
        </p:nvSpPr>
        <p:spPr>
          <a:xfrm>
            <a:off x="2268098" y="5618819"/>
            <a:ext cx="8310282" cy="646331"/>
          </a:xfrm>
          <a:prstGeom prst="rect">
            <a:avLst/>
          </a:prstGeom>
          <a:noFill/>
        </p:spPr>
        <p:txBody>
          <a:bodyPr wrap="square" rtlCol="0">
            <a:spAutoFit/>
          </a:bodyPr>
          <a:lstStyle/>
          <a:p>
            <a:r>
              <a:rPr lang="en-IE" dirty="0"/>
              <a:t>Contact: </a:t>
            </a:r>
            <a:r>
              <a:rPr lang="en-IE" dirty="0" smtClean="0">
                <a:hlinkClick r:id="rId9"/>
              </a:rPr>
              <a:t>EU-CLIMATE-ADAPTATION-MISSION@ec.europa.eu</a:t>
            </a:r>
            <a:endParaRPr lang="en-IE" dirty="0" smtClean="0"/>
          </a:p>
          <a:p>
            <a:r>
              <a:rPr lang="en-IE" dirty="0" smtClean="0">
                <a:hlinkClick r:id="rId7"/>
              </a:rPr>
              <a:t>Website</a:t>
            </a:r>
            <a:endParaRPr lang="en-US" dirty="0"/>
          </a:p>
        </p:txBody>
      </p:sp>
      <p:sp>
        <p:nvSpPr>
          <p:cNvPr id="15" name="Rectangle 14"/>
          <p:cNvSpPr/>
          <p:nvPr/>
        </p:nvSpPr>
        <p:spPr>
          <a:xfrm>
            <a:off x="684401" y="4716249"/>
            <a:ext cx="1082179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268097" y="3152544"/>
            <a:ext cx="9910869" cy="1477328"/>
          </a:xfrm>
          <a:prstGeom prst="rect">
            <a:avLst/>
          </a:prstGeom>
          <a:noFill/>
        </p:spPr>
        <p:txBody>
          <a:bodyPr wrap="square" rtlCol="0">
            <a:spAutoFit/>
          </a:bodyPr>
          <a:lstStyle/>
          <a:p>
            <a:pPr marL="285750" indent="-285750">
              <a:buFont typeface="Arial" panose="020B0604020202020204" pitchFamily="34" charset="0"/>
              <a:buChar char="•"/>
            </a:pPr>
            <a:r>
              <a:rPr lang="en-IE" dirty="0" smtClean="0"/>
              <a:t>LIFE 2021-2027 has a </a:t>
            </a:r>
            <a:r>
              <a:rPr lang="en-IE" dirty="0" smtClean="0">
                <a:hlinkClick r:id="rId10"/>
              </a:rPr>
              <a:t>Climate Change Mitigation and Adaptation Sub-Programme</a:t>
            </a:r>
            <a:r>
              <a:rPr lang="en-IE" dirty="0" smtClean="0"/>
              <a:t>.</a:t>
            </a:r>
            <a:endParaRPr lang="en-US" dirty="0">
              <a:hlinkClick r:id="rId11"/>
            </a:endParaRPr>
          </a:p>
          <a:p>
            <a:pPr marL="285750" indent="-285750">
              <a:buFont typeface="Arial" panose="020B0604020202020204" pitchFamily="34" charset="0"/>
              <a:buChar char="•"/>
            </a:pPr>
            <a:r>
              <a:rPr lang="en-US" u="sng" dirty="0" smtClean="0">
                <a:hlinkClick r:id="rId11"/>
              </a:rPr>
              <a:t>Open </a:t>
            </a:r>
            <a:r>
              <a:rPr lang="en-US" u="sng" dirty="0">
                <a:hlinkClick r:id="rId11"/>
              </a:rPr>
              <a:t>and upcoming calls for </a:t>
            </a:r>
            <a:r>
              <a:rPr lang="en-US" u="sng" dirty="0" smtClean="0">
                <a:hlinkClick r:id="rId11"/>
              </a:rPr>
              <a:t>LIFE</a:t>
            </a:r>
            <a:endParaRPr lang="en-US" dirty="0" smtClean="0"/>
          </a:p>
          <a:p>
            <a:pPr marL="285750" indent="-285750">
              <a:buFont typeface="Arial" panose="020B0604020202020204" pitchFamily="34" charset="0"/>
              <a:buChar char="•"/>
            </a:pPr>
            <a:r>
              <a:rPr lang="en-US" dirty="0" smtClean="0">
                <a:hlinkClick r:id="rId12"/>
              </a:rPr>
              <a:t>LIFE NCPs</a:t>
            </a:r>
            <a:endParaRPr lang="en-US" dirty="0" smtClean="0"/>
          </a:p>
          <a:p>
            <a:pPr marL="285750" indent="-285750">
              <a:buFont typeface="Arial" panose="020B0604020202020204" pitchFamily="34" charset="0"/>
              <a:buChar char="•"/>
            </a:pPr>
            <a:r>
              <a:rPr lang="en-US" dirty="0" smtClean="0">
                <a:hlinkClick r:id="rId13"/>
              </a:rPr>
              <a:t>Support </a:t>
            </a:r>
            <a:r>
              <a:rPr lang="en-US" dirty="0">
                <a:hlinkClick r:id="rId13"/>
              </a:rPr>
              <a:t>for </a:t>
            </a:r>
            <a:r>
              <a:rPr lang="en-US" dirty="0" smtClean="0">
                <a:hlinkClick r:id="rId13"/>
              </a:rPr>
              <a:t>applicants</a:t>
            </a:r>
            <a:endParaRPr lang="en-US" dirty="0"/>
          </a:p>
          <a:p>
            <a:pPr marL="285750" indent="-285750">
              <a:buFont typeface="Arial" panose="020B0604020202020204" pitchFamily="34" charset="0"/>
              <a:buChar char="•"/>
            </a:pPr>
            <a:endParaRPr lang="en-US" dirty="0"/>
          </a:p>
        </p:txBody>
      </p:sp>
      <p:sp>
        <p:nvSpPr>
          <p:cNvPr id="17" name="TextBox 16"/>
          <p:cNvSpPr txBox="1"/>
          <p:nvPr/>
        </p:nvSpPr>
        <p:spPr>
          <a:xfrm>
            <a:off x="2255064" y="1824747"/>
            <a:ext cx="9923902" cy="1200329"/>
          </a:xfrm>
          <a:prstGeom prst="rect">
            <a:avLst/>
          </a:prstGeom>
          <a:noFill/>
        </p:spPr>
        <p:txBody>
          <a:bodyPr wrap="square" rtlCol="0">
            <a:spAutoFit/>
          </a:bodyPr>
          <a:lstStyle/>
          <a:p>
            <a:pPr marL="285750" indent="-285750">
              <a:buFont typeface="Arial" panose="020B0604020202020204" pitchFamily="34" charset="0"/>
              <a:buChar char="•"/>
            </a:pPr>
            <a:r>
              <a:rPr lang="en-IE" dirty="0"/>
              <a:t>Europe’s largest research and innovation funding programme is also for you!</a:t>
            </a:r>
            <a:endParaRPr lang="en-US" dirty="0">
              <a:hlinkClick r:id="rId11"/>
            </a:endParaRPr>
          </a:p>
          <a:p>
            <a:pPr marL="285750" indent="-285750">
              <a:buFont typeface="Arial" panose="020B0604020202020204" pitchFamily="34" charset="0"/>
              <a:buChar char="•"/>
            </a:pPr>
            <a:r>
              <a:rPr lang="en-US" u="sng" dirty="0">
                <a:hlinkClick r:id="rId14"/>
              </a:rPr>
              <a:t>Open and upcoming calls for Horizon </a:t>
            </a:r>
            <a:r>
              <a:rPr lang="en-US" u="sng" dirty="0" smtClean="0">
                <a:hlinkClick r:id="rId14"/>
              </a:rPr>
              <a:t>Europe</a:t>
            </a:r>
            <a:endParaRPr lang="en-US" u="sng" dirty="0"/>
          </a:p>
          <a:p>
            <a:pPr marL="285750" indent="-285750">
              <a:buFont typeface="Arial" panose="020B0604020202020204" pitchFamily="34" charset="0"/>
              <a:buChar char="•"/>
            </a:pPr>
            <a:r>
              <a:rPr lang="en-US" dirty="0" smtClean="0">
                <a:hlinkClick r:id="rId15"/>
              </a:rPr>
              <a:t>Horizon NCPs</a:t>
            </a:r>
            <a:endParaRPr lang="en-US" dirty="0" smtClean="0"/>
          </a:p>
          <a:p>
            <a:pPr marL="285750" indent="-285750">
              <a:buFont typeface="Arial" panose="020B0604020202020204" pitchFamily="34" charset="0"/>
              <a:buChar char="•"/>
            </a:pPr>
            <a:endParaRPr lang="en-US" dirty="0"/>
          </a:p>
        </p:txBody>
      </p:sp>
      <p:sp>
        <p:nvSpPr>
          <p:cNvPr id="19" name="Title 1"/>
          <p:cNvSpPr>
            <a:spLocks noGrp="1"/>
          </p:cNvSpPr>
          <p:nvPr>
            <p:ph type="title"/>
          </p:nvPr>
        </p:nvSpPr>
        <p:spPr>
          <a:xfrm>
            <a:off x="535145" y="764215"/>
            <a:ext cx="11776187" cy="881111"/>
          </a:xfrm>
          <a:prstGeom prst="rect">
            <a:avLst/>
          </a:prstGeom>
        </p:spPr>
        <p:txBody>
          <a:bodyPr>
            <a:normAutofit fontScale="90000"/>
          </a:bodyPr>
          <a:lstStyle/>
          <a:p>
            <a:r>
              <a:rPr lang="en-IE" dirty="0"/>
              <a:t>European Funding Opportunities for Adaptation Measures</a:t>
            </a:r>
            <a:endParaRPr lang="en-US" dirty="0"/>
          </a:p>
        </p:txBody>
      </p:sp>
      <p:sp>
        <p:nvSpPr>
          <p:cNvPr id="11" name="Rectangle 10"/>
          <p:cNvSpPr/>
          <p:nvPr/>
        </p:nvSpPr>
        <p:spPr>
          <a:xfrm>
            <a:off x="684401" y="3007642"/>
            <a:ext cx="10821798"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4401" y="1653095"/>
            <a:ext cx="10821798"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833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11045707" cy="638183"/>
          </a:xfrm>
          <a:prstGeom prst="rect">
            <a:avLst/>
          </a:prstGeom>
        </p:spPr>
        <p:txBody>
          <a:bodyPr/>
          <a:lstStyle/>
          <a:p>
            <a:r>
              <a:rPr lang="fr-BE" dirty="0" err="1"/>
              <a:t>Financing</a:t>
            </a:r>
            <a:r>
              <a:rPr lang="fr-BE" dirty="0"/>
              <a:t> via the </a:t>
            </a:r>
            <a:r>
              <a:rPr lang="fr-BE" dirty="0" err="1"/>
              <a:t>Recovery</a:t>
            </a:r>
            <a:r>
              <a:rPr lang="fr-BE" dirty="0"/>
              <a:t> and </a:t>
            </a:r>
            <a:r>
              <a:rPr lang="fr-BE" dirty="0" err="1"/>
              <a:t>Resilience</a:t>
            </a:r>
            <a:r>
              <a:rPr lang="fr-BE" dirty="0"/>
              <a:t> Facility</a:t>
            </a:r>
            <a:endParaRPr lang="en-GB" dirty="0"/>
          </a:p>
        </p:txBody>
      </p:sp>
      <p:sp>
        <p:nvSpPr>
          <p:cNvPr id="3" name="Content Placeholder 2"/>
          <p:cNvSpPr>
            <a:spLocks noGrp="1"/>
          </p:cNvSpPr>
          <p:nvPr>
            <p:ph idx="1"/>
          </p:nvPr>
        </p:nvSpPr>
        <p:spPr>
          <a:prstGeom prst="rect">
            <a:avLst/>
          </a:prstGeom>
        </p:spPr>
        <p:txBody>
          <a:bodyPr/>
          <a:lstStyle/>
          <a:p>
            <a:pPr>
              <a:spcBef>
                <a:spcPts val="500"/>
              </a:spcBef>
              <a:spcAft>
                <a:spcPts val="500"/>
              </a:spcAft>
            </a:pPr>
            <a:r>
              <a:rPr lang="fr-BE" dirty="0"/>
              <a:t>RRP </a:t>
            </a:r>
            <a:r>
              <a:rPr lang="fr-BE" dirty="0" err="1"/>
              <a:t>measures</a:t>
            </a:r>
            <a:r>
              <a:rPr lang="fr-BE" dirty="0"/>
              <a:t> </a:t>
            </a:r>
            <a:r>
              <a:rPr lang="fr-BE" b="1" dirty="0" err="1"/>
              <a:t>defined</a:t>
            </a:r>
            <a:r>
              <a:rPr lang="fr-BE" b="1" dirty="0"/>
              <a:t> by </a:t>
            </a:r>
            <a:r>
              <a:rPr lang="fr-BE" b="1" dirty="0" err="1"/>
              <a:t>Member</a:t>
            </a:r>
            <a:r>
              <a:rPr lang="fr-BE" b="1" dirty="0"/>
              <a:t> State </a:t>
            </a:r>
            <a:r>
              <a:rPr lang="fr-BE" dirty="0"/>
              <a:t>central </a:t>
            </a:r>
            <a:r>
              <a:rPr lang="fr-BE" dirty="0" err="1"/>
              <a:t>governments</a:t>
            </a:r>
            <a:r>
              <a:rPr lang="fr-BE" b="1" dirty="0"/>
              <a:t>: </a:t>
            </a:r>
            <a:r>
              <a:rPr lang="fr-BE" b="1" dirty="0" err="1"/>
              <a:t>diversity</a:t>
            </a:r>
            <a:endParaRPr lang="fr-BE" b="1" dirty="0"/>
          </a:p>
          <a:p>
            <a:pPr lvl="1">
              <a:spcAft>
                <a:spcPts val="500"/>
              </a:spcAft>
            </a:pPr>
            <a:r>
              <a:rPr lang="fr-BE" dirty="0"/>
              <a:t>Consultation of stakeholders </a:t>
            </a:r>
            <a:r>
              <a:rPr lang="fr-BE" dirty="0" err="1"/>
              <a:t>is</a:t>
            </a:r>
            <a:r>
              <a:rPr lang="fr-BE" dirty="0"/>
              <a:t> </a:t>
            </a:r>
            <a:r>
              <a:rPr lang="fr-BE" dirty="0" err="1"/>
              <a:t>required</a:t>
            </a:r>
            <a:r>
              <a:rPr lang="fr-BE" dirty="0"/>
              <a:t> by the RRF </a:t>
            </a:r>
            <a:r>
              <a:rPr lang="fr-BE" dirty="0" err="1"/>
              <a:t>Regulation</a:t>
            </a:r>
            <a:endParaRPr lang="fr-BE" dirty="0"/>
          </a:p>
          <a:p>
            <a:pPr lvl="1">
              <a:spcAft>
                <a:spcPts val="1500"/>
              </a:spcAft>
            </a:pPr>
            <a:r>
              <a:rPr lang="fr-BE" dirty="0" err="1"/>
              <a:t>Renegotiations</a:t>
            </a:r>
            <a:r>
              <a:rPr lang="fr-BE" dirty="0"/>
              <a:t> </a:t>
            </a:r>
            <a:r>
              <a:rPr lang="fr-BE" dirty="0" err="1"/>
              <a:t>under</a:t>
            </a:r>
            <a:r>
              <a:rPr lang="fr-BE" dirty="0"/>
              <a:t> </a:t>
            </a:r>
            <a:r>
              <a:rPr lang="fr-BE" dirty="0" err="1"/>
              <a:t>RePower</a:t>
            </a:r>
            <a:r>
              <a:rPr lang="fr-BE" dirty="0"/>
              <a:t> EU…</a:t>
            </a:r>
          </a:p>
          <a:p>
            <a:r>
              <a:rPr lang="fr-BE" dirty="0" err="1"/>
              <a:t>Some</a:t>
            </a:r>
            <a:r>
              <a:rPr lang="fr-BE" dirty="0"/>
              <a:t> </a:t>
            </a:r>
            <a:r>
              <a:rPr lang="fr-BE" dirty="0" err="1"/>
              <a:t>measures</a:t>
            </a:r>
            <a:r>
              <a:rPr lang="fr-BE" dirty="0"/>
              <a:t> </a:t>
            </a:r>
            <a:r>
              <a:rPr lang="fr-BE" dirty="0" err="1"/>
              <a:t>extremely</a:t>
            </a:r>
            <a:r>
              <a:rPr lang="fr-BE" dirty="0"/>
              <a:t> </a:t>
            </a:r>
            <a:r>
              <a:rPr lang="fr-BE" dirty="0" err="1"/>
              <a:t>specific</a:t>
            </a:r>
            <a:r>
              <a:rPr lang="fr-BE" dirty="0"/>
              <a:t>: e.g. re-</a:t>
            </a:r>
            <a:r>
              <a:rPr lang="fr-BE" dirty="0" err="1"/>
              <a:t>naturing</a:t>
            </a:r>
            <a:r>
              <a:rPr lang="fr-BE" dirty="0"/>
              <a:t> a </a:t>
            </a:r>
            <a:r>
              <a:rPr lang="fr-BE" dirty="0" err="1"/>
              <a:t>specific</a:t>
            </a:r>
            <a:r>
              <a:rPr lang="fr-BE" dirty="0"/>
              <a:t> water-course in a </a:t>
            </a:r>
            <a:r>
              <a:rPr lang="fr-BE" dirty="0" err="1"/>
              <a:t>closely</a:t>
            </a:r>
            <a:r>
              <a:rPr lang="fr-BE" dirty="0"/>
              <a:t> </a:t>
            </a:r>
            <a:r>
              <a:rPr lang="fr-BE" dirty="0" err="1"/>
              <a:t>defined</a:t>
            </a:r>
            <a:r>
              <a:rPr lang="fr-BE" dirty="0"/>
              <a:t> </a:t>
            </a:r>
            <a:r>
              <a:rPr lang="fr-BE" dirty="0" err="1"/>
              <a:t>geographical</a:t>
            </a:r>
            <a:r>
              <a:rPr lang="fr-BE" dirty="0"/>
              <a:t> area</a:t>
            </a:r>
          </a:p>
          <a:p>
            <a:r>
              <a:rPr lang="fr-BE" dirty="0" err="1"/>
              <a:t>Others</a:t>
            </a:r>
            <a:r>
              <a:rPr lang="fr-BE" dirty="0"/>
              <a:t> </a:t>
            </a:r>
            <a:r>
              <a:rPr lang="fr-BE" dirty="0" err="1"/>
              <a:t>broad</a:t>
            </a:r>
            <a:r>
              <a:rPr lang="fr-BE" dirty="0"/>
              <a:t>, e.g.:</a:t>
            </a:r>
          </a:p>
          <a:p>
            <a:pPr lvl="1">
              <a:spcAft>
                <a:spcPts val="500"/>
              </a:spcAft>
            </a:pPr>
            <a:r>
              <a:rPr lang="fr-BE" dirty="0"/>
              <a:t>Training on adaptation </a:t>
            </a:r>
            <a:r>
              <a:rPr lang="fr-BE" dirty="0" err="1"/>
              <a:t>measures</a:t>
            </a:r>
            <a:r>
              <a:rPr lang="fr-BE" dirty="0"/>
              <a:t> for </a:t>
            </a:r>
            <a:r>
              <a:rPr lang="fr-BE" dirty="0" err="1"/>
              <a:t>farmers</a:t>
            </a:r>
            <a:r>
              <a:rPr lang="fr-BE" dirty="0"/>
              <a:t> in areas </a:t>
            </a:r>
            <a:r>
              <a:rPr lang="fr-BE" dirty="0" err="1"/>
              <a:t>exposed</a:t>
            </a:r>
            <a:r>
              <a:rPr lang="fr-BE" dirty="0"/>
              <a:t> to water </a:t>
            </a:r>
            <a:r>
              <a:rPr lang="fr-BE" dirty="0" err="1"/>
              <a:t>scarcity</a:t>
            </a:r>
            <a:r>
              <a:rPr lang="fr-BE" dirty="0"/>
              <a:t>; mapping areas </a:t>
            </a:r>
            <a:r>
              <a:rPr lang="fr-BE" dirty="0" err="1"/>
              <a:t>where</a:t>
            </a:r>
            <a:r>
              <a:rPr lang="fr-BE" dirty="0"/>
              <a:t> power infrastructure </a:t>
            </a:r>
            <a:r>
              <a:rPr lang="fr-BE" dirty="0" err="1"/>
              <a:t>needs</a:t>
            </a:r>
            <a:r>
              <a:rPr lang="fr-BE" dirty="0"/>
              <a:t> </a:t>
            </a:r>
            <a:r>
              <a:rPr lang="fr-BE" dirty="0" err="1"/>
              <a:t>reinforcement</a:t>
            </a:r>
            <a:r>
              <a:rPr lang="fr-BE" dirty="0"/>
              <a:t> for </a:t>
            </a:r>
            <a:r>
              <a:rPr lang="fr-BE" dirty="0" err="1"/>
              <a:t>resilience</a:t>
            </a:r>
            <a:endParaRPr lang="fr-BE" dirty="0"/>
          </a:p>
          <a:p>
            <a:pPr lvl="1">
              <a:spcAft>
                <a:spcPts val="500"/>
              </a:spcAft>
            </a:pPr>
            <a:r>
              <a:rPr lang="fr-BE" dirty="0"/>
              <a:t>Investments </a:t>
            </a:r>
            <a:r>
              <a:rPr lang="fr-BE" dirty="0" err="1"/>
              <a:t>targeting</a:t>
            </a:r>
            <a:r>
              <a:rPr lang="fr-BE" dirty="0"/>
              <a:t> a </a:t>
            </a:r>
            <a:r>
              <a:rPr lang="fr-BE" dirty="0" err="1"/>
              <a:t>number</a:t>
            </a:r>
            <a:r>
              <a:rPr lang="fr-BE" dirty="0"/>
              <a:t> of buildings </a:t>
            </a:r>
            <a:r>
              <a:rPr lang="fr-BE" dirty="0" err="1"/>
              <a:t>benefitting</a:t>
            </a:r>
            <a:r>
              <a:rPr lang="fr-BE" dirty="0"/>
              <a:t> from </a:t>
            </a:r>
            <a:r>
              <a:rPr lang="fr-BE" dirty="0" err="1"/>
              <a:t>deep</a:t>
            </a:r>
            <a:r>
              <a:rPr lang="fr-BE" dirty="0"/>
              <a:t> </a:t>
            </a:r>
            <a:r>
              <a:rPr lang="fr-BE" dirty="0" err="1"/>
              <a:t>renovation</a:t>
            </a:r>
            <a:r>
              <a:rPr lang="fr-BE" dirty="0"/>
              <a:t>; </a:t>
            </a:r>
            <a:r>
              <a:rPr lang="fr-BE" dirty="0" err="1"/>
              <a:t>number</a:t>
            </a:r>
            <a:r>
              <a:rPr lang="fr-BE" dirty="0"/>
              <a:t> of hectares </a:t>
            </a:r>
            <a:r>
              <a:rPr lang="fr-BE" dirty="0" err="1"/>
              <a:t>benefitting</a:t>
            </a:r>
            <a:r>
              <a:rPr lang="fr-BE" dirty="0"/>
              <a:t> from nature-</a:t>
            </a:r>
            <a:r>
              <a:rPr lang="fr-BE" dirty="0" err="1"/>
              <a:t>based</a:t>
            </a:r>
            <a:r>
              <a:rPr lang="fr-BE" dirty="0"/>
              <a:t> solutions</a:t>
            </a:r>
          </a:p>
          <a:p>
            <a:pPr lvl="1"/>
            <a:endParaRPr lang="fr-BE" dirty="0"/>
          </a:p>
          <a:p>
            <a:pPr lvl="1"/>
            <a:endParaRPr lang="fr-BE" dirty="0"/>
          </a:p>
          <a:p>
            <a:endParaRPr lang="fr-BE" dirty="0"/>
          </a:p>
        </p:txBody>
      </p:sp>
    </p:spTree>
    <p:extLst>
      <p:ext uri="{BB962C8B-B14F-4D97-AF65-F5344CB8AC3E}">
        <p14:creationId xmlns:p14="http://schemas.microsoft.com/office/powerpoint/2010/main" val="29211746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077954"/>
            <a:ext cx="11045707" cy="638183"/>
          </a:xfrm>
          <a:prstGeom prst="rect">
            <a:avLst/>
          </a:prstGeom>
        </p:spPr>
        <p:txBody>
          <a:bodyPr>
            <a:normAutofit/>
          </a:bodyPr>
          <a:lstStyle/>
          <a:p>
            <a:r>
              <a:rPr lang="fr-BE" sz="3200" dirty="0" err="1"/>
              <a:t>Cohesion</a:t>
            </a:r>
            <a:r>
              <a:rPr lang="fr-BE" sz="3200" dirty="0"/>
              <a:t> Policy 2021 – 2027 and </a:t>
            </a:r>
            <a:r>
              <a:rPr lang="fr-BE" sz="3200" dirty="0" err="1"/>
              <a:t>Climate</a:t>
            </a:r>
            <a:r>
              <a:rPr lang="fr-BE" sz="3200" dirty="0"/>
              <a:t> Adaptation</a:t>
            </a:r>
            <a:endParaRPr lang="en-GB" sz="3200" dirty="0"/>
          </a:p>
        </p:txBody>
      </p:sp>
      <p:sp>
        <p:nvSpPr>
          <p:cNvPr id="3" name="Content Placeholder 2"/>
          <p:cNvSpPr>
            <a:spLocks noGrp="1"/>
          </p:cNvSpPr>
          <p:nvPr>
            <p:ph idx="1"/>
          </p:nvPr>
        </p:nvSpPr>
        <p:spPr>
          <a:xfrm>
            <a:off x="402776" y="1818849"/>
            <a:ext cx="11419110" cy="4991526"/>
          </a:xfrm>
          <a:prstGeom prst="rect">
            <a:avLst/>
          </a:prstGeom>
        </p:spPr>
        <p:txBody>
          <a:bodyPr/>
          <a:lstStyle/>
          <a:p>
            <a:pPr marL="0" indent="0">
              <a:spcAft>
                <a:spcPts val="1000"/>
              </a:spcAft>
              <a:buNone/>
            </a:pPr>
            <a:r>
              <a:rPr lang="fr-BE" sz="1800" b="1" dirty="0"/>
              <a:t>EUR 392 billion (</a:t>
            </a:r>
            <a:r>
              <a:rPr lang="fr-BE" sz="1800" b="1" dirty="0" err="1"/>
              <a:t>European</a:t>
            </a:r>
            <a:r>
              <a:rPr lang="fr-BE" sz="1800" b="1" dirty="0"/>
              <a:t> </a:t>
            </a:r>
            <a:r>
              <a:rPr lang="fr-BE" sz="1800" b="1" dirty="0" err="1"/>
              <a:t>Regional</a:t>
            </a:r>
            <a:r>
              <a:rPr lang="fr-BE" sz="1800" b="1" dirty="0"/>
              <a:t> </a:t>
            </a:r>
            <a:r>
              <a:rPr lang="fr-BE" sz="1800" b="1" dirty="0" err="1"/>
              <a:t>Development</a:t>
            </a:r>
            <a:r>
              <a:rPr lang="fr-BE" sz="1800" b="1" dirty="0"/>
              <a:t> </a:t>
            </a:r>
            <a:r>
              <a:rPr lang="fr-BE" sz="1800" b="1" dirty="0" err="1"/>
              <a:t>Fund</a:t>
            </a:r>
            <a:r>
              <a:rPr lang="fr-BE" sz="1800" b="1" dirty="0"/>
              <a:t>, </a:t>
            </a:r>
            <a:r>
              <a:rPr lang="fr-BE" sz="1800" b="1" dirty="0" err="1"/>
              <a:t>Interreg</a:t>
            </a:r>
            <a:r>
              <a:rPr lang="fr-BE" sz="1800" b="1" dirty="0"/>
              <a:t>, </a:t>
            </a:r>
            <a:r>
              <a:rPr lang="fr-BE" sz="1800" b="1" dirty="0" err="1"/>
              <a:t>Cohesion</a:t>
            </a:r>
            <a:r>
              <a:rPr lang="fr-BE" sz="1800" b="1" dirty="0"/>
              <a:t> </a:t>
            </a:r>
            <a:r>
              <a:rPr lang="fr-BE" sz="1800" b="1" dirty="0" err="1"/>
              <a:t>Fund</a:t>
            </a:r>
            <a:r>
              <a:rPr lang="fr-BE" sz="1800" b="1" dirty="0"/>
              <a:t>, </a:t>
            </a:r>
            <a:r>
              <a:rPr lang="fr-BE" sz="1800" b="1" dirty="0" err="1"/>
              <a:t>European</a:t>
            </a:r>
            <a:r>
              <a:rPr lang="fr-BE" sz="1800" b="1" dirty="0"/>
              <a:t> Social </a:t>
            </a:r>
            <a:r>
              <a:rPr lang="fr-BE" sz="1800" b="1" dirty="0" err="1"/>
              <a:t>Fund</a:t>
            </a:r>
            <a:r>
              <a:rPr lang="fr-BE" sz="1800" b="1" dirty="0"/>
              <a:t> Plus, Just Transition </a:t>
            </a:r>
            <a:r>
              <a:rPr lang="fr-BE" sz="1800" b="1" dirty="0" err="1"/>
              <a:t>Fund</a:t>
            </a:r>
            <a:r>
              <a:rPr lang="fr-BE" sz="1800" b="1" dirty="0"/>
              <a:t>) to:</a:t>
            </a:r>
          </a:p>
          <a:p>
            <a:pPr>
              <a:spcAft>
                <a:spcPts val="700"/>
              </a:spcAft>
            </a:pPr>
            <a:r>
              <a:rPr lang="fr-BE" sz="1800" dirty="0" err="1"/>
              <a:t>Reduce</a:t>
            </a:r>
            <a:r>
              <a:rPr lang="fr-BE" sz="1800" dirty="0"/>
              <a:t> </a:t>
            </a:r>
            <a:r>
              <a:rPr lang="fr-BE" sz="1800" dirty="0" err="1"/>
              <a:t>disparities</a:t>
            </a:r>
            <a:r>
              <a:rPr lang="fr-BE" sz="1800" dirty="0"/>
              <a:t> </a:t>
            </a:r>
            <a:r>
              <a:rPr lang="fr-BE" sz="1800" dirty="0" err="1"/>
              <a:t>between</a:t>
            </a:r>
            <a:r>
              <a:rPr lang="fr-BE" sz="1800" dirty="0"/>
              <a:t> </a:t>
            </a:r>
            <a:r>
              <a:rPr lang="fr-BE" sz="1800" dirty="0" err="1"/>
              <a:t>Europe's</a:t>
            </a:r>
            <a:r>
              <a:rPr lang="fr-BE" sz="1800" dirty="0"/>
              <a:t> </a:t>
            </a:r>
            <a:r>
              <a:rPr lang="fr-BE" sz="1800" dirty="0" err="1"/>
              <a:t>regions</a:t>
            </a:r>
            <a:r>
              <a:rPr lang="fr-BE" sz="1800" dirty="0"/>
              <a:t>, </a:t>
            </a:r>
            <a:r>
              <a:rPr lang="fr-BE" sz="1800" dirty="0" err="1"/>
              <a:t>strengthening</a:t>
            </a:r>
            <a:r>
              <a:rPr lang="fr-BE" sz="1800" dirty="0"/>
              <a:t> </a:t>
            </a:r>
            <a:r>
              <a:rPr lang="fr-BE" sz="1800" dirty="0" err="1"/>
              <a:t>economic</a:t>
            </a:r>
            <a:r>
              <a:rPr lang="fr-BE" sz="1800" dirty="0"/>
              <a:t>, social and territorial </a:t>
            </a:r>
            <a:r>
              <a:rPr lang="fr-BE" sz="1800" dirty="0" err="1"/>
              <a:t>cohesion</a:t>
            </a:r>
            <a:endParaRPr lang="fr-BE" sz="1800" dirty="0"/>
          </a:p>
          <a:p>
            <a:r>
              <a:rPr lang="fr-BE" sz="1800" dirty="0" err="1"/>
              <a:t>Contribute</a:t>
            </a:r>
            <a:r>
              <a:rPr lang="fr-BE" sz="1800" dirty="0"/>
              <a:t> to EU </a:t>
            </a:r>
            <a:r>
              <a:rPr lang="fr-BE" sz="1800" dirty="0" err="1"/>
              <a:t>priorities</a:t>
            </a:r>
            <a:r>
              <a:rPr lang="fr-BE" sz="1800" dirty="0"/>
              <a:t>, </a:t>
            </a:r>
            <a:r>
              <a:rPr lang="fr-BE" sz="1800" dirty="0" err="1"/>
              <a:t>including</a:t>
            </a:r>
            <a:r>
              <a:rPr lang="fr-BE" sz="1800" dirty="0"/>
              <a:t> the </a:t>
            </a:r>
            <a:r>
              <a:rPr lang="fr-BE" sz="1800" dirty="0" err="1"/>
              <a:t>European</a:t>
            </a:r>
            <a:r>
              <a:rPr lang="fr-BE" sz="1800" dirty="0"/>
              <a:t> Green Deal</a:t>
            </a:r>
          </a:p>
          <a:p>
            <a:pPr marL="0" indent="0">
              <a:spcAft>
                <a:spcPts val="1000"/>
              </a:spcAft>
              <a:buNone/>
            </a:pPr>
            <a:r>
              <a:rPr lang="fr-BE" sz="1800" b="1" dirty="0"/>
              <a:t>Policy Objective 2: A </a:t>
            </a:r>
            <a:r>
              <a:rPr lang="fr-BE" sz="1800" b="1" dirty="0" err="1"/>
              <a:t>Greener</a:t>
            </a:r>
            <a:r>
              <a:rPr lang="fr-BE" sz="1800" b="1" dirty="0"/>
              <a:t> Europe</a:t>
            </a:r>
          </a:p>
          <a:p>
            <a:pPr>
              <a:spcAft>
                <a:spcPts val="700"/>
              </a:spcAft>
            </a:pPr>
            <a:r>
              <a:rPr lang="fr-BE" sz="1800" dirty="0"/>
              <a:t>EUR 127 billion (32% of total) </a:t>
            </a:r>
            <a:r>
              <a:rPr lang="fr-BE" sz="1800" dirty="0" err="1"/>
              <a:t>dedicated</a:t>
            </a:r>
            <a:r>
              <a:rPr lang="fr-BE" sz="1800" dirty="0"/>
              <a:t> to Policy Objective 2</a:t>
            </a:r>
          </a:p>
          <a:p>
            <a:r>
              <a:rPr lang="fr-BE" sz="1800" dirty="0" err="1"/>
              <a:t>Specific</a:t>
            </a:r>
            <a:r>
              <a:rPr lang="fr-BE" sz="1800" dirty="0"/>
              <a:t> Objective 2.4: </a:t>
            </a:r>
            <a:r>
              <a:rPr lang="fr-BE" sz="1800" dirty="0" err="1"/>
              <a:t>Promoting</a:t>
            </a:r>
            <a:r>
              <a:rPr lang="fr-BE" sz="1800" dirty="0"/>
              <a:t> </a:t>
            </a:r>
            <a:r>
              <a:rPr lang="fr-BE" sz="1800" dirty="0" err="1"/>
              <a:t>climate</a:t>
            </a:r>
            <a:r>
              <a:rPr lang="fr-BE" sz="1800" dirty="0"/>
              <a:t> change adaptation, </a:t>
            </a:r>
            <a:r>
              <a:rPr lang="fr-BE" sz="1800" dirty="0" err="1"/>
              <a:t>risk</a:t>
            </a:r>
            <a:r>
              <a:rPr lang="fr-BE" sz="1800" dirty="0"/>
              <a:t> </a:t>
            </a:r>
            <a:r>
              <a:rPr lang="fr-BE" sz="1800" dirty="0" err="1"/>
              <a:t>prevention</a:t>
            </a:r>
            <a:r>
              <a:rPr lang="fr-BE" sz="1800" dirty="0"/>
              <a:t> and </a:t>
            </a:r>
            <a:r>
              <a:rPr lang="fr-BE" sz="1800" dirty="0" err="1"/>
              <a:t>disaster</a:t>
            </a:r>
            <a:r>
              <a:rPr lang="fr-BE" sz="1800" dirty="0"/>
              <a:t> </a:t>
            </a:r>
            <a:r>
              <a:rPr lang="fr-BE" sz="1800" dirty="0" err="1"/>
              <a:t>resilience</a:t>
            </a:r>
            <a:endParaRPr lang="fr-BE" sz="1800" dirty="0"/>
          </a:p>
          <a:p>
            <a:pPr marL="0" indent="0">
              <a:spcAft>
                <a:spcPts val="1000"/>
              </a:spcAft>
              <a:buNone/>
            </a:pPr>
            <a:r>
              <a:rPr lang="fr-BE" sz="1800" b="1" dirty="0" err="1"/>
              <a:t>Technical</a:t>
            </a:r>
            <a:r>
              <a:rPr lang="fr-BE" sz="1800" b="1" dirty="0"/>
              <a:t> Assistance: </a:t>
            </a:r>
            <a:r>
              <a:rPr lang="fr-BE" sz="1800" b="1" dirty="0" err="1"/>
              <a:t>Cohesion</a:t>
            </a:r>
            <a:r>
              <a:rPr lang="fr-BE" sz="1800" b="1" dirty="0"/>
              <a:t> for Transitions (C4T)</a:t>
            </a:r>
          </a:p>
          <a:p>
            <a:pPr>
              <a:spcAft>
                <a:spcPts val="700"/>
              </a:spcAft>
            </a:pPr>
            <a:r>
              <a:rPr lang="fr-BE" sz="1800" dirty="0" smtClean="0"/>
              <a:t>To </a:t>
            </a:r>
            <a:r>
              <a:rPr lang="fr-BE" sz="1800" dirty="0"/>
              <a:t>help EU MS and </a:t>
            </a:r>
            <a:r>
              <a:rPr lang="fr-BE" sz="1800" dirty="0" err="1"/>
              <a:t>regions</a:t>
            </a:r>
            <a:r>
              <a:rPr lang="fr-BE" sz="1800" dirty="0"/>
              <a:t> in </a:t>
            </a:r>
            <a:r>
              <a:rPr lang="fr-BE" sz="1800" dirty="0" err="1"/>
              <a:t>implementing</a:t>
            </a:r>
            <a:r>
              <a:rPr lang="fr-BE" sz="1800" dirty="0"/>
              <a:t> </a:t>
            </a:r>
            <a:r>
              <a:rPr lang="fr-BE" sz="1800" dirty="0" err="1"/>
              <a:t>funds</a:t>
            </a:r>
            <a:r>
              <a:rPr lang="fr-BE" sz="1800" dirty="0"/>
              <a:t> for Policy Objective 2 </a:t>
            </a:r>
          </a:p>
          <a:p>
            <a:pPr>
              <a:spcAft>
                <a:spcPts val="700"/>
              </a:spcAft>
            </a:pPr>
            <a:r>
              <a:rPr lang="fr-BE" sz="1800" dirty="0" err="1" smtClean="0"/>
              <a:t>Tailor</a:t>
            </a:r>
            <a:r>
              <a:rPr lang="fr-BE" sz="1800" dirty="0" smtClean="0"/>
              <a:t>-made </a:t>
            </a:r>
            <a:r>
              <a:rPr lang="fr-BE" sz="1800" dirty="0" err="1"/>
              <a:t>technical</a:t>
            </a:r>
            <a:r>
              <a:rPr lang="fr-BE" sz="1800" dirty="0"/>
              <a:t> assistance </a:t>
            </a:r>
            <a:r>
              <a:rPr lang="fr-BE" sz="1800" dirty="0" err="1"/>
              <a:t>with</a:t>
            </a:r>
            <a:r>
              <a:rPr lang="fr-BE" sz="1800" dirty="0"/>
              <a:t> expert support, 3 </a:t>
            </a:r>
            <a:r>
              <a:rPr lang="fr-BE" sz="1800" dirty="0" err="1"/>
              <a:t>Working</a:t>
            </a:r>
            <a:r>
              <a:rPr lang="fr-BE" sz="1800" dirty="0"/>
              <a:t> Groups (</a:t>
            </a:r>
            <a:r>
              <a:rPr lang="fr-BE" sz="1800" dirty="0" err="1"/>
              <a:t>energy</a:t>
            </a:r>
            <a:r>
              <a:rPr lang="fr-BE" sz="1800" dirty="0"/>
              <a:t>, </a:t>
            </a:r>
            <a:r>
              <a:rPr lang="fr-BE" sz="1800" dirty="0" err="1"/>
              <a:t>environment</a:t>
            </a:r>
            <a:r>
              <a:rPr lang="fr-BE" sz="1800" dirty="0"/>
              <a:t>, </a:t>
            </a:r>
            <a:r>
              <a:rPr lang="fr-BE" sz="1800" dirty="0" err="1"/>
              <a:t>climate</a:t>
            </a:r>
            <a:r>
              <a:rPr lang="fr-BE" sz="1800" dirty="0" smtClean="0"/>
              <a:t>)</a:t>
            </a:r>
          </a:p>
          <a:p>
            <a:pPr>
              <a:spcAft>
                <a:spcPts val="700"/>
              </a:spcAft>
            </a:pPr>
            <a:r>
              <a:rPr lang="fr-BE" sz="1800" dirty="0"/>
              <a:t>K</a:t>
            </a:r>
            <a:r>
              <a:rPr lang="fr-BE" sz="1800" dirty="0" smtClean="0"/>
              <a:t>ick-off </a:t>
            </a:r>
            <a:r>
              <a:rPr lang="fr-BE" sz="1800" dirty="0"/>
              <a:t>on </a:t>
            </a:r>
            <a:r>
              <a:rPr lang="fr-BE" sz="1800" dirty="0" smtClean="0"/>
              <a:t>30 </a:t>
            </a:r>
            <a:r>
              <a:rPr lang="fr-BE" sz="1800" dirty="0" err="1" smtClean="0"/>
              <a:t>January</a:t>
            </a:r>
            <a:r>
              <a:rPr lang="fr-BE" sz="1800" dirty="0" smtClean="0"/>
              <a:t> 2023 – </a:t>
            </a:r>
            <a:r>
              <a:rPr lang="fr-BE" sz="1800" dirty="0" err="1" smtClean="0"/>
              <a:t>until</a:t>
            </a:r>
            <a:r>
              <a:rPr lang="fr-BE" sz="1800" dirty="0" smtClean="0"/>
              <a:t> </a:t>
            </a:r>
            <a:r>
              <a:rPr lang="fr-BE" sz="1800" dirty="0" err="1" smtClean="0"/>
              <a:t>January</a:t>
            </a:r>
            <a:r>
              <a:rPr lang="fr-BE" sz="1800" dirty="0" smtClean="0"/>
              <a:t> 2025 </a:t>
            </a:r>
            <a:endParaRPr lang="fr-BE" sz="1800" dirty="0"/>
          </a:p>
          <a:p>
            <a:pPr>
              <a:spcAft>
                <a:spcPts val="900"/>
              </a:spcAft>
            </a:pPr>
            <a:r>
              <a:rPr lang="fr-BE" sz="1800" dirty="0"/>
              <a:t>Contact point: </a:t>
            </a:r>
            <a:r>
              <a:rPr lang="fr-BE" sz="1800" dirty="0">
                <a:hlinkClick r:id="rId2"/>
              </a:rPr>
              <a:t>Luis.GALIANO-BASTARRICA@ec.europa.eu</a:t>
            </a:r>
            <a:endParaRPr lang="fr-BE" sz="1800" dirty="0"/>
          </a:p>
        </p:txBody>
      </p:sp>
    </p:spTree>
    <p:extLst>
      <p:ext uri="{BB962C8B-B14F-4D97-AF65-F5344CB8AC3E}">
        <p14:creationId xmlns:p14="http://schemas.microsoft.com/office/powerpoint/2010/main" val="29026672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p:cNvSpPr>
            <a:spLocks noGrp="1"/>
          </p:cNvSpPr>
          <p:nvPr>
            <p:ph type="title"/>
          </p:nvPr>
        </p:nvSpPr>
        <p:spPr/>
        <p:txBody>
          <a:bodyPr vert="horz" lIns="91440" tIns="45720" rIns="91440" bIns="45720" rtlCol="0" anchor="ctr">
            <a:noAutofit/>
          </a:bodyPr>
          <a:lstStyle/>
          <a:p>
            <a:r>
              <a:rPr lang="en-US" sz="2400" b="1" dirty="0"/>
              <a:t>EIB Lending and Advisory to Build Resilience to Climate Change</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59C87-4400-0E45-97C7-BDEE4D66133D}"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7" name="Group 16"/>
          <p:cNvGrpSpPr/>
          <p:nvPr/>
        </p:nvGrpSpPr>
        <p:grpSpPr>
          <a:xfrm>
            <a:off x="466862" y="6171852"/>
            <a:ext cx="2910530" cy="549623"/>
            <a:chOff x="495823" y="5069551"/>
            <a:chExt cx="6574124" cy="1216804"/>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48032" t="11605" b="14697"/>
            <a:stretch/>
          </p:blipFill>
          <p:spPr>
            <a:xfrm>
              <a:off x="4321330" y="5179806"/>
              <a:ext cx="2748617" cy="92072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823" y="5069551"/>
              <a:ext cx="3825507" cy="1216804"/>
            </a:xfrm>
            <a:prstGeom prst="rect">
              <a:avLst/>
            </a:prstGeom>
          </p:spPr>
        </p:pic>
      </p:grpSp>
      <p:sp>
        <p:nvSpPr>
          <p:cNvPr id="10" name="TextBox 9"/>
          <p:cNvSpPr txBox="1"/>
          <p:nvPr/>
        </p:nvSpPr>
        <p:spPr>
          <a:xfrm>
            <a:off x="7297785" y="4354286"/>
            <a:ext cx="46503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a:ea typeface="+mn-ea"/>
                <a:cs typeface="+mn-cs"/>
              </a:rPr>
              <a:t>Website: </a:t>
            </a:r>
            <a:r>
              <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hlinkClick r:id="rId5"/>
              </a:rPr>
              <a:t>https://advisory.eib.org/about/adapt.htm</a:t>
            </a:r>
            <a:r>
              <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a:ea typeface="+mn-ea"/>
                <a:cs typeface="+mn-cs"/>
              </a:rPr>
              <a:t>Contact:    </a:t>
            </a:r>
            <a:r>
              <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hlinkClick r:id="rId6"/>
              </a:rPr>
              <a:t>ADAPT@eib.org</a:t>
            </a:r>
            <a:r>
              <a:rPr kumimoji="0" lang="en-US" sz="1600" b="0" i="0" u="none" strike="noStrike" kern="0" cap="none" spc="0" normalizeH="0" baseline="0" noProof="0" dirty="0">
                <a:ln>
                  <a:noFill/>
                </a:ln>
                <a:solidFill>
                  <a:srgbClr val="000000"/>
                </a:solidFill>
                <a:effectLst/>
                <a:uLnTx/>
                <a:uFillTx/>
                <a:latin typeface="Calibri" panose="020F0502020204030204"/>
                <a:ea typeface="+mn-ea"/>
                <a:cs typeface="+mn-cs"/>
              </a:rPr>
              <a:t> </a:t>
            </a:r>
          </a:p>
        </p:txBody>
      </p:sp>
      <p:pic>
        <p:nvPicPr>
          <p:cNvPr id="2" name="Picture 1"/>
          <p:cNvPicPr>
            <a:picLocks noChangeAspect="1"/>
          </p:cNvPicPr>
          <p:nvPr/>
        </p:nvPicPr>
        <p:blipFill>
          <a:blip r:embed="rId7"/>
          <a:stretch>
            <a:fillRect/>
          </a:stretch>
        </p:blipFill>
        <p:spPr>
          <a:xfrm>
            <a:off x="255693" y="1099385"/>
            <a:ext cx="2069496" cy="2897295"/>
          </a:xfrm>
          <a:prstGeom prst="rect">
            <a:avLst/>
          </a:prstGeom>
        </p:spPr>
      </p:pic>
      <p:sp>
        <p:nvSpPr>
          <p:cNvPr id="14" name="Content Placeholder 2"/>
          <p:cNvSpPr txBox="1">
            <a:spLocks/>
          </p:cNvSpPr>
          <p:nvPr/>
        </p:nvSpPr>
        <p:spPr>
          <a:xfrm>
            <a:off x="2662959" y="1178975"/>
            <a:ext cx="9074986" cy="308943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1800" dirty="0">
                <a:solidFill>
                  <a:srgbClr val="000000"/>
                </a:solidFill>
                <a:latin typeface="Arial"/>
              </a:rPr>
              <a:t>The </a:t>
            </a:r>
            <a:r>
              <a:rPr lang="en-US" sz="1800" b="1" dirty="0">
                <a:solidFill>
                  <a:srgbClr val="000000"/>
                </a:solidFill>
                <a:latin typeface="Arial"/>
              </a:rPr>
              <a:t>Climate Adaptation Plan</a:t>
            </a:r>
            <a:r>
              <a:rPr lang="en-US" sz="1800" dirty="0">
                <a:solidFill>
                  <a:srgbClr val="000000"/>
                </a:solidFill>
                <a:latin typeface="Arial"/>
              </a:rPr>
              <a:t>, anchored in the </a:t>
            </a:r>
            <a:r>
              <a:rPr lang="en-US" sz="1800" b="1" dirty="0">
                <a:solidFill>
                  <a:srgbClr val="000000"/>
                </a:solidFill>
                <a:latin typeface="Arial"/>
              </a:rPr>
              <a:t>Climate Bank Roadmap,</a:t>
            </a:r>
            <a:r>
              <a:rPr lang="en-US" sz="1800" dirty="0">
                <a:solidFill>
                  <a:srgbClr val="000000"/>
                </a:solidFill>
                <a:latin typeface="Arial"/>
              </a:rPr>
              <a:t> described the enhanced ambitions of EIB support for Adaptation. </a:t>
            </a:r>
          </a:p>
          <a:p>
            <a:pPr>
              <a:spcAft>
                <a:spcPts val="1200"/>
              </a:spcAft>
            </a:pPr>
            <a:r>
              <a:rPr lang="en-US" sz="1800" dirty="0">
                <a:solidFill>
                  <a:srgbClr val="000000"/>
                </a:solidFill>
                <a:latin typeface="Arial"/>
              </a:rPr>
              <a:t>The Bank has a </a:t>
            </a:r>
            <a:r>
              <a:rPr lang="en-US" sz="1800" b="1" dirty="0">
                <a:solidFill>
                  <a:srgbClr val="000000"/>
                </a:solidFill>
                <a:latin typeface="Arial"/>
              </a:rPr>
              <a:t>lending target of 15% for Adaptation until 2025 </a:t>
            </a:r>
            <a:r>
              <a:rPr lang="en-US" sz="1800" dirty="0">
                <a:solidFill>
                  <a:srgbClr val="000000"/>
                </a:solidFill>
                <a:latin typeface="Arial"/>
              </a:rPr>
              <a:t>(of Climate Action) and increased </a:t>
            </a:r>
            <a:r>
              <a:rPr lang="en-US" sz="1800" b="1" dirty="0">
                <a:solidFill>
                  <a:srgbClr val="000000"/>
                </a:solidFill>
                <a:latin typeface="Arial"/>
              </a:rPr>
              <a:t>its share of finance </a:t>
            </a:r>
            <a:r>
              <a:rPr lang="en-US" sz="1800" dirty="0">
                <a:solidFill>
                  <a:srgbClr val="000000"/>
                </a:solidFill>
                <a:latin typeface="Arial"/>
              </a:rPr>
              <a:t>for adaptation financing operations from 50% to </a:t>
            </a:r>
            <a:r>
              <a:rPr lang="en-US" sz="1800" b="1" dirty="0">
                <a:solidFill>
                  <a:srgbClr val="000000"/>
                </a:solidFill>
                <a:latin typeface="Arial"/>
              </a:rPr>
              <a:t>up to 75%. </a:t>
            </a:r>
          </a:p>
          <a:p>
            <a:pPr>
              <a:spcAft>
                <a:spcPts val="1200"/>
              </a:spcAft>
            </a:pPr>
            <a:r>
              <a:rPr lang="en-US" sz="1800" dirty="0">
                <a:solidFill>
                  <a:srgbClr val="000000"/>
                </a:solidFill>
                <a:latin typeface="Arial"/>
              </a:rPr>
              <a:t>EIB supports </a:t>
            </a:r>
            <a:r>
              <a:rPr lang="en-US" sz="1800" b="1" dirty="0">
                <a:solidFill>
                  <a:srgbClr val="000000"/>
                </a:solidFill>
                <a:latin typeface="Arial"/>
              </a:rPr>
              <a:t>smarter, more systemic and faster adaptation in key investment areas, </a:t>
            </a:r>
            <a:r>
              <a:rPr lang="en-US" sz="1800" dirty="0">
                <a:solidFill>
                  <a:srgbClr val="000000"/>
                </a:solidFill>
                <a:latin typeface="Arial"/>
              </a:rPr>
              <a:t>in line with the </a:t>
            </a:r>
            <a:r>
              <a:rPr lang="en-US" sz="1800" dirty="0">
                <a:solidFill>
                  <a:prstClr val="black"/>
                </a:solidFill>
                <a:latin typeface="Arial"/>
              </a:rPr>
              <a:t>EU Adaptation Strategy. </a:t>
            </a:r>
          </a:p>
          <a:p>
            <a:pPr>
              <a:spcAft>
                <a:spcPts val="1200"/>
              </a:spcAft>
            </a:pPr>
            <a:r>
              <a:rPr lang="en-US" sz="1800" dirty="0">
                <a:solidFill>
                  <a:prstClr val="black"/>
                </a:solidFill>
                <a:latin typeface="Arial"/>
              </a:rPr>
              <a:t>The </a:t>
            </a:r>
            <a:r>
              <a:rPr lang="en-US" sz="1800" b="1" dirty="0">
                <a:solidFill>
                  <a:prstClr val="black"/>
                </a:solidFill>
                <a:latin typeface="Arial"/>
              </a:rPr>
              <a:t>ADAPT Advisory Platform </a:t>
            </a:r>
            <a:r>
              <a:rPr lang="en-US" sz="1800" dirty="0">
                <a:solidFill>
                  <a:prstClr val="black"/>
                </a:solidFill>
                <a:latin typeface="Arial"/>
              </a:rPr>
              <a:t>is an integral part of the EIB Adaptation Plan, building on the JASPERS and </a:t>
            </a:r>
            <a:r>
              <a:rPr lang="en-US" sz="1800" dirty="0" err="1">
                <a:solidFill>
                  <a:prstClr val="black"/>
                </a:solidFill>
                <a:latin typeface="Arial"/>
              </a:rPr>
              <a:t>InvestEU</a:t>
            </a:r>
            <a:r>
              <a:rPr lang="en-US" sz="1800" dirty="0">
                <a:solidFill>
                  <a:prstClr val="black"/>
                </a:solidFill>
                <a:latin typeface="Arial"/>
              </a:rPr>
              <a:t> Advisory Hub mandates. It provides advisory services  advisory services throughout the whole project cycle for both public and private promoters. </a:t>
            </a:r>
            <a:endParaRPr lang="en-US" sz="1800" dirty="0">
              <a:solidFill>
                <a:srgbClr val="000000"/>
              </a:solidFill>
              <a:latin typeface="Arial"/>
            </a:endParaRPr>
          </a:p>
          <a:p>
            <a:pPr marL="0" indent="0">
              <a:buFont typeface="Arial" panose="020B0604020202020204" pitchFamily="34" charset="0"/>
              <a:buNone/>
            </a:pPr>
            <a:endParaRPr lang="en-US" sz="1800" dirty="0">
              <a:solidFill>
                <a:srgbClr val="000000"/>
              </a:solidFill>
              <a:latin typeface="Arial"/>
            </a:endParaRPr>
          </a:p>
          <a:p>
            <a:endParaRPr lang="en-US" sz="1800" dirty="0">
              <a:solidFill>
                <a:srgbClr val="000000"/>
              </a:solidFill>
              <a:latin typeface="Arial"/>
            </a:endParaRPr>
          </a:p>
          <a:p>
            <a:endParaRPr lang="en-US" sz="1800" dirty="0">
              <a:solidFill>
                <a:srgbClr val="000000"/>
              </a:solidFill>
              <a:latin typeface="Arial"/>
            </a:endParaRPr>
          </a:p>
          <a:p>
            <a:endParaRPr lang="en-US" sz="1800" dirty="0">
              <a:solidFill>
                <a:srgbClr val="000000"/>
              </a:solidFill>
              <a:latin typeface="Arial"/>
            </a:endParaRPr>
          </a:p>
          <a:p>
            <a:pPr marL="0" indent="0">
              <a:buFont typeface="Arial" panose="020B0604020202020204" pitchFamily="34" charset="0"/>
              <a:buNone/>
              <a:defRPr/>
            </a:pPr>
            <a:endParaRPr lang="en-US" sz="2400" dirty="0">
              <a:solidFill>
                <a:srgbClr val="000000"/>
              </a:solidFill>
              <a:latin typeface="Arial"/>
            </a:endParaRPr>
          </a:p>
          <a:p>
            <a:pPr marL="0" indent="0">
              <a:buFont typeface="Arial" panose="020B0604020202020204" pitchFamily="34" charset="0"/>
              <a:buNone/>
              <a:defRPr/>
            </a:pPr>
            <a:endParaRPr lang="en-US" sz="2400" dirty="0">
              <a:solidFill>
                <a:srgbClr val="000000"/>
              </a:solidFill>
              <a:latin typeface="Arial"/>
            </a:endParaRPr>
          </a:p>
          <a:p>
            <a:pPr marL="0" indent="0">
              <a:buFont typeface="Arial" panose="020B0604020202020204" pitchFamily="34" charset="0"/>
              <a:buNone/>
              <a:defRPr/>
            </a:pPr>
            <a:endParaRPr lang="en-GB" sz="2400" dirty="0">
              <a:solidFill>
                <a:srgbClr val="000000"/>
              </a:solidFill>
              <a:latin typeface="Arial"/>
            </a:endParaRPr>
          </a:p>
        </p:txBody>
      </p:sp>
      <p:sp>
        <p:nvSpPr>
          <p:cNvPr id="4" name="TextBox 3"/>
          <p:cNvSpPr txBox="1"/>
          <p:nvPr/>
        </p:nvSpPr>
        <p:spPr>
          <a:xfrm>
            <a:off x="255693" y="4325968"/>
            <a:ext cx="6757852" cy="1200329"/>
          </a:xfrm>
          <a:prstGeom prst="rect">
            <a:avLst/>
          </a:prstGeom>
          <a:noFill/>
        </p:spPr>
        <p:txBody>
          <a:bodyPr wrap="square" rtlCol="0">
            <a:spAutoFit/>
          </a:bodyPr>
          <a:lstStyle/>
          <a:p>
            <a:r>
              <a:rPr lang="en-US" b="1" dirty="0">
                <a:solidFill>
                  <a:schemeClr val="accent6"/>
                </a:solidFill>
              </a:rPr>
              <a:t>EIB is ready to support regions participating in the EU Mission Adaptation to Climate Change with financing and advisory services. Interested project promoters are invited to reach out to EIB to discuss their financing or advisory needs. </a:t>
            </a:r>
            <a:endParaRPr lang="en-GB" b="1" dirty="0">
              <a:solidFill>
                <a:schemeClr val="accent6"/>
              </a:solidFill>
            </a:endParaRPr>
          </a:p>
        </p:txBody>
      </p:sp>
    </p:spTree>
    <p:extLst>
      <p:ext uri="{BB962C8B-B14F-4D97-AF65-F5344CB8AC3E}">
        <p14:creationId xmlns:p14="http://schemas.microsoft.com/office/powerpoint/2010/main" val="39179986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pic>
        <p:nvPicPr>
          <p:cNvPr id="4" name="Billede 3"/>
          <p:cNvPicPr>
            <a:picLocks noChangeAspect="1"/>
          </p:cNvPicPr>
          <p:nvPr/>
        </p:nvPicPr>
        <p:blipFill rotWithShape="1">
          <a:blip r:embed="rId3"/>
          <a:srcRect l="2946" t="19213" r="50000"/>
          <a:stretch/>
        </p:blipFill>
        <p:spPr>
          <a:xfrm>
            <a:off x="0" y="821903"/>
            <a:ext cx="12192000" cy="6036097"/>
          </a:xfrm>
          <a:prstGeom prst="rect">
            <a:avLst/>
          </a:prstGeom>
        </p:spPr>
      </p:pic>
      <p:pic>
        <p:nvPicPr>
          <p:cNvPr id="5" name="Billede 4"/>
          <p:cNvPicPr>
            <a:picLocks noChangeAspect="1"/>
          </p:cNvPicPr>
          <p:nvPr/>
        </p:nvPicPr>
        <p:blipFill>
          <a:blip r:embed="rId4"/>
          <a:stretch>
            <a:fillRect/>
          </a:stretch>
        </p:blipFill>
        <p:spPr>
          <a:xfrm>
            <a:off x="10775576" y="6116738"/>
            <a:ext cx="1416423" cy="741262"/>
          </a:xfrm>
          <a:prstGeom prst="rect">
            <a:avLst/>
          </a:prstGeom>
        </p:spPr>
      </p:pic>
      <p:sp>
        <p:nvSpPr>
          <p:cNvPr id="6" name="Content Placeholder 2"/>
          <p:cNvSpPr txBox="1">
            <a:spLocks/>
          </p:cNvSpPr>
          <p:nvPr/>
        </p:nvSpPr>
        <p:spPr>
          <a:xfrm>
            <a:off x="5252721" y="4580590"/>
            <a:ext cx="11045709" cy="135589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100000"/>
              </a:lnSpc>
              <a:spcBef>
                <a:spcPts val="500"/>
              </a:spcBef>
              <a:spcAft>
                <a:spcPts val="1800"/>
              </a:spcAft>
              <a:buClr>
                <a:schemeClr val="tx2"/>
              </a:buClr>
              <a:buFont typeface="Segoe UI" panose="020B0502040204020203"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sz="1800" b="1" dirty="0" smtClean="0"/>
              <a:t>Financial instruments</a:t>
            </a:r>
            <a:endParaRPr lang="fr-BE" sz="1800" dirty="0" smtClean="0"/>
          </a:p>
          <a:p>
            <a:r>
              <a:rPr lang="fr-BE" sz="1400" dirty="0" smtClean="0"/>
              <a:t>Integration in planing, construction and focus on added value</a:t>
            </a:r>
          </a:p>
          <a:p>
            <a:r>
              <a:rPr lang="fr-BE" sz="1400" dirty="0" smtClean="0"/>
              <a:t>National and international funding</a:t>
            </a:r>
          </a:p>
          <a:p>
            <a:r>
              <a:rPr lang="fr-BE" sz="1400" dirty="0"/>
              <a:t>Light houses and show </a:t>
            </a:r>
            <a:r>
              <a:rPr lang="fr-BE" sz="1400" dirty="0" smtClean="0"/>
              <a:t>rooms</a:t>
            </a:r>
          </a:p>
          <a:p>
            <a:r>
              <a:rPr lang="fr-BE" sz="1400"/>
              <a:t>F</a:t>
            </a:r>
            <a:r>
              <a:rPr lang="fr-BE" sz="1400" smtClean="0"/>
              <a:t>inancial </a:t>
            </a:r>
            <a:r>
              <a:rPr lang="fr-BE" sz="1400" dirty="0" smtClean="0"/>
              <a:t>and insurance sector</a:t>
            </a:r>
            <a:endParaRPr lang="fr-BE" sz="1400" dirty="0"/>
          </a:p>
          <a:p>
            <a:pPr marL="0" indent="0">
              <a:buNone/>
            </a:pPr>
            <a:r>
              <a:rPr lang="fr-BE" sz="1600" dirty="0" smtClean="0"/>
              <a:t> </a:t>
            </a:r>
          </a:p>
          <a:p>
            <a:endParaRPr lang="fr-BE" dirty="0"/>
          </a:p>
        </p:txBody>
      </p:sp>
      <p:pic>
        <p:nvPicPr>
          <p:cNvPr id="7" name="Billede 6"/>
          <p:cNvPicPr>
            <a:picLocks noChangeAspect="1"/>
          </p:cNvPicPr>
          <p:nvPr/>
        </p:nvPicPr>
        <p:blipFill rotWithShape="1">
          <a:blip r:embed="rId5"/>
          <a:srcRect r="61173"/>
          <a:stretch/>
        </p:blipFill>
        <p:spPr>
          <a:xfrm>
            <a:off x="5058616" y="275480"/>
            <a:ext cx="1569997" cy="432471"/>
          </a:xfrm>
          <a:prstGeom prst="rect">
            <a:avLst/>
          </a:prstGeom>
        </p:spPr>
      </p:pic>
    </p:spTree>
    <p:extLst>
      <p:ext uri="{BB962C8B-B14F-4D97-AF65-F5344CB8AC3E}">
        <p14:creationId xmlns:p14="http://schemas.microsoft.com/office/powerpoint/2010/main" val="371608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389"/>
            <a:ext cx="12194473" cy="6856611"/>
          </a:xfrm>
          <a:prstGeom prst="rect">
            <a:avLst/>
          </a:prstGeom>
        </p:spPr>
      </p:pic>
    </p:spTree>
    <p:extLst>
      <p:ext uri="{BB962C8B-B14F-4D97-AF65-F5344CB8AC3E}">
        <p14:creationId xmlns:p14="http://schemas.microsoft.com/office/powerpoint/2010/main" val="3174626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385F11-3F91-4C8E-B6D0-5393D493DDE1}"/>
              </a:ext>
            </a:extLst>
          </p:cNvPr>
          <p:cNvSpPr txBox="1">
            <a:spLocks/>
          </p:cNvSpPr>
          <p:nvPr/>
        </p:nvSpPr>
        <p:spPr>
          <a:xfrm>
            <a:off x="573146" y="2778357"/>
            <a:ext cx="11045707" cy="728238"/>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algn="ctr"/>
            <a:r>
              <a:rPr lang="fr-BE" sz="4400" dirty="0">
                <a:solidFill>
                  <a:srgbClr val="ACD144"/>
                </a:solidFill>
              </a:rPr>
              <a:t>Workshop 3: C</a:t>
            </a:r>
            <a:r>
              <a:rPr lang="fr-BE" sz="4400" dirty="0" smtClean="0">
                <a:solidFill>
                  <a:srgbClr val="ACD144"/>
                </a:solidFill>
              </a:rPr>
              <a:t>itizen </a:t>
            </a:r>
            <a:r>
              <a:rPr lang="fr-BE" sz="4400" dirty="0">
                <a:solidFill>
                  <a:srgbClr val="ACD144"/>
                </a:solidFill>
              </a:rPr>
              <a:t>E</a:t>
            </a:r>
            <a:r>
              <a:rPr lang="fr-BE" sz="4400" dirty="0" smtClean="0">
                <a:solidFill>
                  <a:srgbClr val="ACD144"/>
                </a:solidFill>
              </a:rPr>
              <a:t>ngagement</a:t>
            </a:r>
            <a:endParaRPr lang="en-US" sz="4400" dirty="0">
              <a:solidFill>
                <a:srgbClr val="ACD144"/>
              </a:solidFill>
            </a:endParaRPr>
          </a:p>
        </p:txBody>
      </p:sp>
    </p:spTree>
    <p:extLst>
      <p:ext uri="{BB962C8B-B14F-4D97-AF65-F5344CB8AC3E}">
        <p14:creationId xmlns:p14="http://schemas.microsoft.com/office/powerpoint/2010/main" val="22308707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376" y="3679817"/>
            <a:ext cx="11045707" cy="1325563"/>
          </a:xfrm>
        </p:spPr>
        <p:txBody>
          <a:bodyPr>
            <a:normAutofit fontScale="90000"/>
          </a:bodyPr>
          <a:lstStyle/>
          <a:p>
            <a:pPr algn="ctr"/>
            <a:r>
              <a:rPr lang="en-IE" sz="4900" dirty="0" smtClean="0"/>
              <a:t>Irene </a:t>
            </a:r>
            <a:r>
              <a:rPr lang="en-IE" sz="4900" dirty="0" err="1" smtClean="0"/>
              <a:t>Bonvissuto</a:t>
            </a:r>
            <a:r>
              <a:rPr lang="en-IE" sz="4900" dirty="0" smtClean="0"/>
              <a:t/>
            </a:r>
            <a:br>
              <a:rPr lang="en-IE" sz="4900" dirty="0" smtClean="0"/>
            </a:br>
            <a:r>
              <a:rPr lang="en-IE" dirty="0" smtClean="0"/>
              <a:t/>
            </a:r>
            <a:br>
              <a:rPr lang="en-IE" dirty="0" smtClean="0"/>
            </a:br>
            <a:r>
              <a:rPr lang="en-IE" dirty="0" smtClean="0"/>
              <a:t/>
            </a:r>
            <a:br>
              <a:rPr lang="en-IE" dirty="0" smtClean="0"/>
            </a:br>
            <a:r>
              <a:rPr lang="en-IE" dirty="0" smtClean="0"/>
              <a:t>Mission Secretariat</a:t>
            </a:r>
            <a:br>
              <a:rPr lang="en-IE" dirty="0" smtClean="0"/>
            </a:br>
            <a:r>
              <a:rPr lang="en-IE" dirty="0" smtClean="0"/>
              <a:t>DG CLIMA</a:t>
            </a:r>
            <a:br>
              <a:rPr lang="en-IE" dirty="0" smtClean="0"/>
            </a:br>
            <a:endParaRPr lang="en-US" dirty="0"/>
          </a:p>
        </p:txBody>
      </p:sp>
    </p:spTree>
    <p:extLst>
      <p:ext uri="{BB962C8B-B14F-4D97-AF65-F5344CB8AC3E}">
        <p14:creationId xmlns:p14="http://schemas.microsoft.com/office/powerpoint/2010/main" val="5798208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8384273" y="2059658"/>
            <a:ext cx="3438934" cy="2630968"/>
          </a:xfrm>
          <a:prstGeom prst="rect">
            <a:avLst/>
          </a:prstGeom>
        </p:spPr>
      </p:pic>
      <p:sp>
        <p:nvSpPr>
          <p:cNvPr id="2" name="Title 1"/>
          <p:cNvSpPr>
            <a:spLocks noGrp="1"/>
          </p:cNvSpPr>
          <p:nvPr>
            <p:ph type="title"/>
          </p:nvPr>
        </p:nvSpPr>
        <p:spPr>
          <a:xfrm>
            <a:off x="402779" y="1266817"/>
            <a:ext cx="11045707" cy="638183"/>
          </a:xfrm>
          <a:prstGeom prst="rect">
            <a:avLst/>
          </a:prstGeom>
        </p:spPr>
        <p:txBody>
          <a:bodyPr/>
          <a:lstStyle/>
          <a:p>
            <a:r>
              <a:rPr lang="fr-BE" dirty="0" smtClean="0"/>
              <a:t>Climate Adaptation &amp; Citizen engagement in Turku</a:t>
            </a:r>
            <a:endParaRPr lang="en-GB" dirty="0"/>
          </a:p>
        </p:txBody>
      </p:sp>
      <p:sp>
        <p:nvSpPr>
          <p:cNvPr id="3" name="Content Placeholder 2"/>
          <p:cNvSpPr>
            <a:spLocks noGrp="1"/>
          </p:cNvSpPr>
          <p:nvPr>
            <p:ph idx="1"/>
          </p:nvPr>
        </p:nvSpPr>
        <p:spPr>
          <a:prstGeom prst="rect">
            <a:avLst/>
          </a:prstGeom>
        </p:spPr>
        <p:txBody>
          <a:bodyPr/>
          <a:lstStyle/>
          <a:p>
            <a:pPr marL="0" indent="0">
              <a:buNone/>
            </a:pPr>
            <a:r>
              <a:rPr lang="fr-BE" dirty="0" smtClean="0"/>
              <a:t> </a:t>
            </a:r>
            <a:endParaRPr lang="fr-BE" dirty="0"/>
          </a:p>
          <a:p>
            <a:endParaRPr lang="fr-BE" dirty="0"/>
          </a:p>
        </p:txBody>
      </p:sp>
      <p:pic>
        <p:nvPicPr>
          <p:cNvPr id="5" name="Kuva 4"/>
          <p:cNvPicPr>
            <a:picLocks noChangeAspect="1"/>
          </p:cNvPicPr>
          <p:nvPr/>
        </p:nvPicPr>
        <p:blipFill rotWithShape="1">
          <a:blip r:embed="rId3"/>
          <a:srcRect l="628" t="19753" r="-628" b="5541"/>
          <a:stretch/>
        </p:blipFill>
        <p:spPr>
          <a:xfrm>
            <a:off x="5430832" y="2059658"/>
            <a:ext cx="2854230" cy="2832847"/>
          </a:xfrm>
          <a:prstGeom prst="rect">
            <a:avLst/>
          </a:prstGeom>
        </p:spPr>
      </p:pic>
      <p:pic>
        <p:nvPicPr>
          <p:cNvPr id="6" name="Kuva 5"/>
          <p:cNvPicPr>
            <a:picLocks noChangeAspect="1"/>
          </p:cNvPicPr>
          <p:nvPr/>
        </p:nvPicPr>
        <p:blipFill rotWithShape="1">
          <a:blip r:embed="rId4"/>
          <a:srcRect l="14079" t="23124" r="11569" b="30444"/>
          <a:stretch/>
        </p:blipFill>
        <p:spPr>
          <a:xfrm>
            <a:off x="8384273" y="4917109"/>
            <a:ext cx="3434179" cy="1608413"/>
          </a:xfrm>
          <a:prstGeom prst="rect">
            <a:avLst/>
          </a:prstGeom>
        </p:spPr>
      </p:pic>
      <p:pic>
        <p:nvPicPr>
          <p:cNvPr id="7" name="Kuva 6"/>
          <p:cNvPicPr>
            <a:picLocks noChangeAspect="1"/>
          </p:cNvPicPr>
          <p:nvPr/>
        </p:nvPicPr>
        <p:blipFill rotWithShape="1">
          <a:blip r:embed="rId5"/>
          <a:srcRect l="-16455" t="-949" r="16455" b="949"/>
          <a:stretch/>
        </p:blipFill>
        <p:spPr>
          <a:xfrm>
            <a:off x="-545343" y="3904256"/>
            <a:ext cx="5831067" cy="2758095"/>
          </a:xfrm>
          <a:prstGeom prst="rect">
            <a:avLst/>
          </a:prstGeom>
        </p:spPr>
      </p:pic>
      <p:pic>
        <p:nvPicPr>
          <p:cNvPr id="8" name="Kuva 7"/>
          <p:cNvPicPr>
            <a:picLocks noChangeAspect="1"/>
          </p:cNvPicPr>
          <p:nvPr/>
        </p:nvPicPr>
        <p:blipFill>
          <a:blip r:embed="rId6"/>
          <a:stretch>
            <a:fillRect/>
          </a:stretch>
        </p:blipFill>
        <p:spPr>
          <a:xfrm>
            <a:off x="2887290" y="2388748"/>
            <a:ext cx="2442971" cy="1087333"/>
          </a:xfrm>
          <a:prstGeom prst="rect">
            <a:avLst/>
          </a:prstGeom>
        </p:spPr>
      </p:pic>
      <p:pic>
        <p:nvPicPr>
          <p:cNvPr id="12" name="Kuva 11"/>
          <p:cNvPicPr>
            <a:picLocks noChangeAspect="1"/>
          </p:cNvPicPr>
          <p:nvPr/>
        </p:nvPicPr>
        <p:blipFill rotWithShape="1">
          <a:blip r:embed="rId7"/>
          <a:srcRect l="10091" t="5323" b="5323"/>
          <a:stretch/>
        </p:blipFill>
        <p:spPr>
          <a:xfrm>
            <a:off x="402776" y="2059658"/>
            <a:ext cx="2385303" cy="1810788"/>
          </a:xfrm>
          <a:prstGeom prst="rect">
            <a:avLst/>
          </a:prstGeom>
        </p:spPr>
      </p:pic>
      <p:pic>
        <p:nvPicPr>
          <p:cNvPr id="14" name="Kuva 13"/>
          <p:cNvPicPr>
            <a:picLocks noChangeAspect="1"/>
          </p:cNvPicPr>
          <p:nvPr/>
        </p:nvPicPr>
        <p:blipFill rotWithShape="1">
          <a:blip r:embed="rId8"/>
          <a:srcRect r="20872"/>
          <a:stretch/>
        </p:blipFill>
        <p:spPr>
          <a:xfrm>
            <a:off x="5446940" y="4965250"/>
            <a:ext cx="2838122" cy="1697101"/>
          </a:xfrm>
          <a:prstGeom prst="rect">
            <a:avLst/>
          </a:prstGeom>
        </p:spPr>
      </p:pic>
      <p:sp>
        <p:nvSpPr>
          <p:cNvPr id="15" name="Tekstiruutu 14"/>
          <p:cNvSpPr txBox="1"/>
          <p:nvPr/>
        </p:nvSpPr>
        <p:spPr>
          <a:xfrm>
            <a:off x="6571904" y="6365815"/>
            <a:ext cx="1568050" cy="246221"/>
          </a:xfrm>
          <a:prstGeom prst="rect">
            <a:avLst/>
          </a:prstGeom>
          <a:noFill/>
        </p:spPr>
        <p:txBody>
          <a:bodyPr wrap="square" rtlCol="0">
            <a:spAutoFit/>
          </a:bodyPr>
          <a:lstStyle/>
          <a:p>
            <a:r>
              <a:rPr lang="fi-FI" sz="1000" dirty="0" smtClean="0">
                <a:solidFill>
                  <a:schemeClr val="bg1"/>
                </a:solidFill>
              </a:rPr>
              <a:t>Photo: Jonne Linna-alho</a:t>
            </a:r>
            <a:endParaRPr lang="fi-FI" sz="1000" dirty="0">
              <a:solidFill>
                <a:schemeClr val="bg1"/>
              </a:solidFill>
            </a:endParaRPr>
          </a:p>
        </p:txBody>
      </p:sp>
    </p:spTree>
    <p:extLst>
      <p:ext uri="{BB962C8B-B14F-4D97-AF65-F5344CB8AC3E}">
        <p14:creationId xmlns:p14="http://schemas.microsoft.com/office/powerpoint/2010/main" val="5865744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385F11-3F91-4C8E-B6D0-5393D493DDE1}"/>
              </a:ext>
            </a:extLst>
          </p:cNvPr>
          <p:cNvSpPr txBox="1">
            <a:spLocks/>
          </p:cNvSpPr>
          <p:nvPr/>
        </p:nvSpPr>
        <p:spPr>
          <a:xfrm>
            <a:off x="573146" y="2778357"/>
            <a:ext cx="11045707" cy="728238"/>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algn="ctr"/>
            <a:r>
              <a:rPr lang="fr-BE" sz="4400" dirty="0">
                <a:solidFill>
                  <a:srgbClr val="ACD144"/>
                </a:solidFill>
              </a:rPr>
              <a:t>Mission Project AGORA</a:t>
            </a:r>
            <a:endParaRPr lang="en-US" sz="4400" dirty="0">
              <a:solidFill>
                <a:srgbClr val="ACD144"/>
              </a:solidFill>
            </a:endParaRPr>
          </a:p>
        </p:txBody>
      </p:sp>
    </p:spTree>
    <p:extLst>
      <p:ext uri="{BB962C8B-B14F-4D97-AF65-F5344CB8AC3E}">
        <p14:creationId xmlns:p14="http://schemas.microsoft.com/office/powerpoint/2010/main" val="170810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33601" y="486383"/>
            <a:ext cx="11045707" cy="1325563"/>
          </a:xfrm>
        </p:spPr>
        <p:txBody>
          <a:bodyPr>
            <a:normAutofit/>
          </a:bodyPr>
          <a:lstStyle/>
          <a:p>
            <a:r>
              <a:rPr lang="de-AT" dirty="0"/>
              <a:t>Mission </a:t>
            </a:r>
            <a:r>
              <a:rPr lang="de-AT" dirty="0" smtClean="0"/>
              <a:t>Charter</a:t>
            </a:r>
            <a:endParaRPr lang="en-IE" dirty="0"/>
          </a:p>
        </p:txBody>
      </p:sp>
      <p:sp>
        <p:nvSpPr>
          <p:cNvPr id="6" name="TextBox 5">
            <a:extLst>
              <a:ext uri="{FF2B5EF4-FFF2-40B4-BE49-F238E27FC236}">
                <a16:creationId xmlns:a16="http://schemas.microsoft.com/office/drawing/2014/main" id="{D736F84E-5A09-47C9-81DD-B953A5178EC6}"/>
              </a:ext>
            </a:extLst>
          </p:cNvPr>
          <p:cNvSpPr txBox="1"/>
          <p:nvPr/>
        </p:nvSpPr>
        <p:spPr>
          <a:xfrm>
            <a:off x="433601" y="1985113"/>
            <a:ext cx="11196745"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smtClean="0"/>
              <a:t>Commitment </a:t>
            </a:r>
            <a:r>
              <a:rPr lang="en-US" sz="2000" dirty="0"/>
              <a:t>to </a:t>
            </a:r>
            <a:endParaRPr lang="en-US" sz="2000" dirty="0" smtClean="0"/>
          </a:p>
          <a:p>
            <a:pPr marL="742950" lvl="1" indent="-285750">
              <a:lnSpc>
                <a:spcPct val="150000"/>
              </a:lnSpc>
              <a:buFont typeface="Arial" panose="020B0604020202020204" pitchFamily="34" charset="0"/>
              <a:buChar char="•"/>
            </a:pPr>
            <a:r>
              <a:rPr lang="en-US" sz="2000" dirty="0" smtClean="0"/>
              <a:t>strive </a:t>
            </a:r>
            <a:r>
              <a:rPr lang="en-US" sz="2000" dirty="0"/>
              <a:t>towards climate resilience by </a:t>
            </a:r>
            <a:r>
              <a:rPr lang="en-US" sz="2000" dirty="0" smtClean="0"/>
              <a:t>2030; </a:t>
            </a:r>
            <a:endParaRPr lang="en-US" sz="2000" dirty="0"/>
          </a:p>
          <a:p>
            <a:pPr marL="742950" lvl="1" indent="-285750">
              <a:lnSpc>
                <a:spcPct val="150000"/>
              </a:lnSpc>
              <a:buFont typeface="Arial" panose="020B0604020202020204" pitchFamily="34" charset="0"/>
              <a:buChar char="•"/>
            </a:pPr>
            <a:r>
              <a:rPr lang="en-US" sz="2000" dirty="0" smtClean="0"/>
              <a:t>boost </a:t>
            </a:r>
            <a:r>
              <a:rPr lang="en-US" sz="2000" dirty="0"/>
              <a:t>regional and local adaptation </a:t>
            </a:r>
            <a:r>
              <a:rPr lang="en-US" sz="2000" dirty="0" smtClean="0"/>
              <a:t>efforts</a:t>
            </a:r>
          </a:p>
          <a:p>
            <a:pPr marL="742950" lvl="1" indent="-285750">
              <a:lnSpc>
                <a:spcPct val="150000"/>
              </a:lnSpc>
              <a:buFont typeface="Arial" panose="020B0604020202020204" pitchFamily="34" charset="0"/>
              <a:buChar char="•"/>
            </a:pPr>
            <a:r>
              <a:rPr lang="en-US" sz="2000" dirty="0" smtClean="0"/>
              <a:t>undertake </a:t>
            </a:r>
            <a:r>
              <a:rPr lang="en-US" sz="2000" dirty="0"/>
              <a:t>adaptation actions </a:t>
            </a:r>
            <a:endParaRPr lang="en-US" sz="2000" dirty="0" smtClean="0"/>
          </a:p>
          <a:p>
            <a:pPr marL="285750" indent="-285750">
              <a:lnSpc>
                <a:spcPct val="150000"/>
              </a:lnSpc>
              <a:buFont typeface="Arial" panose="020B0604020202020204" pitchFamily="34" charset="0"/>
              <a:buChar char="•"/>
            </a:pPr>
            <a:r>
              <a:rPr lang="en-US" sz="2000" dirty="0" smtClean="0"/>
              <a:t>In </a:t>
            </a:r>
            <a:r>
              <a:rPr lang="en-US" sz="2000" dirty="0"/>
              <a:t>September we announced 215 Signatories </a:t>
            </a:r>
            <a:r>
              <a:rPr lang="en-US" sz="2000" dirty="0" smtClean="0"/>
              <a:t>- expressions </a:t>
            </a:r>
            <a:r>
              <a:rPr lang="en-US" sz="2000" dirty="0"/>
              <a:t>of </a:t>
            </a:r>
            <a:r>
              <a:rPr lang="en-US" sz="2000" dirty="0" smtClean="0"/>
              <a:t>interest </a:t>
            </a:r>
            <a:r>
              <a:rPr lang="en-US" sz="2000" dirty="0"/>
              <a:t>closed 25/11</a:t>
            </a:r>
          </a:p>
          <a:p>
            <a:pPr marL="285750" indent="-285750">
              <a:lnSpc>
                <a:spcPct val="150000"/>
              </a:lnSpc>
              <a:buFont typeface="Arial" panose="020B0604020202020204" pitchFamily="34" charset="0"/>
              <a:buChar char="•"/>
            </a:pPr>
            <a:r>
              <a:rPr lang="en-US" sz="2000" dirty="0" smtClean="0"/>
              <a:t>Final confirmation </a:t>
            </a:r>
            <a:r>
              <a:rPr lang="en-US" sz="2000" dirty="0"/>
              <a:t>of </a:t>
            </a:r>
            <a:r>
              <a:rPr lang="en-US" sz="2000" dirty="0" smtClean="0"/>
              <a:t>this </a:t>
            </a:r>
            <a:r>
              <a:rPr lang="en-US" sz="2000" dirty="0"/>
              <a:t>political commitment </a:t>
            </a:r>
            <a:r>
              <a:rPr lang="en-US" sz="2000" dirty="0" smtClean="0"/>
              <a:t>in </a:t>
            </a:r>
            <a:r>
              <a:rPr lang="en-US" sz="2000" dirty="0"/>
              <a:t>progress</a:t>
            </a:r>
          </a:p>
        </p:txBody>
      </p:sp>
      <p:pic>
        <p:nvPicPr>
          <p:cNvPr id="3" name="Picture 2">
            <a:extLst>
              <a:ext uri="{FF2B5EF4-FFF2-40B4-BE49-F238E27FC236}">
                <a16:creationId xmlns:a16="http://schemas.microsoft.com/office/drawing/2014/main" id="{DDD6A242-1C1F-463B-B27A-5D96D0CCA2B8}"/>
              </a:ext>
            </a:extLst>
          </p:cNvPr>
          <p:cNvPicPr>
            <a:picLocks noChangeAspect="1"/>
          </p:cNvPicPr>
          <p:nvPr/>
        </p:nvPicPr>
        <p:blipFill>
          <a:blip r:embed="rId3"/>
          <a:stretch>
            <a:fillRect/>
          </a:stretch>
        </p:blipFill>
        <p:spPr>
          <a:xfrm>
            <a:off x="1703541" y="5020602"/>
            <a:ext cx="8505825" cy="1371600"/>
          </a:xfrm>
          <a:prstGeom prst="rect">
            <a:avLst/>
          </a:prstGeom>
        </p:spPr>
      </p:pic>
    </p:spTree>
    <p:extLst>
      <p:ext uri="{BB962C8B-B14F-4D97-AF65-F5344CB8AC3E}">
        <p14:creationId xmlns:p14="http://schemas.microsoft.com/office/powerpoint/2010/main" val="34719438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159" y="1662546"/>
            <a:ext cx="11045707" cy="2096654"/>
          </a:xfrm>
          <a:prstGeom prst="rect">
            <a:avLst/>
          </a:prstGeom>
        </p:spPr>
        <p:txBody>
          <a:bodyPr>
            <a:normAutofit/>
          </a:bodyPr>
          <a:lstStyle/>
          <a:p>
            <a:r>
              <a:rPr lang="en-US" sz="3600" dirty="0"/>
              <a:t>AGORA </a:t>
            </a:r>
            <a:br>
              <a:rPr lang="en-US" sz="3600" dirty="0"/>
            </a:br>
            <a:r>
              <a:rPr lang="en-US" sz="3600" dirty="0"/>
              <a:t/>
            </a:r>
            <a:br>
              <a:rPr lang="en-US" sz="3600" dirty="0"/>
            </a:br>
            <a:r>
              <a:rPr lang="en-US" sz="2800" dirty="0"/>
              <a:t>A Gathering place to </a:t>
            </a:r>
            <a:r>
              <a:rPr lang="en-US" sz="2800" dirty="0" err="1"/>
              <a:t>cO</a:t>
            </a:r>
            <a:r>
              <a:rPr lang="en-US" sz="2800" dirty="0"/>
              <a:t>-design and co-</a:t>
            </a:r>
            <a:r>
              <a:rPr lang="en-US" sz="2800" dirty="0" err="1"/>
              <a:t>cReate</a:t>
            </a:r>
            <a:r>
              <a:rPr lang="en-US" sz="2800" dirty="0"/>
              <a:t> Adaptation</a:t>
            </a:r>
            <a:endParaRPr lang="en-US" sz="3600" dirty="0"/>
          </a:p>
        </p:txBody>
      </p:sp>
      <p:sp>
        <p:nvSpPr>
          <p:cNvPr id="3" name="Content Placeholder 2"/>
          <p:cNvSpPr>
            <a:spLocks noGrp="1"/>
          </p:cNvSpPr>
          <p:nvPr>
            <p:ph idx="1"/>
          </p:nvPr>
        </p:nvSpPr>
        <p:spPr>
          <a:xfrm>
            <a:off x="652159" y="4433403"/>
            <a:ext cx="11045709" cy="1256197"/>
          </a:xfrm>
          <a:prstGeom prst="rect">
            <a:avLst/>
          </a:prstGeom>
        </p:spPr>
        <p:txBody>
          <a:bodyPr/>
          <a:lstStyle/>
          <a:p>
            <a:pPr marL="0" indent="0">
              <a:buNone/>
            </a:pPr>
            <a:r>
              <a:rPr lang="fr-BE" sz="2000" b="1" dirty="0"/>
              <a:t>Paola </a:t>
            </a:r>
            <a:r>
              <a:rPr lang="fr-BE" sz="2000" b="1" dirty="0" err="1"/>
              <a:t>Mercogliano</a:t>
            </a:r>
            <a:r>
              <a:rPr lang="fr-BE" sz="2000" b="1" dirty="0"/>
              <a:t> (</a:t>
            </a:r>
            <a:r>
              <a:rPr lang="fr-BE" sz="2000" b="1" dirty="0" err="1"/>
              <a:t>Fondazione</a:t>
            </a:r>
            <a:r>
              <a:rPr lang="fr-BE" sz="2000" b="1" dirty="0"/>
              <a:t> CMCC)</a:t>
            </a:r>
          </a:p>
          <a:p>
            <a:pPr marL="0" indent="0">
              <a:buNone/>
            </a:pPr>
            <a:r>
              <a:rPr lang="fr-BE" sz="2000" dirty="0"/>
              <a:t>Principal </a:t>
            </a:r>
            <a:r>
              <a:rPr lang="fr-BE" sz="2000" dirty="0" err="1"/>
              <a:t>Coordinator</a:t>
            </a:r>
            <a:endParaRPr lang="fr-BE" sz="2000" dirty="0"/>
          </a:p>
        </p:txBody>
      </p:sp>
      <p:sp>
        <p:nvSpPr>
          <p:cNvPr id="5" name="Content Placeholder 2">
            <a:extLst>
              <a:ext uri="{FF2B5EF4-FFF2-40B4-BE49-F238E27FC236}">
                <a16:creationId xmlns:a16="http://schemas.microsoft.com/office/drawing/2014/main" id="{DB81C969-9F4A-DB5D-539B-72600D760A65}"/>
              </a:ext>
            </a:extLst>
          </p:cNvPr>
          <p:cNvSpPr txBox="1">
            <a:spLocks/>
          </p:cNvSpPr>
          <p:nvPr/>
        </p:nvSpPr>
        <p:spPr>
          <a:xfrm>
            <a:off x="7288486" y="5805003"/>
            <a:ext cx="4820387" cy="125619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100000"/>
              </a:lnSpc>
              <a:spcBef>
                <a:spcPts val="500"/>
              </a:spcBef>
              <a:spcAft>
                <a:spcPts val="1800"/>
              </a:spcAft>
              <a:buClr>
                <a:schemeClr val="tx2"/>
              </a:buClr>
              <a:buFont typeface="Segoe UI" panose="020B0502040204020203"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t>Community of Practice of the Mission Adaptation - 26/01/2023 Brussels</a:t>
            </a:r>
          </a:p>
        </p:txBody>
      </p:sp>
    </p:spTree>
    <p:extLst>
      <p:ext uri="{BB962C8B-B14F-4D97-AF65-F5344CB8AC3E}">
        <p14:creationId xmlns:p14="http://schemas.microsoft.com/office/powerpoint/2010/main" val="18941483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8C7A8DB-196E-15C1-468F-AFF4B3938A92}"/>
              </a:ext>
            </a:extLst>
          </p:cNvPr>
          <p:cNvSpPr txBox="1"/>
          <p:nvPr/>
        </p:nvSpPr>
        <p:spPr>
          <a:xfrm>
            <a:off x="443827" y="2039436"/>
            <a:ext cx="2761479" cy="4478662"/>
          </a:xfrm>
          <a:prstGeom prst="rect">
            <a:avLst/>
          </a:prstGeom>
          <a:noFill/>
        </p:spPr>
        <p:txBody>
          <a:bodyPr wrap="square" rtlCol="0">
            <a:spAutoFit/>
          </a:bodyPr>
          <a:lstStyle/>
          <a:p>
            <a:pPr>
              <a:lnSpc>
                <a:spcPct val="150000"/>
              </a:lnSpc>
            </a:pPr>
            <a:r>
              <a:rPr lang="it-IT" sz="1600" dirty="0" err="1">
                <a:latin typeface="Arial" panose="020B0604020202020204" pitchFamily="34" charset="0"/>
                <a:ea typeface="Roboto" panose="02000000000000000000" pitchFamily="2" charset="0"/>
                <a:cs typeface="Arial" panose="020B0604020202020204" pitchFamily="34" charset="0"/>
              </a:rPr>
              <a:t>Funded</a:t>
            </a:r>
            <a:r>
              <a:rPr lang="it-IT" sz="1600" dirty="0">
                <a:latin typeface="Arial" panose="020B0604020202020204" pitchFamily="34" charset="0"/>
                <a:ea typeface="Roboto" panose="02000000000000000000" pitchFamily="2" charset="0"/>
                <a:cs typeface="Arial" panose="020B0604020202020204" pitchFamily="34" charset="0"/>
              </a:rPr>
              <a:t> by the </a:t>
            </a:r>
            <a:r>
              <a:rPr lang="it-IT" sz="1600" dirty="0" err="1">
                <a:latin typeface="Arial" panose="020B0604020202020204" pitchFamily="34" charset="0"/>
                <a:ea typeface="Roboto" panose="02000000000000000000" pitchFamily="2" charset="0"/>
                <a:cs typeface="Arial" panose="020B0604020202020204" pitchFamily="34" charset="0"/>
              </a:rPr>
              <a:t>European</a:t>
            </a:r>
            <a:r>
              <a:rPr lang="it-IT" sz="1600" dirty="0">
                <a:latin typeface="Arial" panose="020B0604020202020204" pitchFamily="34" charset="0"/>
                <a:ea typeface="Roboto" panose="02000000000000000000" pitchFamily="2" charset="0"/>
                <a:cs typeface="Arial" panose="020B0604020202020204" pitchFamily="34" charset="0"/>
              </a:rPr>
              <a:t> community </a:t>
            </a:r>
            <a:r>
              <a:rPr lang="it-IT" sz="1600" dirty="0" err="1">
                <a:latin typeface="Arial" panose="020B0604020202020204" pitchFamily="34" charset="0"/>
                <a:ea typeface="Roboto" panose="02000000000000000000" pitchFamily="2" charset="0"/>
                <a:cs typeface="Arial" panose="020B0604020202020204" pitchFamily="34" charset="0"/>
              </a:rPr>
              <a:t>within</a:t>
            </a:r>
            <a:r>
              <a:rPr lang="it-IT" sz="1600" dirty="0">
                <a:latin typeface="Arial" panose="020B0604020202020204" pitchFamily="34" charset="0"/>
                <a:ea typeface="Roboto" panose="02000000000000000000" pitchFamily="2" charset="0"/>
                <a:cs typeface="Arial" panose="020B0604020202020204" pitchFamily="34" charset="0"/>
              </a:rPr>
              <a:t> the framework of the Mission </a:t>
            </a:r>
            <a:r>
              <a:rPr lang="it-IT" sz="1600" b="1" dirty="0">
                <a:latin typeface="Arial" panose="020B0604020202020204" pitchFamily="34" charset="0"/>
                <a:ea typeface="Roboto" panose="02000000000000000000" pitchFamily="2" charset="0"/>
                <a:cs typeface="Arial" panose="020B0604020202020204" pitchFamily="34" charset="0"/>
              </a:rPr>
              <a:t>'Adaptation to </a:t>
            </a:r>
            <a:r>
              <a:rPr lang="it-IT" sz="1600" b="1" dirty="0" err="1">
                <a:latin typeface="Arial" panose="020B0604020202020204" pitchFamily="34" charset="0"/>
                <a:ea typeface="Roboto" panose="02000000000000000000" pitchFamily="2" charset="0"/>
                <a:cs typeface="Arial" panose="020B0604020202020204" pitchFamily="34" charset="0"/>
              </a:rPr>
              <a:t>Climate</a:t>
            </a:r>
            <a:r>
              <a:rPr lang="it-IT" sz="1600" b="1" dirty="0">
                <a:latin typeface="Arial" panose="020B0604020202020204" pitchFamily="34" charset="0"/>
                <a:ea typeface="Roboto" panose="02000000000000000000" pitchFamily="2" charset="0"/>
                <a:cs typeface="Arial" panose="020B0604020202020204" pitchFamily="34" charset="0"/>
              </a:rPr>
              <a:t> </a:t>
            </a:r>
            <a:r>
              <a:rPr lang="it-IT" sz="1600" b="1" dirty="0" err="1">
                <a:latin typeface="Arial" panose="020B0604020202020204" pitchFamily="34" charset="0"/>
                <a:ea typeface="Roboto" panose="02000000000000000000" pitchFamily="2" charset="0"/>
                <a:cs typeface="Arial" panose="020B0604020202020204" pitchFamily="34" charset="0"/>
              </a:rPr>
              <a:t>Change</a:t>
            </a:r>
            <a:r>
              <a:rPr lang="it-IT" sz="1600" b="1" dirty="0">
                <a:latin typeface="Arial" panose="020B0604020202020204" pitchFamily="34" charset="0"/>
                <a:ea typeface="Roboto" panose="02000000000000000000" pitchFamily="2" charset="0"/>
                <a:cs typeface="Arial" panose="020B0604020202020204" pitchFamily="34" charset="0"/>
              </a:rPr>
              <a:t>: support </a:t>
            </a:r>
            <a:r>
              <a:rPr lang="it-IT" sz="1600" b="1" dirty="0" err="1">
                <a:latin typeface="Arial" panose="020B0604020202020204" pitchFamily="34" charset="0"/>
                <a:ea typeface="Roboto" panose="02000000000000000000" pitchFamily="2" charset="0"/>
                <a:cs typeface="Arial" panose="020B0604020202020204" pitchFamily="34" charset="0"/>
              </a:rPr>
              <a:t>at</a:t>
            </a:r>
            <a:r>
              <a:rPr lang="it-IT" sz="1600" b="1" dirty="0">
                <a:latin typeface="Arial" panose="020B0604020202020204" pitchFamily="34" charset="0"/>
                <a:ea typeface="Roboto" panose="02000000000000000000" pitchFamily="2" charset="0"/>
                <a:cs typeface="Arial" panose="020B0604020202020204" pitchFamily="34" charset="0"/>
              </a:rPr>
              <a:t> </a:t>
            </a:r>
            <a:r>
              <a:rPr lang="it-IT" sz="1600" b="1" dirty="0" err="1">
                <a:latin typeface="Arial" panose="020B0604020202020204" pitchFamily="34" charset="0"/>
                <a:ea typeface="Roboto" panose="02000000000000000000" pitchFamily="2" charset="0"/>
                <a:cs typeface="Arial" panose="020B0604020202020204" pitchFamily="34" charset="0"/>
              </a:rPr>
              <a:t>least</a:t>
            </a:r>
            <a:r>
              <a:rPr lang="it-IT" sz="1600" b="1" dirty="0">
                <a:latin typeface="Arial" panose="020B0604020202020204" pitchFamily="34" charset="0"/>
                <a:ea typeface="Roboto" panose="02000000000000000000" pitchFamily="2" charset="0"/>
                <a:cs typeface="Arial" panose="020B0604020202020204" pitchFamily="34" charset="0"/>
              </a:rPr>
              <a:t> 150 </a:t>
            </a:r>
            <a:r>
              <a:rPr lang="it-IT" sz="1600" b="1" dirty="0" err="1">
                <a:latin typeface="Arial" panose="020B0604020202020204" pitchFamily="34" charset="0"/>
                <a:ea typeface="Roboto" panose="02000000000000000000" pitchFamily="2" charset="0"/>
                <a:cs typeface="Arial" panose="020B0604020202020204" pitchFamily="34" charset="0"/>
              </a:rPr>
              <a:t>European</a:t>
            </a:r>
            <a:r>
              <a:rPr lang="it-IT" sz="1600" b="1" dirty="0">
                <a:latin typeface="Arial" panose="020B0604020202020204" pitchFamily="34" charset="0"/>
                <a:ea typeface="Roboto" panose="02000000000000000000" pitchFamily="2" charset="0"/>
                <a:cs typeface="Arial" panose="020B0604020202020204" pitchFamily="34" charset="0"/>
              </a:rPr>
              <a:t> </a:t>
            </a:r>
            <a:r>
              <a:rPr lang="it-IT" sz="1600" b="1" dirty="0" err="1">
                <a:latin typeface="Arial" panose="020B0604020202020204" pitchFamily="34" charset="0"/>
                <a:ea typeface="Roboto" panose="02000000000000000000" pitchFamily="2" charset="0"/>
                <a:cs typeface="Arial" panose="020B0604020202020204" pitchFamily="34" charset="0"/>
              </a:rPr>
              <a:t>regions</a:t>
            </a:r>
            <a:r>
              <a:rPr lang="it-IT" sz="1600" b="1" dirty="0">
                <a:latin typeface="Arial" panose="020B0604020202020204" pitchFamily="34" charset="0"/>
                <a:ea typeface="Roboto" panose="02000000000000000000" pitchFamily="2" charset="0"/>
                <a:cs typeface="Arial" panose="020B0604020202020204" pitchFamily="34" charset="0"/>
              </a:rPr>
              <a:t> and communities to </a:t>
            </a:r>
            <a:r>
              <a:rPr lang="it-IT" sz="1600" b="1" dirty="0" err="1">
                <a:latin typeface="Arial" panose="020B0604020202020204" pitchFamily="34" charset="0"/>
                <a:ea typeface="Roboto" panose="02000000000000000000" pitchFamily="2" charset="0"/>
                <a:cs typeface="Arial" panose="020B0604020202020204" pitchFamily="34" charset="0"/>
              </a:rPr>
              <a:t>become</a:t>
            </a:r>
            <a:r>
              <a:rPr lang="it-IT" sz="1600" b="1" dirty="0">
                <a:latin typeface="Arial" panose="020B0604020202020204" pitchFamily="34" charset="0"/>
                <a:ea typeface="Roboto" panose="02000000000000000000" pitchFamily="2" charset="0"/>
                <a:cs typeface="Arial" panose="020B0604020202020204" pitchFamily="34" charset="0"/>
              </a:rPr>
              <a:t> </a:t>
            </a:r>
            <a:r>
              <a:rPr lang="it-IT" sz="1600" b="1" dirty="0" err="1">
                <a:latin typeface="Arial" panose="020B0604020202020204" pitchFamily="34" charset="0"/>
                <a:ea typeface="Roboto" panose="02000000000000000000" pitchFamily="2" charset="0"/>
                <a:cs typeface="Arial" panose="020B0604020202020204" pitchFamily="34" charset="0"/>
              </a:rPr>
              <a:t>climate</a:t>
            </a:r>
            <a:r>
              <a:rPr lang="it-IT" sz="1600" b="1" dirty="0">
                <a:latin typeface="Arial" panose="020B0604020202020204" pitchFamily="34" charset="0"/>
                <a:ea typeface="Roboto" panose="02000000000000000000" pitchFamily="2" charset="0"/>
                <a:cs typeface="Arial" panose="020B0604020202020204" pitchFamily="34" charset="0"/>
              </a:rPr>
              <a:t> </a:t>
            </a:r>
            <a:r>
              <a:rPr lang="it-IT" sz="1600" b="1" dirty="0" err="1">
                <a:latin typeface="Arial" panose="020B0604020202020204" pitchFamily="34" charset="0"/>
                <a:ea typeface="Roboto" panose="02000000000000000000" pitchFamily="2" charset="0"/>
                <a:cs typeface="Arial" panose="020B0604020202020204" pitchFamily="34" charset="0"/>
              </a:rPr>
              <a:t>resilient</a:t>
            </a:r>
            <a:r>
              <a:rPr lang="it-IT" sz="1600" b="1" dirty="0">
                <a:latin typeface="Arial" panose="020B0604020202020204" pitchFamily="34" charset="0"/>
                <a:ea typeface="Roboto" panose="02000000000000000000" pitchFamily="2" charset="0"/>
                <a:cs typeface="Arial" panose="020B0604020202020204" pitchFamily="34" charset="0"/>
              </a:rPr>
              <a:t> by 2030' </a:t>
            </a:r>
            <a:r>
              <a:rPr lang="it-IT" sz="1600" dirty="0">
                <a:latin typeface="Arial" panose="020B0604020202020204" pitchFamily="34" charset="0"/>
                <a:ea typeface="Roboto" panose="02000000000000000000" pitchFamily="2" charset="0"/>
                <a:cs typeface="Arial" panose="020B0604020202020204" pitchFamily="34" charset="0"/>
              </a:rPr>
              <a:t>and, in </a:t>
            </a:r>
            <a:r>
              <a:rPr lang="it-IT" sz="1600" dirty="0" err="1">
                <a:latin typeface="Arial" panose="020B0604020202020204" pitchFamily="34" charset="0"/>
                <a:ea typeface="Roboto" panose="02000000000000000000" pitchFamily="2" charset="0"/>
                <a:cs typeface="Arial" panose="020B0604020202020204" pitchFamily="34" charset="0"/>
              </a:rPr>
              <a:t>particular</a:t>
            </a:r>
            <a:r>
              <a:rPr lang="it-IT" sz="1600" dirty="0">
                <a:latin typeface="Arial" panose="020B0604020202020204" pitchFamily="34" charset="0"/>
                <a:ea typeface="Roboto" panose="02000000000000000000" pitchFamily="2" charset="0"/>
                <a:cs typeface="Arial" panose="020B0604020202020204" pitchFamily="34" charset="0"/>
              </a:rPr>
              <a:t>, in </a:t>
            </a:r>
            <a:r>
              <a:rPr lang="it-IT" sz="1600" dirty="0" err="1">
                <a:latin typeface="Arial" panose="020B0604020202020204" pitchFamily="34" charset="0"/>
                <a:ea typeface="Roboto" panose="02000000000000000000" pitchFamily="2" charset="0"/>
                <a:cs typeface="Arial" panose="020B0604020202020204" pitchFamily="34" charset="0"/>
              </a:rPr>
              <a:t>response</a:t>
            </a:r>
            <a:r>
              <a:rPr lang="it-IT" sz="1600" dirty="0">
                <a:latin typeface="Arial" panose="020B0604020202020204" pitchFamily="34" charset="0"/>
                <a:ea typeface="Roboto" panose="02000000000000000000" pitchFamily="2" charset="0"/>
                <a:cs typeface="Arial" panose="020B0604020202020204" pitchFamily="34" charset="0"/>
              </a:rPr>
              <a:t> to the call HORIZON-MISS-2021-CLIMA-02-051.</a:t>
            </a:r>
            <a:endParaRPr lang="it-IT" dirty="0">
              <a:latin typeface="Arial" panose="020B0604020202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FA769CA9-440D-77C7-E935-0077C7129107}"/>
              </a:ext>
            </a:extLst>
          </p:cNvPr>
          <p:cNvPicPr>
            <a:picLocks noChangeAspect="1"/>
          </p:cNvPicPr>
          <p:nvPr/>
        </p:nvPicPr>
        <p:blipFill>
          <a:blip r:embed="rId2"/>
          <a:stretch>
            <a:fillRect/>
          </a:stretch>
        </p:blipFill>
        <p:spPr>
          <a:xfrm>
            <a:off x="4180113" y="2039436"/>
            <a:ext cx="6902527" cy="4052690"/>
          </a:xfrm>
          <a:prstGeom prst="rect">
            <a:avLst/>
          </a:prstGeom>
        </p:spPr>
      </p:pic>
      <p:sp>
        <p:nvSpPr>
          <p:cNvPr id="11" name="Title 1">
            <a:extLst>
              <a:ext uri="{FF2B5EF4-FFF2-40B4-BE49-F238E27FC236}">
                <a16:creationId xmlns:a16="http://schemas.microsoft.com/office/drawing/2014/main" id="{42ECCC2F-386F-CE47-3B99-AE10C47876E3}"/>
              </a:ext>
            </a:extLst>
          </p:cNvPr>
          <p:cNvSpPr txBox="1">
            <a:spLocks/>
          </p:cNvSpPr>
          <p:nvPr/>
        </p:nvSpPr>
        <p:spPr>
          <a:xfrm>
            <a:off x="349170" y="1101139"/>
            <a:ext cx="11493657" cy="638183"/>
          </a:xfrm>
          <a:prstGeom prst="rect">
            <a:avLst/>
          </a:prstGeom>
        </p:spPr>
        <p:txBody>
          <a:bodyPr vert="horz" lIns="91440" tIns="45720" rIns="91440" bIns="0" rtlCol="0" anchor="b" anchorCtr="0">
            <a:normAutofit fontScale="90000" lnSpcReduction="20000"/>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r>
              <a:rPr lang="en-US" sz="3600" dirty="0">
                <a:solidFill>
                  <a:schemeClr val="tx1"/>
                </a:solidFill>
                <a:ea typeface="+mn-ea"/>
              </a:rPr>
              <a:t>AGORA</a:t>
            </a:r>
            <a:r>
              <a:rPr lang="en-US" sz="2400" dirty="0">
                <a:solidFill>
                  <a:schemeClr val="tx1"/>
                </a:solidFill>
                <a:ea typeface="+mn-ea"/>
              </a:rPr>
              <a:t> </a:t>
            </a:r>
            <a:br>
              <a:rPr lang="en-US" sz="2400" dirty="0">
                <a:solidFill>
                  <a:schemeClr val="tx1"/>
                </a:solidFill>
                <a:ea typeface="+mn-ea"/>
              </a:rPr>
            </a:br>
            <a:r>
              <a:rPr lang="en-US" sz="2400" dirty="0">
                <a:solidFill>
                  <a:schemeClr val="tx1"/>
                </a:solidFill>
                <a:ea typeface="+mn-ea"/>
              </a:rPr>
              <a:t>A Gathering place to </a:t>
            </a:r>
            <a:r>
              <a:rPr lang="en-US" sz="2400" dirty="0" err="1">
                <a:solidFill>
                  <a:schemeClr val="tx1"/>
                </a:solidFill>
                <a:ea typeface="+mn-ea"/>
              </a:rPr>
              <a:t>cO</a:t>
            </a:r>
            <a:r>
              <a:rPr lang="en-US" sz="2400" dirty="0">
                <a:solidFill>
                  <a:schemeClr val="tx1"/>
                </a:solidFill>
                <a:ea typeface="+mn-ea"/>
              </a:rPr>
              <a:t>-design and co-</a:t>
            </a:r>
            <a:r>
              <a:rPr lang="en-US" sz="2400" dirty="0" err="1">
                <a:solidFill>
                  <a:schemeClr val="tx1"/>
                </a:solidFill>
                <a:ea typeface="+mn-ea"/>
              </a:rPr>
              <a:t>cReate</a:t>
            </a:r>
            <a:r>
              <a:rPr lang="en-US" sz="2400" dirty="0">
                <a:solidFill>
                  <a:schemeClr val="tx1"/>
                </a:solidFill>
                <a:ea typeface="+mn-ea"/>
              </a:rPr>
              <a:t> Adaptation</a:t>
            </a:r>
            <a:endParaRPr lang="en-GB" sz="2400" dirty="0">
              <a:solidFill>
                <a:schemeClr val="tx1"/>
              </a:solidFill>
              <a:ea typeface="+mn-ea"/>
            </a:endParaRPr>
          </a:p>
        </p:txBody>
      </p:sp>
      <p:sp>
        <p:nvSpPr>
          <p:cNvPr id="13" name="CasellaDiTesto 12">
            <a:extLst>
              <a:ext uri="{FF2B5EF4-FFF2-40B4-BE49-F238E27FC236}">
                <a16:creationId xmlns:a16="http://schemas.microsoft.com/office/drawing/2014/main" id="{2EDDE2AF-9E0A-3269-D965-6720941027EF}"/>
              </a:ext>
            </a:extLst>
          </p:cNvPr>
          <p:cNvSpPr txBox="1"/>
          <p:nvPr/>
        </p:nvSpPr>
        <p:spPr>
          <a:xfrm>
            <a:off x="3791494" y="6333432"/>
            <a:ext cx="7112724" cy="369332"/>
          </a:xfrm>
          <a:prstGeom prst="rect">
            <a:avLst/>
          </a:prstGeom>
          <a:noFill/>
        </p:spPr>
        <p:txBody>
          <a:bodyPr wrap="square">
            <a:spAutoFit/>
          </a:bodyPr>
          <a:lstStyle/>
          <a:p>
            <a:r>
              <a:rPr lang="it-IT" i="1" dirty="0"/>
              <a:t>https://cordis.europa.eu/project/id/101093921</a:t>
            </a:r>
          </a:p>
        </p:txBody>
      </p:sp>
    </p:spTree>
    <p:extLst>
      <p:ext uri="{BB962C8B-B14F-4D97-AF65-F5344CB8AC3E}">
        <p14:creationId xmlns:p14="http://schemas.microsoft.com/office/powerpoint/2010/main" val="4648499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C14D3B5-21EE-7784-6D76-92F188EE35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446" y="5879469"/>
            <a:ext cx="2068590" cy="748052"/>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2DB221CA-F954-3499-C691-F06615EEE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6218" y="5993814"/>
            <a:ext cx="2340000" cy="656147"/>
          </a:xfrm>
          <a:prstGeom prst="rect">
            <a:avLst/>
          </a:prstGeom>
        </p:spPr>
      </p:pic>
      <p:pic>
        <p:nvPicPr>
          <p:cNvPr id="6" name="Immagine 5">
            <a:extLst>
              <a:ext uri="{FF2B5EF4-FFF2-40B4-BE49-F238E27FC236}">
                <a16:creationId xmlns:a16="http://schemas.microsoft.com/office/drawing/2014/main" id="{9107D78A-BC7C-792D-BD10-118488DA2A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971" y="4290061"/>
            <a:ext cx="2280747" cy="748843"/>
          </a:xfrm>
          <a:prstGeom prst="rect">
            <a:avLst/>
          </a:prstGeom>
        </p:spPr>
      </p:pic>
      <p:pic>
        <p:nvPicPr>
          <p:cNvPr id="7" name="Immagine 6">
            <a:extLst>
              <a:ext uri="{FF2B5EF4-FFF2-40B4-BE49-F238E27FC236}">
                <a16:creationId xmlns:a16="http://schemas.microsoft.com/office/drawing/2014/main" id="{7CB6C016-B5F9-A1C4-55C7-82F77EB3F3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973" y="4041113"/>
            <a:ext cx="2582202" cy="475420"/>
          </a:xfrm>
          <a:prstGeom prst="rect">
            <a:avLst/>
          </a:prstGeom>
        </p:spPr>
      </p:pic>
      <p:pic>
        <p:nvPicPr>
          <p:cNvPr id="9" name="Immagine 8">
            <a:extLst>
              <a:ext uri="{FF2B5EF4-FFF2-40B4-BE49-F238E27FC236}">
                <a16:creationId xmlns:a16="http://schemas.microsoft.com/office/drawing/2014/main" id="{937EAB64-8C89-01E5-E001-9134DC2F59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875" y="5523211"/>
            <a:ext cx="814980" cy="1013132"/>
          </a:xfrm>
          <a:prstGeom prst="rect">
            <a:avLst/>
          </a:prstGeom>
        </p:spPr>
      </p:pic>
      <p:pic>
        <p:nvPicPr>
          <p:cNvPr id="10" name="Immagine 9" descr="Immagine che contiene testo&#10;&#10;Descrizione generata automaticamente">
            <a:extLst>
              <a:ext uri="{FF2B5EF4-FFF2-40B4-BE49-F238E27FC236}">
                <a16:creationId xmlns:a16="http://schemas.microsoft.com/office/drawing/2014/main" id="{924E0DA8-553D-3445-FBBF-9961779F39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2831" y="5014008"/>
            <a:ext cx="1745813" cy="686179"/>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0A7A530C-1CEE-D61F-F88E-78318CA43B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7718" y="2891631"/>
            <a:ext cx="1897356" cy="1005592"/>
          </a:xfrm>
          <a:prstGeom prst="rect">
            <a:avLst/>
          </a:prstGeom>
        </p:spPr>
      </p:pic>
      <p:pic>
        <p:nvPicPr>
          <p:cNvPr id="12" name="Immagine 11" descr="Immagine che contiene testo&#10;&#10;Descrizione generata automaticamente">
            <a:extLst>
              <a:ext uri="{FF2B5EF4-FFF2-40B4-BE49-F238E27FC236}">
                <a16:creationId xmlns:a16="http://schemas.microsoft.com/office/drawing/2014/main" id="{CFBF9AA8-D0C7-64AA-7AA3-C3F310FFEB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3920" y="2068168"/>
            <a:ext cx="2684004" cy="668439"/>
          </a:xfrm>
          <a:prstGeom prst="rect">
            <a:avLst/>
          </a:prstGeom>
        </p:spPr>
      </p:pic>
      <p:pic>
        <p:nvPicPr>
          <p:cNvPr id="13" name="Immagine 12">
            <a:extLst>
              <a:ext uri="{FF2B5EF4-FFF2-40B4-BE49-F238E27FC236}">
                <a16:creationId xmlns:a16="http://schemas.microsoft.com/office/drawing/2014/main" id="{DB0F0348-6030-900F-B53B-CFD4DFF798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8875" y="3136209"/>
            <a:ext cx="1408970" cy="1150728"/>
          </a:xfrm>
          <a:prstGeom prst="rect">
            <a:avLst/>
          </a:prstGeom>
        </p:spPr>
      </p:pic>
      <p:pic>
        <p:nvPicPr>
          <p:cNvPr id="14" name="Immagine 13">
            <a:extLst>
              <a:ext uri="{FF2B5EF4-FFF2-40B4-BE49-F238E27FC236}">
                <a16:creationId xmlns:a16="http://schemas.microsoft.com/office/drawing/2014/main" id="{43AB3E95-FBE6-840A-D28A-7D9AE53D09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1237" y="1928150"/>
            <a:ext cx="1411209" cy="1150729"/>
          </a:xfrm>
          <a:prstGeom prst="rect">
            <a:avLst/>
          </a:prstGeom>
        </p:spPr>
      </p:pic>
      <p:sp>
        <p:nvSpPr>
          <p:cNvPr id="17" name="Title 1">
            <a:extLst>
              <a:ext uri="{FF2B5EF4-FFF2-40B4-BE49-F238E27FC236}">
                <a16:creationId xmlns:a16="http://schemas.microsoft.com/office/drawing/2014/main" id="{A4D0C5D8-5AA9-C07D-B09E-A9E74BE8EB99}"/>
              </a:ext>
            </a:extLst>
          </p:cNvPr>
          <p:cNvSpPr txBox="1">
            <a:spLocks/>
          </p:cNvSpPr>
          <p:nvPr/>
        </p:nvSpPr>
        <p:spPr>
          <a:xfrm>
            <a:off x="349170" y="1101139"/>
            <a:ext cx="11493657" cy="638183"/>
          </a:xfrm>
          <a:prstGeom prst="rect">
            <a:avLst/>
          </a:prstGeom>
        </p:spPr>
        <p:txBody>
          <a:bodyPr vert="horz" lIns="91440" tIns="45720" rIns="91440" bIns="0" rtlCol="0" anchor="b" anchorCtr="0">
            <a:normAutofit fontScale="90000" lnSpcReduction="20000"/>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r>
              <a:rPr lang="en-US" sz="3600" dirty="0">
                <a:solidFill>
                  <a:schemeClr val="tx1"/>
                </a:solidFill>
                <a:ea typeface="+mn-ea"/>
              </a:rPr>
              <a:t>AGORA</a:t>
            </a:r>
            <a:r>
              <a:rPr lang="en-US" sz="2400" dirty="0">
                <a:solidFill>
                  <a:schemeClr val="tx1"/>
                </a:solidFill>
                <a:ea typeface="+mn-ea"/>
              </a:rPr>
              <a:t> </a:t>
            </a:r>
            <a:br>
              <a:rPr lang="en-US" sz="2400" dirty="0">
                <a:solidFill>
                  <a:schemeClr val="tx1"/>
                </a:solidFill>
                <a:ea typeface="+mn-ea"/>
              </a:rPr>
            </a:br>
            <a:r>
              <a:rPr lang="en-US" sz="2400" dirty="0">
                <a:solidFill>
                  <a:schemeClr val="tx1"/>
                </a:solidFill>
                <a:ea typeface="+mn-ea"/>
              </a:rPr>
              <a:t>A Gathering place to </a:t>
            </a:r>
            <a:r>
              <a:rPr lang="en-US" sz="2400" dirty="0" err="1">
                <a:solidFill>
                  <a:schemeClr val="tx1"/>
                </a:solidFill>
                <a:ea typeface="+mn-ea"/>
              </a:rPr>
              <a:t>cO</a:t>
            </a:r>
            <a:r>
              <a:rPr lang="en-US" sz="2400" dirty="0">
                <a:solidFill>
                  <a:schemeClr val="tx1"/>
                </a:solidFill>
                <a:ea typeface="+mn-ea"/>
              </a:rPr>
              <a:t>-design and co-</a:t>
            </a:r>
            <a:r>
              <a:rPr lang="en-US" sz="2400" dirty="0" err="1">
                <a:solidFill>
                  <a:schemeClr val="tx1"/>
                </a:solidFill>
                <a:ea typeface="+mn-ea"/>
              </a:rPr>
              <a:t>cReate</a:t>
            </a:r>
            <a:r>
              <a:rPr lang="en-US" sz="2400" dirty="0">
                <a:solidFill>
                  <a:schemeClr val="tx1"/>
                </a:solidFill>
                <a:ea typeface="+mn-ea"/>
              </a:rPr>
              <a:t> Adaptation</a:t>
            </a:r>
            <a:endParaRPr lang="en-GB" sz="2400" dirty="0">
              <a:solidFill>
                <a:schemeClr val="tx1"/>
              </a:solidFill>
              <a:ea typeface="+mn-ea"/>
            </a:endParaRPr>
          </a:p>
        </p:txBody>
      </p:sp>
      <p:pic>
        <p:nvPicPr>
          <p:cNvPr id="21" name="Immagine 20">
            <a:extLst>
              <a:ext uri="{FF2B5EF4-FFF2-40B4-BE49-F238E27FC236}">
                <a16:creationId xmlns:a16="http://schemas.microsoft.com/office/drawing/2014/main" id="{4438F502-A7E7-13C6-8491-225A85EBACDA}"/>
              </a:ext>
            </a:extLst>
          </p:cNvPr>
          <p:cNvPicPr>
            <a:picLocks noChangeAspect="1"/>
          </p:cNvPicPr>
          <p:nvPr/>
        </p:nvPicPr>
        <p:blipFill>
          <a:blip r:embed="rId12"/>
          <a:stretch>
            <a:fillRect/>
          </a:stretch>
        </p:blipFill>
        <p:spPr>
          <a:xfrm>
            <a:off x="6096000" y="1925579"/>
            <a:ext cx="5714907" cy="4000435"/>
          </a:xfrm>
          <a:prstGeom prst="rect">
            <a:avLst/>
          </a:prstGeom>
        </p:spPr>
      </p:pic>
    </p:spTree>
    <p:extLst>
      <p:ext uri="{BB962C8B-B14F-4D97-AF65-F5344CB8AC3E}">
        <p14:creationId xmlns:p14="http://schemas.microsoft.com/office/powerpoint/2010/main" val="1257616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70" y="1005889"/>
            <a:ext cx="11493657" cy="638183"/>
          </a:xfrm>
          <a:prstGeom prst="rect">
            <a:avLst/>
          </a:prstGeom>
        </p:spPr>
        <p:txBody>
          <a:bodyPr>
            <a:normAutofit fontScale="90000"/>
          </a:bodyPr>
          <a:lstStyle/>
          <a:p>
            <a:r>
              <a:rPr lang="en-US" sz="3600" dirty="0">
                <a:solidFill>
                  <a:schemeClr val="tx1"/>
                </a:solidFill>
                <a:ea typeface="+mn-ea"/>
              </a:rPr>
              <a:t>AGORA</a:t>
            </a:r>
            <a:r>
              <a:rPr lang="en-US" sz="2400" dirty="0">
                <a:solidFill>
                  <a:schemeClr val="tx1"/>
                </a:solidFill>
                <a:ea typeface="+mn-ea"/>
              </a:rPr>
              <a:t> </a:t>
            </a:r>
            <a:br>
              <a:rPr lang="en-US" sz="2400" dirty="0">
                <a:solidFill>
                  <a:schemeClr val="tx1"/>
                </a:solidFill>
                <a:ea typeface="+mn-ea"/>
              </a:rPr>
            </a:br>
            <a:r>
              <a:rPr lang="en-US" sz="2400" dirty="0">
                <a:solidFill>
                  <a:schemeClr val="tx1"/>
                </a:solidFill>
                <a:ea typeface="+mn-ea"/>
              </a:rPr>
              <a:t>A Gathering place to </a:t>
            </a:r>
            <a:r>
              <a:rPr lang="en-US" sz="2400" dirty="0" err="1">
                <a:solidFill>
                  <a:schemeClr val="tx1"/>
                </a:solidFill>
                <a:ea typeface="+mn-ea"/>
              </a:rPr>
              <a:t>cO</a:t>
            </a:r>
            <a:r>
              <a:rPr lang="en-US" sz="2400" dirty="0">
                <a:solidFill>
                  <a:schemeClr val="tx1"/>
                </a:solidFill>
                <a:ea typeface="+mn-ea"/>
              </a:rPr>
              <a:t>-design and co-</a:t>
            </a:r>
            <a:r>
              <a:rPr lang="en-US" sz="2400" dirty="0" err="1">
                <a:solidFill>
                  <a:schemeClr val="tx1"/>
                </a:solidFill>
                <a:ea typeface="+mn-ea"/>
              </a:rPr>
              <a:t>cReate</a:t>
            </a:r>
            <a:r>
              <a:rPr lang="en-US" sz="2400" dirty="0">
                <a:solidFill>
                  <a:schemeClr val="tx1"/>
                </a:solidFill>
                <a:ea typeface="+mn-ea"/>
              </a:rPr>
              <a:t> Adaptation</a:t>
            </a:r>
            <a:endParaRPr lang="en-GB" sz="2400" dirty="0">
              <a:solidFill>
                <a:schemeClr val="tx1"/>
              </a:solidFill>
              <a:ea typeface="+mn-ea"/>
            </a:endParaRPr>
          </a:p>
        </p:txBody>
      </p:sp>
      <p:pic>
        <p:nvPicPr>
          <p:cNvPr id="3" name="Immagine 2">
            <a:extLst>
              <a:ext uri="{FF2B5EF4-FFF2-40B4-BE49-F238E27FC236}">
                <a16:creationId xmlns:a16="http://schemas.microsoft.com/office/drawing/2014/main" id="{730DB7A4-3CF9-E1C7-69E0-68183144F3FC}"/>
              </a:ext>
            </a:extLst>
          </p:cNvPr>
          <p:cNvPicPr>
            <a:picLocks noChangeAspect="1"/>
          </p:cNvPicPr>
          <p:nvPr/>
        </p:nvPicPr>
        <p:blipFill>
          <a:blip r:embed="rId2"/>
          <a:stretch>
            <a:fillRect/>
          </a:stretch>
        </p:blipFill>
        <p:spPr>
          <a:xfrm>
            <a:off x="457200" y="2012034"/>
            <a:ext cx="3437809" cy="3007641"/>
          </a:xfrm>
          <a:prstGeom prst="rect">
            <a:avLst/>
          </a:prstGeom>
        </p:spPr>
      </p:pic>
      <p:sp>
        <p:nvSpPr>
          <p:cNvPr id="5" name="CasellaDiTesto 4">
            <a:extLst>
              <a:ext uri="{FF2B5EF4-FFF2-40B4-BE49-F238E27FC236}">
                <a16:creationId xmlns:a16="http://schemas.microsoft.com/office/drawing/2014/main" id="{46B1AA8C-762D-24EF-10C8-ADA762F4EB59}"/>
              </a:ext>
            </a:extLst>
          </p:cNvPr>
          <p:cNvSpPr txBox="1"/>
          <p:nvPr/>
        </p:nvSpPr>
        <p:spPr>
          <a:xfrm>
            <a:off x="4205764" y="1863147"/>
            <a:ext cx="7529036" cy="4859920"/>
          </a:xfrm>
          <a:prstGeom prst="rect">
            <a:avLst/>
          </a:prstGeom>
          <a:noFill/>
          <a:ln>
            <a:solidFill>
              <a:srgbClr val="002060"/>
            </a:solidFill>
          </a:ln>
        </p:spPr>
        <p:txBody>
          <a:bodyPr wrap="square">
            <a:spAutoFit/>
          </a:bodyPr>
          <a:lstStyle/>
          <a:p>
            <a:pPr algn="just">
              <a:lnSpc>
                <a:spcPct val="107000"/>
              </a:lnSpc>
              <a:spcAft>
                <a:spcPts val="800"/>
              </a:spcAft>
            </a:pPr>
            <a:r>
              <a:rPr lang="en-GB" sz="1600" i="1" dirty="0">
                <a:effectLst/>
                <a:latin typeface="Arial" panose="020B0604020202020204" pitchFamily="34" charset="0"/>
                <a:ea typeface="Calibri" panose="020F0502020204030204" pitchFamily="34" charset="0"/>
                <a:cs typeface="Arial" panose="020B0604020202020204" pitchFamily="34" charset="0"/>
              </a:rPr>
              <a:t>AGORA will </a:t>
            </a:r>
            <a:r>
              <a:rPr lang="en-GB" sz="1600" i="1" u="sng" dirty="0">
                <a:effectLst/>
                <a:latin typeface="Arial" panose="020B0604020202020204" pitchFamily="34" charset="0"/>
                <a:ea typeface="Calibri" panose="020F0502020204030204" pitchFamily="34" charset="0"/>
                <a:cs typeface="Arial" panose="020B0604020202020204" pitchFamily="34" charset="0"/>
              </a:rPr>
              <a:t>support the overall objectives of the Mission on Adaptation to Climate Change</a:t>
            </a:r>
            <a:r>
              <a:rPr lang="en-GB" sz="1600" i="1" dirty="0">
                <a:effectLst/>
                <a:latin typeface="Arial" panose="020B0604020202020204" pitchFamily="34" charset="0"/>
                <a:ea typeface="Calibri" panose="020F0502020204030204" pitchFamily="34" charset="0"/>
                <a:cs typeface="Arial" panose="020B0604020202020204" pitchFamily="34" charset="0"/>
              </a:rPr>
              <a:t> by </a:t>
            </a:r>
            <a:r>
              <a:rPr lang="en-GB" sz="1600" b="1" i="1" dirty="0">
                <a:effectLst/>
                <a:latin typeface="Arial" panose="020B0604020202020204" pitchFamily="34" charset="0"/>
                <a:ea typeface="Calibri" panose="020F0502020204030204" pitchFamily="34" charset="0"/>
                <a:cs typeface="Arial" panose="020B0604020202020204" pitchFamily="34" charset="0"/>
              </a:rPr>
              <a:t>leveraging</a:t>
            </a:r>
            <a:r>
              <a:rPr lang="en-GB" sz="1600" i="1" dirty="0">
                <a:effectLst/>
                <a:latin typeface="Arial" panose="020B0604020202020204" pitchFamily="34" charset="0"/>
                <a:ea typeface="Calibri" panose="020F0502020204030204" pitchFamily="34" charset="0"/>
                <a:cs typeface="Arial" panose="020B0604020202020204" pitchFamily="34" charset="0"/>
              </a:rPr>
              <a:t> and </a:t>
            </a:r>
            <a:r>
              <a:rPr lang="en-GB" sz="1600" b="1" i="1" dirty="0">
                <a:effectLst/>
                <a:latin typeface="Arial" panose="020B0604020202020204" pitchFamily="34" charset="0"/>
                <a:ea typeface="Calibri" panose="020F0502020204030204" pitchFamily="34" charset="0"/>
                <a:cs typeface="Arial" panose="020B0604020202020204" pitchFamily="34" charset="0"/>
              </a:rPr>
              <a:t>step forwarding best practices</a:t>
            </a:r>
            <a:r>
              <a:rPr lang="en-GB" sz="1600" i="1" dirty="0">
                <a:effectLst/>
                <a:latin typeface="Arial" panose="020B0604020202020204" pitchFamily="34" charset="0"/>
                <a:ea typeface="Calibri" panose="020F0502020204030204" pitchFamily="34" charset="0"/>
                <a:cs typeface="Arial" panose="020B0604020202020204" pitchFamily="34" charset="0"/>
              </a:rPr>
              <a:t>, </a:t>
            </a:r>
            <a:r>
              <a:rPr lang="en-GB" sz="1600" b="1" i="1" dirty="0">
                <a:effectLst/>
                <a:latin typeface="Arial" panose="020B0604020202020204" pitchFamily="34" charset="0"/>
                <a:ea typeface="Calibri" panose="020F0502020204030204" pitchFamily="34" charset="0"/>
                <a:cs typeface="Arial" panose="020B0604020202020204" pitchFamily="34" charset="0"/>
              </a:rPr>
              <a:t>innovative approaches</a:t>
            </a:r>
            <a:r>
              <a:rPr lang="en-GB" sz="1600" i="1" dirty="0">
                <a:effectLst/>
                <a:latin typeface="Arial" panose="020B0604020202020204" pitchFamily="34" charset="0"/>
                <a:ea typeface="Calibri" panose="020F0502020204030204" pitchFamily="34" charset="0"/>
                <a:cs typeface="Arial" panose="020B0604020202020204" pitchFamily="34" charset="0"/>
              </a:rPr>
              <a:t>, </a:t>
            </a:r>
            <a:r>
              <a:rPr lang="en-GB" sz="1600" b="1" i="1" dirty="0">
                <a:effectLst/>
                <a:latin typeface="Arial" panose="020B0604020202020204" pitchFamily="34" charset="0"/>
                <a:ea typeface="Calibri" panose="020F0502020204030204" pitchFamily="34" charset="0"/>
                <a:cs typeface="Arial" panose="020B0604020202020204" pitchFamily="34" charset="0"/>
              </a:rPr>
              <a:t>policy instruments </a:t>
            </a:r>
            <a:r>
              <a:rPr lang="en-GB" sz="1600" i="1" dirty="0">
                <a:effectLst/>
                <a:latin typeface="Arial" panose="020B0604020202020204" pitchFamily="34" charset="0"/>
                <a:ea typeface="Calibri" panose="020F0502020204030204" pitchFamily="34" charset="0"/>
                <a:cs typeface="Arial" panose="020B0604020202020204" pitchFamily="34" charset="0"/>
              </a:rPr>
              <a:t>and </a:t>
            </a:r>
            <a:r>
              <a:rPr lang="en-GB" sz="1600" b="1" i="1" dirty="0">
                <a:effectLst/>
                <a:latin typeface="Arial" panose="020B0604020202020204" pitchFamily="34" charset="0"/>
                <a:ea typeface="Calibri" panose="020F0502020204030204" pitchFamily="34" charset="0"/>
                <a:cs typeface="Arial" panose="020B0604020202020204" pitchFamily="34" charset="0"/>
              </a:rPr>
              <a:t>governance mechanisms </a:t>
            </a:r>
            <a:r>
              <a:rPr lang="en-GB" sz="1600" i="1" dirty="0">
                <a:effectLst/>
                <a:latin typeface="Arial" panose="020B0604020202020204" pitchFamily="34" charset="0"/>
                <a:ea typeface="Calibri" panose="020F0502020204030204" pitchFamily="34" charset="0"/>
                <a:cs typeface="Arial" panose="020B0604020202020204" pitchFamily="34" charset="0"/>
              </a:rPr>
              <a:t>to meaningfully and effectively engage communities and regions in climate actions, </a:t>
            </a:r>
            <a:r>
              <a:rPr lang="en-GB" sz="1600" i="1" u="sng" dirty="0">
                <a:effectLst/>
                <a:latin typeface="Arial" panose="020B0604020202020204" pitchFamily="34" charset="0"/>
                <a:ea typeface="Calibri" panose="020F0502020204030204" pitchFamily="34" charset="0"/>
                <a:cs typeface="Arial" panose="020B0604020202020204" pitchFamily="34" charset="0"/>
              </a:rPr>
              <a:t>accelerating and upscaling adaptation process for building a climate resilient Europe</a:t>
            </a:r>
            <a:r>
              <a:rPr lang="en-GB" sz="1600" i="1" dirty="0">
                <a:effectLst/>
                <a:latin typeface="Arial" panose="020B0604020202020204" pitchFamily="34" charset="0"/>
                <a:ea typeface="Calibri" panose="020F0502020204030204" pitchFamily="34" charset="0"/>
                <a:cs typeface="Arial" panose="020B0604020202020204" pitchFamily="34" charset="0"/>
              </a:rPr>
              <a:t>. </a:t>
            </a:r>
            <a:endParaRPr lang="it-IT" sz="1600" i="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sz="1600" i="1" dirty="0">
                <a:effectLst/>
                <a:latin typeface="Arial" panose="020B0604020202020204" pitchFamily="34" charset="0"/>
                <a:ea typeface="Calibri" panose="020F0502020204030204" pitchFamily="34" charset="0"/>
                <a:cs typeface="Arial" panose="020B0604020202020204" pitchFamily="34" charset="0"/>
              </a:rPr>
              <a:t>It will promote </a:t>
            </a:r>
            <a:r>
              <a:rPr lang="en-GB" sz="1600" b="1" i="1" dirty="0">
                <a:effectLst/>
                <a:latin typeface="Arial" panose="020B0604020202020204" pitchFamily="34" charset="0"/>
                <a:ea typeface="Calibri" panose="020F0502020204030204" pitchFamily="34" charset="0"/>
                <a:cs typeface="Arial" panose="020B0604020202020204" pitchFamily="34" charset="0"/>
              </a:rPr>
              <a:t>democracy</a:t>
            </a:r>
            <a:r>
              <a:rPr lang="en-GB" sz="1600" i="1" dirty="0">
                <a:effectLst/>
                <a:latin typeface="Arial" panose="020B0604020202020204" pitchFamily="34" charset="0"/>
                <a:ea typeface="Calibri" panose="020F0502020204030204" pitchFamily="34" charset="0"/>
                <a:cs typeface="Arial" panose="020B0604020202020204" pitchFamily="34" charset="0"/>
              </a:rPr>
              <a:t>, </a:t>
            </a:r>
            <a:r>
              <a:rPr lang="en-GB" sz="1600" b="1" i="1" dirty="0">
                <a:effectLst/>
                <a:latin typeface="Arial" panose="020B0604020202020204" pitchFamily="34" charset="0"/>
                <a:ea typeface="Calibri" panose="020F0502020204030204" pitchFamily="34" charset="0"/>
                <a:cs typeface="Arial" panose="020B0604020202020204" pitchFamily="34" charset="0"/>
              </a:rPr>
              <a:t>climate justice</a:t>
            </a:r>
            <a:r>
              <a:rPr lang="en-GB" sz="1600" i="1" dirty="0">
                <a:effectLst/>
                <a:latin typeface="Arial" panose="020B0604020202020204" pitchFamily="34" charset="0"/>
                <a:ea typeface="Calibri" panose="020F0502020204030204" pitchFamily="34" charset="0"/>
                <a:cs typeface="Arial" panose="020B0604020202020204" pitchFamily="34" charset="0"/>
              </a:rPr>
              <a:t>, </a:t>
            </a:r>
            <a:r>
              <a:rPr lang="en-GB" sz="1600" b="1" i="1" dirty="0">
                <a:effectLst/>
                <a:latin typeface="Arial" panose="020B0604020202020204" pitchFamily="34" charset="0"/>
                <a:ea typeface="Calibri" panose="020F0502020204030204" pitchFamily="34" charset="0"/>
                <a:cs typeface="Arial" panose="020B0604020202020204" pitchFamily="34" charset="0"/>
              </a:rPr>
              <a:t>gender equality</a:t>
            </a:r>
            <a:r>
              <a:rPr lang="en-GB" sz="1600" i="1" dirty="0">
                <a:effectLst/>
                <a:latin typeface="Arial" panose="020B0604020202020204" pitchFamily="34" charset="0"/>
                <a:ea typeface="Calibri" panose="020F0502020204030204" pitchFamily="34" charset="0"/>
                <a:cs typeface="Arial" panose="020B0604020202020204" pitchFamily="34" charset="0"/>
              </a:rPr>
              <a:t>, </a:t>
            </a:r>
            <a:r>
              <a:rPr lang="en-GB" sz="1600" b="1" i="1" dirty="0">
                <a:effectLst/>
                <a:latin typeface="Arial" panose="020B0604020202020204" pitchFamily="34" charset="0"/>
                <a:ea typeface="Calibri" panose="020F0502020204030204" pitchFamily="34" charset="0"/>
                <a:cs typeface="Arial" panose="020B0604020202020204" pitchFamily="34" charset="0"/>
              </a:rPr>
              <a:t>equity</a:t>
            </a:r>
            <a:r>
              <a:rPr lang="en-GB" sz="1600" i="1" dirty="0">
                <a:effectLst/>
                <a:latin typeface="Arial" panose="020B0604020202020204" pitchFamily="34" charset="0"/>
                <a:ea typeface="Calibri" panose="020F0502020204030204" pitchFamily="34" charset="0"/>
                <a:cs typeface="Arial" panose="020B0604020202020204" pitchFamily="34" charset="0"/>
              </a:rPr>
              <a:t>, and </a:t>
            </a:r>
            <a:r>
              <a:rPr lang="en-GB" sz="1600" b="1" i="1" dirty="0">
                <a:effectLst/>
                <a:latin typeface="Arial" panose="020B0604020202020204" pitchFamily="34" charset="0"/>
                <a:ea typeface="Calibri" panose="020F0502020204030204" pitchFamily="34" charset="0"/>
                <a:cs typeface="Arial" panose="020B0604020202020204" pitchFamily="34" charset="0"/>
              </a:rPr>
              <a:t>foster adaptive capacity and citizens’ empowerment</a:t>
            </a:r>
            <a:r>
              <a:rPr lang="en-GB" sz="1600" i="1" dirty="0">
                <a:effectLst/>
                <a:latin typeface="Arial" panose="020B0604020202020204" pitchFamily="34" charset="0"/>
                <a:ea typeface="Calibri" panose="020F0502020204030204" pitchFamily="34" charset="0"/>
                <a:cs typeface="Arial" panose="020B0604020202020204" pitchFamily="34" charset="0"/>
              </a:rPr>
              <a:t> to proactively support decision-making processes. </a:t>
            </a:r>
          </a:p>
          <a:p>
            <a:pPr algn="just">
              <a:lnSpc>
                <a:spcPct val="107000"/>
              </a:lnSpc>
              <a:spcAft>
                <a:spcPts val="800"/>
              </a:spcAft>
            </a:pPr>
            <a:r>
              <a:rPr lang="en-GB" sz="1600" i="1" dirty="0">
                <a:effectLst/>
                <a:latin typeface="Arial" panose="020B0604020202020204" pitchFamily="34" charset="0"/>
                <a:ea typeface="Calibri" panose="020F0502020204030204" pitchFamily="34" charset="0"/>
                <a:cs typeface="Arial" panose="020B0604020202020204" pitchFamily="34" charset="0"/>
              </a:rPr>
              <a:t>AGORA’s main ambition, beyond the state of the art, is to </a:t>
            </a:r>
            <a:r>
              <a:rPr lang="en-GB" sz="1600" i="1" dirty="0">
                <a:solidFill>
                  <a:schemeClr val="bg1"/>
                </a:solidFill>
                <a:effectLst/>
                <a:highlight>
                  <a:srgbClr val="808000"/>
                </a:highlight>
                <a:latin typeface="Arial" panose="020B0604020202020204" pitchFamily="34" charset="0"/>
                <a:ea typeface="Calibri" panose="020F0502020204030204" pitchFamily="34" charset="0"/>
                <a:cs typeface="Arial" panose="020B0604020202020204" pitchFamily="34" charset="0"/>
              </a:rPr>
              <a:t>promote societal transformational processes in different social, economic and political contexts through transdisciplinary tools and approaches</a:t>
            </a:r>
            <a:r>
              <a:rPr lang="en-GB" sz="1600" i="1" dirty="0">
                <a:effectLst/>
                <a:latin typeface="Arial" panose="020B0604020202020204" pitchFamily="34" charset="0"/>
                <a:ea typeface="Calibri" panose="020F0502020204030204" pitchFamily="34" charset="0"/>
                <a:cs typeface="Arial" panose="020B0604020202020204" pitchFamily="34" charset="0"/>
              </a:rPr>
              <a:t>. </a:t>
            </a:r>
            <a:endParaRPr lang="it-IT" sz="1600" i="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sz="1600" i="1"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Citizens, civil society organizations, academics, experts, policymakers, entrepreneurs and other relevant actors</a:t>
            </a:r>
            <a:r>
              <a:rPr lang="en-GB" sz="1600" i="1" dirty="0">
                <a:effectLst/>
                <a:latin typeface="Arial" panose="020B0604020202020204" pitchFamily="34" charset="0"/>
                <a:ea typeface="Calibri" panose="020F0502020204030204" pitchFamily="34" charset="0"/>
                <a:cs typeface="Arial" panose="020B0604020202020204" pitchFamily="34" charset="0"/>
              </a:rPr>
              <a:t> will be engaged in the co-design and co-creation of innovative problem oriented climate adaptation solutions that could be extensively adopted in Europe also considering the deep social changes on going and the awareness that no one size fits all solution. </a:t>
            </a:r>
            <a:endParaRPr lang="it-IT" sz="160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69442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70" y="1005889"/>
            <a:ext cx="11493657" cy="638183"/>
          </a:xfrm>
          <a:prstGeom prst="rect">
            <a:avLst/>
          </a:prstGeom>
        </p:spPr>
        <p:txBody>
          <a:bodyPr>
            <a:normAutofit fontScale="90000"/>
          </a:bodyPr>
          <a:lstStyle/>
          <a:p>
            <a:r>
              <a:rPr lang="en-US" sz="3600" dirty="0">
                <a:solidFill>
                  <a:schemeClr val="tx1"/>
                </a:solidFill>
                <a:ea typeface="+mn-ea"/>
              </a:rPr>
              <a:t>AGORA</a:t>
            </a:r>
            <a:r>
              <a:rPr lang="en-US" sz="2400" dirty="0">
                <a:solidFill>
                  <a:schemeClr val="tx1"/>
                </a:solidFill>
                <a:ea typeface="+mn-ea"/>
              </a:rPr>
              <a:t> </a:t>
            </a:r>
            <a:br>
              <a:rPr lang="en-US" sz="2400" dirty="0">
                <a:solidFill>
                  <a:schemeClr val="tx1"/>
                </a:solidFill>
                <a:ea typeface="+mn-ea"/>
              </a:rPr>
            </a:br>
            <a:r>
              <a:rPr lang="en-US" sz="2400" dirty="0">
                <a:solidFill>
                  <a:schemeClr val="tx1"/>
                </a:solidFill>
                <a:ea typeface="+mn-ea"/>
              </a:rPr>
              <a:t>A Gathering place to </a:t>
            </a:r>
            <a:r>
              <a:rPr lang="en-US" sz="2400" dirty="0" err="1">
                <a:solidFill>
                  <a:schemeClr val="tx1"/>
                </a:solidFill>
                <a:ea typeface="+mn-ea"/>
              </a:rPr>
              <a:t>cO</a:t>
            </a:r>
            <a:r>
              <a:rPr lang="en-US" sz="2400" dirty="0">
                <a:solidFill>
                  <a:schemeClr val="tx1"/>
                </a:solidFill>
                <a:ea typeface="+mn-ea"/>
              </a:rPr>
              <a:t>-design and co-</a:t>
            </a:r>
            <a:r>
              <a:rPr lang="en-US" sz="2400" dirty="0" err="1">
                <a:solidFill>
                  <a:schemeClr val="tx1"/>
                </a:solidFill>
                <a:ea typeface="+mn-ea"/>
              </a:rPr>
              <a:t>cReate</a:t>
            </a:r>
            <a:r>
              <a:rPr lang="en-US" sz="2400" dirty="0">
                <a:solidFill>
                  <a:schemeClr val="tx1"/>
                </a:solidFill>
                <a:ea typeface="+mn-ea"/>
              </a:rPr>
              <a:t> Adaptation</a:t>
            </a:r>
            <a:endParaRPr lang="en-GB" sz="2400" dirty="0">
              <a:solidFill>
                <a:schemeClr val="tx1"/>
              </a:solidFill>
              <a:ea typeface="+mn-ea"/>
            </a:endParaRPr>
          </a:p>
        </p:txBody>
      </p:sp>
      <p:sp>
        <p:nvSpPr>
          <p:cNvPr id="7" name="CasellaDiTesto 6">
            <a:extLst>
              <a:ext uri="{FF2B5EF4-FFF2-40B4-BE49-F238E27FC236}">
                <a16:creationId xmlns:a16="http://schemas.microsoft.com/office/drawing/2014/main" id="{380762F3-C79F-87FD-6992-0325152D1033}"/>
              </a:ext>
            </a:extLst>
          </p:cNvPr>
          <p:cNvSpPr txBox="1"/>
          <p:nvPr/>
        </p:nvSpPr>
        <p:spPr>
          <a:xfrm>
            <a:off x="5974121" y="1871496"/>
            <a:ext cx="5778031" cy="4274696"/>
          </a:xfrm>
          <a:prstGeom prst="rect">
            <a:avLst/>
          </a:prstGeom>
          <a:noFill/>
          <a:ln>
            <a:solidFill>
              <a:srgbClr val="002060"/>
            </a:solidFill>
          </a:ln>
        </p:spPr>
        <p:txBody>
          <a:bodyPr wrap="square">
            <a:spAutoFit/>
          </a:bodyPr>
          <a:lstStyle/>
          <a:p>
            <a:pPr algn="just">
              <a:lnSpc>
                <a:spcPct val="107000"/>
              </a:lnSpc>
              <a:spcAft>
                <a:spcPts val="800"/>
              </a:spcAft>
            </a:pPr>
            <a:r>
              <a:rPr lang="en-US" sz="1600" i="1" dirty="0">
                <a:effectLst/>
                <a:latin typeface="Arial" panose="020B0604020202020204" pitchFamily="34" charset="0"/>
                <a:ea typeface="Calibri" panose="020F0502020204030204" pitchFamily="34" charset="0"/>
                <a:cs typeface="Arial" panose="020B0604020202020204" pitchFamily="34" charset="0"/>
              </a:rPr>
              <a:t>Specifically, AGORA will provide:</a:t>
            </a:r>
          </a:p>
          <a:p>
            <a:pPr marL="285750" indent="-285750" algn="just">
              <a:lnSpc>
                <a:spcPct val="107000"/>
              </a:lnSpc>
              <a:spcAft>
                <a:spcPts val="800"/>
              </a:spcAft>
              <a:buFont typeface="Arial" panose="020B0604020202020204" pitchFamily="34" charset="0"/>
              <a:buChar char="•"/>
            </a:pPr>
            <a:r>
              <a:rPr lang="en-US" sz="1600" i="1" u="sng" dirty="0">
                <a:effectLst/>
                <a:latin typeface="Arial" panose="020B0604020202020204" pitchFamily="34" charset="0"/>
                <a:ea typeface="Calibri" panose="020F0502020204030204" pitchFamily="34" charset="0"/>
                <a:cs typeface="Arial" panose="020B0604020202020204" pitchFamily="34" charset="0"/>
              </a:rPr>
              <a:t>A package of digital tools and co-developed frameworks relying on multi-directional communication technologies</a:t>
            </a:r>
            <a:r>
              <a:rPr lang="en-US" sz="1600" i="1" dirty="0">
                <a:effectLst/>
                <a:latin typeface="Arial" panose="020B0604020202020204" pitchFamily="34" charset="0"/>
                <a:ea typeface="Calibri" panose="020F0502020204030204" pitchFamily="34" charset="0"/>
                <a:cs typeface="Arial" panose="020B0604020202020204" pitchFamily="34" charset="0"/>
              </a:rPr>
              <a:t>.</a:t>
            </a:r>
          </a:p>
          <a:p>
            <a:pPr marL="285750" indent="-285750" algn="just">
              <a:lnSpc>
                <a:spcPct val="107000"/>
              </a:lnSpc>
              <a:spcAft>
                <a:spcPts val="800"/>
              </a:spcAft>
              <a:buFont typeface="Arial" panose="020B0604020202020204" pitchFamily="34" charset="0"/>
              <a:buChar char="•"/>
            </a:pPr>
            <a:r>
              <a:rPr lang="en-US" sz="1600" i="1" u="sng" dirty="0">
                <a:effectLst/>
                <a:latin typeface="Arial" panose="020B0604020202020204" pitchFamily="34" charset="0"/>
                <a:ea typeface="Calibri" panose="020F0502020204030204" pitchFamily="34" charset="0"/>
                <a:cs typeface="Arial" panose="020B0604020202020204" pitchFamily="34" charset="0"/>
              </a:rPr>
              <a:t>Innovative problem-oriented climate adaptation solutions</a:t>
            </a:r>
            <a:r>
              <a:rPr lang="en-US" sz="1600" i="1" dirty="0">
                <a:effectLst/>
                <a:latin typeface="Arial" panose="020B0604020202020204" pitchFamily="34" charset="0"/>
                <a:ea typeface="Calibri" panose="020F0502020204030204" pitchFamily="34" charset="0"/>
                <a:cs typeface="Arial" panose="020B0604020202020204" pitchFamily="34" charset="0"/>
              </a:rPr>
              <a:t>.</a:t>
            </a:r>
          </a:p>
          <a:p>
            <a:pPr marL="285750" indent="-285750" algn="just">
              <a:lnSpc>
                <a:spcPct val="107000"/>
              </a:lnSpc>
              <a:spcAft>
                <a:spcPts val="800"/>
              </a:spcAft>
              <a:buFont typeface="Arial" panose="020B0604020202020204" pitchFamily="34" charset="0"/>
              <a:buChar char="•"/>
            </a:pPr>
            <a:r>
              <a:rPr lang="en-US" sz="1600" i="1" u="sng" dirty="0">
                <a:effectLst/>
                <a:latin typeface="Arial" panose="020B0604020202020204" pitchFamily="34" charset="0"/>
                <a:ea typeface="Calibri" panose="020F0502020204030204" pitchFamily="34" charset="0"/>
                <a:cs typeface="Arial" panose="020B0604020202020204" pitchFamily="34" charset="0"/>
              </a:rPr>
              <a:t>Blueprints for effective decision making and collaborative processes that build on the dialogue among stakeholders and on the integration of different types of knowledge</a:t>
            </a:r>
            <a:r>
              <a:rPr lang="en-US" sz="1600" i="1"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07000"/>
              </a:lnSpc>
              <a:spcAft>
                <a:spcPts val="800"/>
              </a:spcAft>
            </a:pPr>
            <a:r>
              <a:rPr lang="en-US" sz="1600" i="1" dirty="0">
                <a:effectLst/>
                <a:latin typeface="Arial" panose="020B0604020202020204" pitchFamily="34" charset="0"/>
                <a:ea typeface="Calibri" panose="020F0502020204030204" pitchFamily="34" charset="0"/>
                <a:cs typeface="Arial" panose="020B0604020202020204" pitchFamily="34" charset="0"/>
              </a:rPr>
              <a:t>A set of </a:t>
            </a:r>
            <a:r>
              <a:rPr lang="en-US" sz="1600" b="1" i="1" dirty="0">
                <a:effectLst/>
                <a:latin typeface="Arial" panose="020B0604020202020204" pitchFamily="34" charset="0"/>
                <a:ea typeface="Calibri" panose="020F0502020204030204" pitchFamily="34" charset="0"/>
                <a:cs typeface="Arial" panose="020B0604020202020204" pitchFamily="34" charset="0"/>
              </a:rPr>
              <a:t>pilot regions</a:t>
            </a:r>
            <a:r>
              <a:rPr lang="en-US" sz="1600" i="1" dirty="0">
                <a:effectLst/>
                <a:latin typeface="Arial" panose="020B0604020202020204" pitchFamily="34" charset="0"/>
                <a:ea typeface="Calibri" panose="020F0502020204030204" pitchFamily="34" charset="0"/>
                <a:cs typeface="Arial" panose="020B0604020202020204" pitchFamily="34" charset="0"/>
              </a:rPr>
              <a:t> will constitute the co-production arena to co-design, co-develop and co-implement climate adaptation solutions. </a:t>
            </a:r>
          </a:p>
          <a:p>
            <a:pPr algn="just">
              <a:lnSpc>
                <a:spcPct val="107000"/>
              </a:lnSpc>
              <a:spcAft>
                <a:spcPts val="800"/>
              </a:spcAft>
            </a:pPr>
            <a:r>
              <a:rPr lang="en-US" sz="1600" i="1" dirty="0">
                <a:effectLst/>
                <a:latin typeface="Arial" panose="020B0604020202020204" pitchFamily="34" charset="0"/>
                <a:ea typeface="Calibri" panose="020F0502020204030204" pitchFamily="34" charset="0"/>
                <a:cs typeface="Arial" panose="020B0604020202020204" pitchFamily="34" charset="0"/>
              </a:rPr>
              <a:t>AGORA will also develop a </a:t>
            </a:r>
            <a:r>
              <a:rPr lang="en-US" sz="1600" b="1" i="1" dirty="0">
                <a:effectLst/>
                <a:latin typeface="Arial" panose="020B0604020202020204" pitchFamily="34" charset="0"/>
                <a:ea typeface="Calibri" panose="020F0502020204030204" pitchFamily="34" charset="0"/>
                <a:cs typeface="Arial" panose="020B0604020202020204" pitchFamily="34" charset="0"/>
              </a:rPr>
              <a:t>roadmap</a:t>
            </a:r>
            <a:r>
              <a:rPr lang="en-US" sz="1600" i="1" dirty="0">
                <a:effectLst/>
                <a:latin typeface="Arial" panose="020B0604020202020204" pitchFamily="34" charset="0"/>
                <a:ea typeface="Calibri" panose="020F0502020204030204" pitchFamily="34" charset="0"/>
                <a:cs typeface="Arial" panose="020B0604020202020204" pitchFamily="34" charset="0"/>
              </a:rPr>
              <a:t> for transforma</a:t>
            </a:r>
            <a:r>
              <a:rPr lang="en-US" sz="1600" b="1" i="1" dirty="0">
                <a:effectLst/>
                <a:latin typeface="Arial" panose="020B0604020202020204" pitchFamily="34" charset="0"/>
                <a:ea typeface="Calibri" panose="020F0502020204030204" pitchFamily="34" charset="0"/>
                <a:cs typeface="Arial" panose="020B0604020202020204" pitchFamily="34" charset="0"/>
              </a:rPr>
              <a:t>tional change</a:t>
            </a:r>
            <a:r>
              <a:rPr lang="en-US" sz="1600" i="1" dirty="0">
                <a:effectLst/>
                <a:latin typeface="Arial" panose="020B0604020202020204" pitchFamily="34" charset="0"/>
                <a:ea typeface="Calibri" panose="020F0502020204030204" pitchFamily="34" charset="0"/>
                <a:cs typeface="Arial" panose="020B0604020202020204" pitchFamily="34" charset="0"/>
              </a:rPr>
              <a:t> and </a:t>
            </a:r>
            <a:r>
              <a:rPr lang="en-US" sz="1600" b="1" i="1" dirty="0">
                <a:effectLst/>
                <a:latin typeface="Arial" panose="020B0604020202020204" pitchFamily="34" charset="0"/>
                <a:ea typeface="Calibri" panose="020F0502020204030204" pitchFamily="34" charset="0"/>
                <a:cs typeface="Arial" panose="020B0604020202020204" pitchFamily="34" charset="0"/>
              </a:rPr>
              <a:t>upscale of citizen engagement</a:t>
            </a:r>
            <a:r>
              <a:rPr lang="en-US" sz="1600" i="1" dirty="0">
                <a:effectLst/>
                <a:latin typeface="Arial" panose="020B0604020202020204" pitchFamily="34" charset="0"/>
                <a:ea typeface="Calibri" panose="020F0502020204030204" pitchFamily="34" charset="0"/>
                <a:cs typeface="Arial" panose="020B0604020202020204" pitchFamily="34" charset="0"/>
              </a:rPr>
              <a:t>, for </a:t>
            </a:r>
            <a:r>
              <a:rPr lang="en-US" sz="1600" b="1" i="1" dirty="0">
                <a:effectLst/>
                <a:latin typeface="Arial" panose="020B0604020202020204" pitchFamily="34" charset="0"/>
                <a:ea typeface="Calibri" panose="020F0502020204030204" pitchFamily="34" charset="0"/>
                <a:cs typeface="Arial" panose="020B0604020202020204" pitchFamily="34" charset="0"/>
              </a:rPr>
              <a:t>transferability</a:t>
            </a:r>
            <a:r>
              <a:rPr lang="en-US" sz="1600" i="1" dirty="0">
                <a:effectLst/>
                <a:latin typeface="Arial" panose="020B0604020202020204" pitchFamily="34" charset="0"/>
                <a:ea typeface="Calibri" panose="020F0502020204030204" pitchFamily="34" charset="0"/>
                <a:cs typeface="Arial" panose="020B0604020202020204" pitchFamily="34" charset="0"/>
              </a:rPr>
              <a:t> of </a:t>
            </a:r>
            <a:r>
              <a:rPr lang="en-US" sz="1600" b="1" i="1" dirty="0">
                <a:effectLst/>
                <a:latin typeface="Arial" panose="020B0604020202020204" pitchFamily="34" charset="0"/>
                <a:ea typeface="Calibri" panose="020F0502020204030204" pitchFamily="34" charset="0"/>
                <a:cs typeface="Arial" panose="020B0604020202020204" pitchFamily="34" charset="0"/>
              </a:rPr>
              <a:t>effective policy instruments </a:t>
            </a:r>
            <a:r>
              <a:rPr lang="en-US" sz="1600" i="1" dirty="0">
                <a:effectLst/>
                <a:latin typeface="Arial" panose="020B0604020202020204" pitchFamily="34" charset="0"/>
                <a:ea typeface="Calibri" panose="020F0502020204030204" pitchFamily="34" charset="0"/>
                <a:cs typeface="Arial" panose="020B0604020202020204" pitchFamily="34" charset="0"/>
              </a:rPr>
              <a:t>and for </a:t>
            </a:r>
            <a:r>
              <a:rPr lang="en-US" sz="1600" b="1" i="1" dirty="0">
                <a:effectLst/>
                <a:latin typeface="Arial" panose="020B0604020202020204" pitchFamily="34" charset="0"/>
                <a:ea typeface="Calibri" panose="020F0502020204030204" pitchFamily="34" charset="0"/>
                <a:cs typeface="Arial" panose="020B0604020202020204" pitchFamily="34" charset="0"/>
              </a:rPr>
              <a:t>ensuring long term legacy</a:t>
            </a:r>
            <a:r>
              <a:rPr lang="en-US" sz="1600" i="1" dirty="0">
                <a:effectLst/>
                <a:latin typeface="Arial" panose="020B0604020202020204" pitchFamily="34" charset="0"/>
                <a:ea typeface="Calibri" panose="020F0502020204030204" pitchFamily="34" charset="0"/>
                <a:cs typeface="Arial" panose="020B0604020202020204" pitchFamily="34" charset="0"/>
              </a:rPr>
              <a:t>.</a:t>
            </a:r>
          </a:p>
        </p:txBody>
      </p:sp>
      <p:pic>
        <p:nvPicPr>
          <p:cNvPr id="8" name="Immagine 7">
            <a:extLst>
              <a:ext uri="{FF2B5EF4-FFF2-40B4-BE49-F238E27FC236}">
                <a16:creationId xmlns:a16="http://schemas.microsoft.com/office/drawing/2014/main" id="{C4CF6F91-F7AF-2314-2E9F-5EC074B711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376" y="1750372"/>
            <a:ext cx="5118652" cy="5118652"/>
          </a:xfrm>
          <a:prstGeom prst="rect">
            <a:avLst/>
          </a:prstGeom>
        </p:spPr>
      </p:pic>
    </p:spTree>
    <p:extLst>
      <p:ext uri="{BB962C8B-B14F-4D97-AF65-F5344CB8AC3E}">
        <p14:creationId xmlns:p14="http://schemas.microsoft.com/office/powerpoint/2010/main" val="810001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70" y="834439"/>
            <a:ext cx="11493657" cy="638183"/>
          </a:xfrm>
          <a:prstGeom prst="rect">
            <a:avLst/>
          </a:prstGeom>
        </p:spPr>
        <p:txBody>
          <a:bodyPr>
            <a:normAutofit/>
          </a:bodyPr>
          <a:lstStyle/>
          <a:p>
            <a:r>
              <a:rPr lang="en-US" sz="3600" dirty="0">
                <a:solidFill>
                  <a:schemeClr val="tx1"/>
                </a:solidFill>
                <a:ea typeface="+mn-ea"/>
              </a:rPr>
              <a:t>AGORA Conceptual Workflow to support CoP</a:t>
            </a:r>
            <a:endParaRPr lang="en-GB" sz="3600" dirty="0">
              <a:solidFill>
                <a:schemeClr val="tx1"/>
              </a:solidFill>
              <a:ea typeface="+mn-ea"/>
            </a:endParaRPr>
          </a:p>
        </p:txBody>
      </p:sp>
      <p:pic>
        <p:nvPicPr>
          <p:cNvPr id="62" name="Immagine 61">
            <a:extLst>
              <a:ext uri="{FF2B5EF4-FFF2-40B4-BE49-F238E27FC236}">
                <a16:creationId xmlns:a16="http://schemas.microsoft.com/office/drawing/2014/main" id="{326D153B-2CD1-D226-926B-23A2D8BCFD02}"/>
              </a:ext>
            </a:extLst>
          </p:cNvPr>
          <p:cNvPicPr>
            <a:picLocks noChangeAspect="1"/>
          </p:cNvPicPr>
          <p:nvPr/>
        </p:nvPicPr>
        <p:blipFill>
          <a:blip r:embed="rId2"/>
          <a:stretch>
            <a:fillRect/>
          </a:stretch>
        </p:blipFill>
        <p:spPr>
          <a:xfrm>
            <a:off x="1746044" y="1542863"/>
            <a:ext cx="9158390" cy="5193373"/>
          </a:xfrm>
          <a:prstGeom prst="rect">
            <a:avLst/>
          </a:prstGeom>
        </p:spPr>
      </p:pic>
    </p:spTree>
    <p:extLst>
      <p:ext uri="{BB962C8B-B14F-4D97-AF65-F5344CB8AC3E}">
        <p14:creationId xmlns:p14="http://schemas.microsoft.com/office/powerpoint/2010/main" val="6921273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70" y="834439"/>
            <a:ext cx="11493657" cy="638183"/>
          </a:xfrm>
          <a:prstGeom prst="rect">
            <a:avLst/>
          </a:prstGeom>
        </p:spPr>
        <p:txBody>
          <a:bodyPr>
            <a:normAutofit/>
          </a:bodyPr>
          <a:lstStyle/>
          <a:p>
            <a:r>
              <a:rPr lang="en-US" sz="3600" dirty="0">
                <a:solidFill>
                  <a:schemeClr val="tx1"/>
                </a:solidFill>
                <a:ea typeface="+mn-ea"/>
              </a:rPr>
              <a:t>AGORA Pilot Case</a:t>
            </a:r>
            <a:endParaRPr lang="en-GB" sz="3600" dirty="0">
              <a:solidFill>
                <a:schemeClr val="tx1"/>
              </a:solidFill>
              <a:ea typeface="+mn-ea"/>
            </a:endParaRPr>
          </a:p>
        </p:txBody>
      </p:sp>
      <p:sp>
        <p:nvSpPr>
          <p:cNvPr id="23" name="Google Shape;46;p2">
            <a:extLst>
              <a:ext uri="{FF2B5EF4-FFF2-40B4-BE49-F238E27FC236}">
                <a16:creationId xmlns:a16="http://schemas.microsoft.com/office/drawing/2014/main" id="{4483B3B6-A830-D77B-F972-EAFA6763D660}"/>
              </a:ext>
            </a:extLst>
          </p:cNvPr>
          <p:cNvSpPr txBox="1"/>
          <p:nvPr/>
        </p:nvSpPr>
        <p:spPr>
          <a:xfrm>
            <a:off x="547468" y="1779368"/>
            <a:ext cx="11097063" cy="779518"/>
          </a:xfrm>
          <a:prstGeom prst="rect">
            <a:avLst/>
          </a:prstGeom>
          <a:solidFill>
            <a:schemeClr val="accent2"/>
          </a:solidFill>
          <a:ln>
            <a:solidFill>
              <a:schemeClr val="accent1"/>
            </a:solidFill>
          </a:ln>
        </p:spPr>
        <p:txBody>
          <a:bodyPr spcFirstLastPara="1" wrap="square" lIns="121900" tIns="60933" rIns="121900" bIns="60933" anchor="t" anchorCtr="0">
            <a:spAutoFit/>
          </a:bodyPr>
          <a:lstStyle/>
          <a:p>
            <a:pPr algn="just"/>
            <a:r>
              <a:rPr lang="it-IT" sz="2133">
                <a:latin typeface="Arial"/>
                <a:ea typeface="Arial"/>
                <a:cs typeface="Arial"/>
                <a:sym typeface="Arial"/>
              </a:rPr>
              <a:t>AGORA will engage with communities and regions that are or will be joining the EU Mission on Adaptation to Climate Change by signing the Mission Charter. </a:t>
            </a:r>
            <a:endParaRPr sz="2400"/>
          </a:p>
        </p:txBody>
      </p:sp>
      <p:sp>
        <p:nvSpPr>
          <p:cNvPr id="24" name="Google Shape;47;p2">
            <a:extLst>
              <a:ext uri="{FF2B5EF4-FFF2-40B4-BE49-F238E27FC236}">
                <a16:creationId xmlns:a16="http://schemas.microsoft.com/office/drawing/2014/main" id="{25294FE4-8B89-C545-C1EA-2637207A6468}"/>
              </a:ext>
            </a:extLst>
          </p:cNvPr>
          <p:cNvSpPr txBox="1"/>
          <p:nvPr/>
        </p:nvSpPr>
        <p:spPr>
          <a:xfrm>
            <a:off x="547468" y="3109656"/>
            <a:ext cx="11097064" cy="2893045"/>
          </a:xfrm>
          <a:prstGeom prst="rect">
            <a:avLst/>
          </a:prstGeom>
          <a:noFill/>
          <a:ln>
            <a:noFill/>
          </a:ln>
        </p:spPr>
        <p:txBody>
          <a:bodyPr spcFirstLastPara="1" wrap="square" lIns="121900" tIns="60933" rIns="121900" bIns="60933" anchor="t" anchorCtr="0">
            <a:spAutoFit/>
          </a:bodyPr>
          <a:lstStyle/>
          <a:p>
            <a:pPr marL="380990" indent="-380990" algn="just">
              <a:buClr>
                <a:schemeClr val="dk1"/>
              </a:buClr>
              <a:buSzPts val="1400"/>
              <a:buFont typeface="Arial"/>
              <a:buChar char="•"/>
            </a:pPr>
            <a:r>
              <a:rPr lang="it-IT" sz="2000" dirty="0">
                <a:solidFill>
                  <a:schemeClr val="dk1"/>
                </a:solidFill>
                <a:latin typeface="Arial"/>
                <a:ea typeface="Arial"/>
                <a:cs typeface="Arial"/>
                <a:sym typeface="Arial"/>
              </a:rPr>
              <a:t>AGORA </a:t>
            </a:r>
            <a:r>
              <a:rPr lang="it-IT" sz="2000" dirty="0" err="1">
                <a:solidFill>
                  <a:schemeClr val="dk1"/>
                </a:solidFill>
                <a:latin typeface="Arial"/>
                <a:ea typeface="Arial"/>
                <a:cs typeface="Arial"/>
                <a:sym typeface="Arial"/>
              </a:rPr>
              <a:t>will</a:t>
            </a:r>
            <a:r>
              <a:rPr lang="it-IT" sz="2000" dirty="0">
                <a:solidFill>
                  <a:schemeClr val="dk1"/>
                </a:solidFill>
                <a:latin typeface="Arial"/>
                <a:ea typeface="Arial"/>
                <a:cs typeface="Arial"/>
                <a:sym typeface="Arial"/>
              </a:rPr>
              <a:t> </a:t>
            </a:r>
            <a:r>
              <a:rPr lang="it-IT" sz="2000" dirty="0" err="1">
                <a:solidFill>
                  <a:schemeClr val="dk1"/>
                </a:solidFill>
                <a:latin typeface="Arial"/>
                <a:ea typeface="Arial"/>
                <a:cs typeface="Arial"/>
                <a:sym typeface="Arial"/>
              </a:rPr>
              <a:t>perform</a:t>
            </a:r>
            <a:r>
              <a:rPr lang="it-IT" sz="2000" dirty="0">
                <a:solidFill>
                  <a:schemeClr val="dk1"/>
                </a:solidFill>
                <a:latin typeface="Arial"/>
                <a:ea typeface="Arial"/>
                <a:cs typeface="Arial"/>
                <a:sym typeface="Arial"/>
              </a:rPr>
              <a:t> </a:t>
            </a:r>
            <a:r>
              <a:rPr lang="it-IT" sz="2000" b="1" dirty="0" err="1">
                <a:latin typeface="Arial"/>
                <a:ea typeface="Arial"/>
                <a:cs typeface="Arial"/>
                <a:sym typeface="Arial"/>
              </a:rPr>
              <a:t>specific-context</a:t>
            </a:r>
            <a:r>
              <a:rPr lang="it-IT" sz="2000" b="1" dirty="0">
                <a:latin typeface="Arial"/>
                <a:ea typeface="Arial"/>
                <a:cs typeface="Arial"/>
                <a:sym typeface="Arial"/>
              </a:rPr>
              <a:t> in-</a:t>
            </a:r>
            <a:r>
              <a:rPr lang="it-IT" sz="2000" b="1" dirty="0" err="1">
                <a:latin typeface="Arial"/>
                <a:ea typeface="Arial"/>
                <a:cs typeface="Arial"/>
                <a:sym typeface="Arial"/>
              </a:rPr>
              <a:t>person</a:t>
            </a:r>
            <a:r>
              <a:rPr lang="it-IT" sz="2000" b="1" dirty="0">
                <a:latin typeface="Arial"/>
                <a:ea typeface="Arial"/>
                <a:cs typeface="Arial"/>
                <a:sym typeface="Arial"/>
              </a:rPr>
              <a:t> activities </a:t>
            </a:r>
            <a:r>
              <a:rPr lang="it-IT" sz="2000" dirty="0">
                <a:solidFill>
                  <a:schemeClr val="dk1"/>
                </a:solidFill>
                <a:latin typeface="Arial"/>
                <a:ea typeface="Arial"/>
                <a:cs typeface="Arial"/>
                <a:sym typeface="Arial"/>
              </a:rPr>
              <a:t>(for engagement, </a:t>
            </a:r>
            <a:r>
              <a:rPr lang="it-IT" sz="2000" dirty="0" err="1">
                <a:solidFill>
                  <a:schemeClr val="dk1"/>
                </a:solidFill>
                <a:latin typeface="Arial"/>
                <a:ea typeface="Arial"/>
                <a:cs typeface="Arial"/>
                <a:sym typeface="Arial"/>
              </a:rPr>
              <a:t>capacity</a:t>
            </a:r>
            <a:r>
              <a:rPr lang="it-IT" sz="2000" dirty="0">
                <a:solidFill>
                  <a:schemeClr val="dk1"/>
                </a:solidFill>
                <a:latin typeface="Arial"/>
                <a:ea typeface="Arial"/>
                <a:cs typeface="Arial"/>
                <a:sym typeface="Arial"/>
              </a:rPr>
              <a:t> building, governance and </a:t>
            </a:r>
            <a:r>
              <a:rPr lang="it-IT" sz="2000" dirty="0" err="1">
                <a:solidFill>
                  <a:schemeClr val="dk1"/>
                </a:solidFill>
                <a:latin typeface="Arial"/>
                <a:ea typeface="Arial"/>
                <a:cs typeface="Arial"/>
                <a:sym typeface="Arial"/>
              </a:rPr>
              <a:t>tackling</a:t>
            </a:r>
            <a:r>
              <a:rPr lang="it-IT" sz="2000" dirty="0">
                <a:solidFill>
                  <a:schemeClr val="dk1"/>
                </a:solidFill>
                <a:latin typeface="Arial"/>
                <a:ea typeface="Arial"/>
                <a:cs typeface="Arial"/>
                <a:sym typeface="Arial"/>
              </a:rPr>
              <a:t> </a:t>
            </a:r>
            <a:r>
              <a:rPr lang="it-IT" sz="2000" dirty="0" err="1">
                <a:solidFill>
                  <a:schemeClr val="dk1"/>
                </a:solidFill>
                <a:latin typeface="Arial"/>
                <a:ea typeface="Arial"/>
                <a:cs typeface="Arial"/>
                <a:sym typeface="Arial"/>
              </a:rPr>
              <a:t>disinformation</a:t>
            </a:r>
            <a:r>
              <a:rPr lang="it-IT" sz="2000" dirty="0">
                <a:solidFill>
                  <a:schemeClr val="dk1"/>
                </a:solidFill>
                <a:latin typeface="Arial"/>
                <a:ea typeface="Arial"/>
                <a:cs typeface="Arial"/>
                <a:sym typeface="Arial"/>
              </a:rPr>
              <a:t>) in </a:t>
            </a:r>
            <a:r>
              <a:rPr lang="it-IT" sz="2000" b="1" dirty="0" err="1">
                <a:latin typeface="Arial"/>
                <a:ea typeface="Arial"/>
                <a:cs typeface="Arial"/>
                <a:sym typeface="Arial"/>
              </a:rPr>
              <a:t>four</a:t>
            </a:r>
            <a:r>
              <a:rPr lang="it-IT" sz="2000" b="1" dirty="0">
                <a:latin typeface="Arial"/>
                <a:ea typeface="Arial"/>
                <a:cs typeface="Arial"/>
                <a:sym typeface="Arial"/>
              </a:rPr>
              <a:t> key pilot </a:t>
            </a:r>
            <a:r>
              <a:rPr lang="it-IT" sz="2000" b="1" dirty="0" err="1">
                <a:latin typeface="Arial"/>
                <a:ea typeface="Arial"/>
                <a:cs typeface="Arial"/>
                <a:sym typeface="Arial"/>
              </a:rPr>
              <a:t>regions</a:t>
            </a:r>
            <a:r>
              <a:rPr lang="it-IT" sz="2000" b="1" dirty="0">
                <a:latin typeface="Arial"/>
                <a:ea typeface="Arial"/>
                <a:cs typeface="Arial"/>
                <a:sym typeface="Arial"/>
              </a:rPr>
              <a:t> </a:t>
            </a:r>
            <a:r>
              <a:rPr lang="it-IT" sz="2000" dirty="0">
                <a:latin typeface="Arial"/>
                <a:ea typeface="Arial"/>
                <a:cs typeface="Arial"/>
                <a:sym typeface="Arial"/>
              </a:rPr>
              <a:t>in </a:t>
            </a:r>
            <a:r>
              <a:rPr lang="it-IT" sz="2000" b="1" dirty="0">
                <a:latin typeface="Arial"/>
                <a:ea typeface="Arial"/>
                <a:cs typeface="Arial"/>
                <a:sym typeface="Arial"/>
              </a:rPr>
              <a:t>Germany</a:t>
            </a:r>
            <a:r>
              <a:rPr lang="it-IT" sz="2000" dirty="0">
                <a:solidFill>
                  <a:schemeClr val="dk1"/>
                </a:solidFill>
                <a:latin typeface="Arial"/>
                <a:ea typeface="Arial"/>
                <a:cs typeface="Arial"/>
                <a:sym typeface="Arial"/>
              </a:rPr>
              <a:t>, </a:t>
            </a:r>
            <a:r>
              <a:rPr lang="it-IT" sz="2000" b="1" dirty="0" err="1">
                <a:latin typeface="Arial"/>
                <a:ea typeface="Arial"/>
                <a:cs typeface="Arial"/>
                <a:sym typeface="Arial"/>
              </a:rPr>
              <a:t>Sweden</a:t>
            </a:r>
            <a:r>
              <a:rPr lang="it-IT" sz="2000" dirty="0">
                <a:solidFill>
                  <a:schemeClr val="dk1"/>
                </a:solidFill>
                <a:latin typeface="Arial"/>
                <a:ea typeface="Arial"/>
                <a:cs typeface="Arial"/>
                <a:sym typeface="Arial"/>
              </a:rPr>
              <a:t>, </a:t>
            </a:r>
            <a:r>
              <a:rPr lang="it-IT" sz="2000" b="1" dirty="0" err="1">
                <a:latin typeface="Arial"/>
                <a:ea typeface="Arial"/>
                <a:cs typeface="Arial"/>
                <a:sym typeface="Arial"/>
              </a:rPr>
              <a:t>Italy</a:t>
            </a:r>
            <a:r>
              <a:rPr lang="it-IT" sz="2000" dirty="0">
                <a:solidFill>
                  <a:schemeClr val="dk1"/>
                </a:solidFill>
                <a:latin typeface="Arial"/>
                <a:ea typeface="Arial"/>
                <a:cs typeface="Arial"/>
                <a:sym typeface="Arial"/>
              </a:rPr>
              <a:t>, and </a:t>
            </a:r>
            <a:r>
              <a:rPr lang="it-IT" sz="2000" b="1" dirty="0" err="1">
                <a:latin typeface="Arial"/>
                <a:ea typeface="Arial"/>
                <a:cs typeface="Arial"/>
                <a:sym typeface="Arial"/>
              </a:rPr>
              <a:t>Spain</a:t>
            </a:r>
            <a:r>
              <a:rPr lang="it-IT" sz="2000" dirty="0">
                <a:latin typeface="Arial"/>
                <a:ea typeface="Arial"/>
                <a:cs typeface="Arial"/>
                <a:sym typeface="Arial"/>
              </a:rPr>
              <a:t>.</a:t>
            </a:r>
          </a:p>
          <a:p>
            <a:pPr marL="380990" indent="-380990" algn="just">
              <a:buClr>
                <a:schemeClr val="dk1"/>
              </a:buClr>
              <a:buSzPts val="1400"/>
              <a:buFont typeface="Arial"/>
              <a:buChar char="•"/>
            </a:pPr>
            <a:endParaRPr lang="it-IT" sz="2000" dirty="0">
              <a:latin typeface="Arial"/>
              <a:ea typeface="Arial"/>
              <a:cs typeface="Arial"/>
              <a:sym typeface="Arial"/>
            </a:endParaRPr>
          </a:p>
          <a:p>
            <a:pPr marL="380990" indent="-380990" algn="just">
              <a:buClr>
                <a:schemeClr val="dk1"/>
              </a:buClr>
              <a:buSzPts val="1400"/>
              <a:buFont typeface="Arial"/>
              <a:buChar char="•"/>
            </a:pPr>
            <a:r>
              <a:rPr lang="it-IT" sz="2000" b="1" dirty="0">
                <a:solidFill>
                  <a:schemeClr val="dk1"/>
                </a:solidFill>
                <a:latin typeface="Arial"/>
                <a:ea typeface="Arial"/>
                <a:cs typeface="Arial"/>
                <a:sym typeface="Arial"/>
              </a:rPr>
              <a:t>Pilot </a:t>
            </a:r>
            <a:r>
              <a:rPr lang="it-IT" sz="2000" b="1" dirty="0" err="1">
                <a:solidFill>
                  <a:schemeClr val="dk1"/>
                </a:solidFill>
                <a:latin typeface="Arial"/>
                <a:ea typeface="Arial"/>
                <a:cs typeface="Arial"/>
                <a:sym typeface="Arial"/>
              </a:rPr>
              <a:t>Regions</a:t>
            </a:r>
            <a:r>
              <a:rPr lang="it-IT" sz="2000" dirty="0">
                <a:solidFill>
                  <a:schemeClr val="dk1"/>
                </a:solidFill>
                <a:latin typeface="Arial"/>
                <a:ea typeface="Arial"/>
                <a:cs typeface="Arial"/>
                <a:sym typeface="Arial"/>
              </a:rPr>
              <a:t> </a:t>
            </a:r>
            <a:r>
              <a:rPr lang="it-IT" sz="2000" dirty="0" err="1">
                <a:solidFill>
                  <a:schemeClr val="dk1"/>
                </a:solidFill>
                <a:latin typeface="Arial"/>
                <a:ea typeface="Arial"/>
                <a:cs typeface="Arial"/>
                <a:sym typeface="Arial"/>
              </a:rPr>
              <a:t>identified</a:t>
            </a:r>
            <a:r>
              <a:rPr lang="it-IT" sz="2000" dirty="0">
                <a:solidFill>
                  <a:schemeClr val="dk1"/>
                </a:solidFill>
                <a:latin typeface="Arial"/>
                <a:ea typeface="Arial"/>
                <a:cs typeface="Arial"/>
                <a:sym typeface="Arial"/>
              </a:rPr>
              <a:t> in the </a:t>
            </a:r>
            <a:r>
              <a:rPr lang="it-IT" sz="2000" dirty="0" err="1">
                <a:solidFill>
                  <a:schemeClr val="dk1"/>
                </a:solidFill>
                <a:latin typeface="Arial"/>
                <a:ea typeface="Arial"/>
                <a:cs typeface="Arial"/>
                <a:sym typeface="Arial"/>
              </a:rPr>
              <a:t>early</a:t>
            </a:r>
            <a:r>
              <a:rPr lang="it-IT" sz="2000" dirty="0">
                <a:solidFill>
                  <a:schemeClr val="dk1"/>
                </a:solidFill>
                <a:latin typeface="Arial"/>
                <a:ea typeface="Arial"/>
                <a:cs typeface="Arial"/>
                <a:sym typeface="Arial"/>
              </a:rPr>
              <a:t> stage of the Project (</a:t>
            </a:r>
            <a:r>
              <a:rPr lang="it-IT" sz="2000" b="1" dirty="0">
                <a:solidFill>
                  <a:schemeClr val="lt1"/>
                </a:solidFill>
                <a:highlight>
                  <a:srgbClr val="808000"/>
                </a:highlight>
                <a:latin typeface="Arial"/>
                <a:ea typeface="Arial"/>
                <a:cs typeface="Arial"/>
                <a:sym typeface="Arial"/>
              </a:rPr>
              <a:t>Milestone </a:t>
            </a:r>
            <a:r>
              <a:rPr lang="it-IT" sz="2000" b="1" dirty="0" err="1">
                <a:solidFill>
                  <a:schemeClr val="lt1"/>
                </a:solidFill>
                <a:highlight>
                  <a:srgbClr val="808000"/>
                </a:highlight>
                <a:latin typeface="Arial"/>
                <a:ea typeface="Arial"/>
                <a:cs typeface="Arial"/>
                <a:sym typeface="Arial"/>
              </a:rPr>
              <a:t>at</a:t>
            </a:r>
            <a:r>
              <a:rPr lang="it-IT" sz="2000" b="1" dirty="0">
                <a:solidFill>
                  <a:schemeClr val="lt1"/>
                </a:solidFill>
                <a:highlight>
                  <a:srgbClr val="808000"/>
                </a:highlight>
                <a:latin typeface="Arial"/>
                <a:ea typeface="Arial"/>
                <a:cs typeface="Arial"/>
                <a:sym typeface="Arial"/>
              </a:rPr>
              <a:t> M6 to share the Pilot lists</a:t>
            </a:r>
            <a:r>
              <a:rPr lang="it-IT" sz="2000" dirty="0">
                <a:solidFill>
                  <a:schemeClr val="dk1"/>
                </a:solidFill>
                <a:latin typeface="Arial"/>
                <a:ea typeface="Arial"/>
                <a:cs typeface="Arial"/>
                <a:sym typeface="Arial"/>
              </a:rPr>
              <a:t>).</a:t>
            </a:r>
          </a:p>
          <a:p>
            <a:pPr algn="just"/>
            <a:endParaRPr sz="2000" dirty="0">
              <a:solidFill>
                <a:schemeClr val="dk1"/>
              </a:solidFill>
              <a:latin typeface="Arial"/>
              <a:ea typeface="Arial"/>
              <a:cs typeface="Arial"/>
              <a:sym typeface="Arial"/>
            </a:endParaRPr>
          </a:p>
          <a:p>
            <a:pPr marL="380990" indent="-380990" algn="just">
              <a:buClr>
                <a:schemeClr val="dk1"/>
              </a:buClr>
              <a:buSzPts val="1400"/>
              <a:buFont typeface="Arial"/>
              <a:buChar char="•"/>
            </a:pPr>
            <a:r>
              <a:rPr lang="it-IT" sz="2000" dirty="0">
                <a:solidFill>
                  <a:schemeClr val="dk1"/>
                </a:solidFill>
                <a:latin typeface="Arial"/>
                <a:ea typeface="Arial"/>
                <a:cs typeface="Arial"/>
                <a:sym typeface="Arial"/>
              </a:rPr>
              <a:t>AGORA strategy </a:t>
            </a:r>
            <a:r>
              <a:rPr lang="it-IT" sz="2000" dirty="0" err="1">
                <a:solidFill>
                  <a:schemeClr val="dk1"/>
                </a:solidFill>
                <a:latin typeface="Arial"/>
                <a:ea typeface="Arial"/>
                <a:cs typeface="Arial"/>
                <a:sym typeface="Arial"/>
              </a:rPr>
              <a:t>will</a:t>
            </a:r>
            <a:r>
              <a:rPr lang="it-IT" sz="2000" dirty="0">
                <a:solidFill>
                  <a:schemeClr val="dk1"/>
                </a:solidFill>
                <a:latin typeface="Arial"/>
                <a:ea typeface="Arial"/>
                <a:cs typeface="Arial"/>
                <a:sym typeface="Arial"/>
              </a:rPr>
              <a:t> </a:t>
            </a:r>
            <a:r>
              <a:rPr lang="it-IT" sz="2000" dirty="0" err="1">
                <a:solidFill>
                  <a:schemeClr val="dk1"/>
                </a:solidFill>
                <a:latin typeface="Arial"/>
                <a:ea typeface="Arial"/>
                <a:cs typeface="Arial"/>
                <a:sym typeface="Arial"/>
              </a:rPr>
              <a:t>ensure</a:t>
            </a:r>
            <a:r>
              <a:rPr lang="it-IT" sz="2000" dirty="0">
                <a:solidFill>
                  <a:schemeClr val="dk1"/>
                </a:solidFill>
                <a:latin typeface="Arial"/>
                <a:ea typeface="Arial"/>
                <a:cs typeface="Arial"/>
                <a:sym typeface="Arial"/>
              </a:rPr>
              <a:t> a </a:t>
            </a:r>
            <a:r>
              <a:rPr lang="it-IT" sz="2000" b="1" dirty="0" err="1">
                <a:latin typeface="Arial"/>
                <a:ea typeface="Arial"/>
                <a:cs typeface="Arial"/>
                <a:sym typeface="Arial"/>
              </a:rPr>
              <a:t>broader</a:t>
            </a:r>
            <a:r>
              <a:rPr lang="it-IT" sz="2000" b="1" dirty="0">
                <a:latin typeface="Arial"/>
                <a:ea typeface="Arial"/>
                <a:cs typeface="Arial"/>
                <a:sym typeface="Arial"/>
              </a:rPr>
              <a:t> </a:t>
            </a:r>
            <a:r>
              <a:rPr lang="it-IT" sz="2000" b="1" dirty="0" err="1">
                <a:latin typeface="Arial"/>
                <a:ea typeface="Arial"/>
                <a:cs typeface="Arial"/>
                <a:sym typeface="Arial"/>
              </a:rPr>
              <a:t>involvement</a:t>
            </a:r>
            <a:r>
              <a:rPr lang="it-IT" sz="2000" b="1" dirty="0">
                <a:latin typeface="Arial"/>
                <a:ea typeface="Arial"/>
                <a:cs typeface="Arial"/>
                <a:sym typeface="Arial"/>
              </a:rPr>
              <a:t> of communities and </a:t>
            </a:r>
            <a:r>
              <a:rPr lang="it-IT" sz="2000" b="1" dirty="0" err="1">
                <a:latin typeface="Arial"/>
                <a:ea typeface="Arial"/>
                <a:cs typeface="Arial"/>
                <a:sym typeface="Arial"/>
              </a:rPr>
              <a:t>regions</a:t>
            </a:r>
            <a:r>
              <a:rPr lang="it-IT" sz="2000" b="1" dirty="0">
                <a:latin typeface="Arial"/>
                <a:ea typeface="Arial"/>
                <a:cs typeface="Arial"/>
                <a:sym typeface="Arial"/>
              </a:rPr>
              <a:t> in the </a:t>
            </a:r>
            <a:r>
              <a:rPr lang="it-IT" sz="2000" b="1" dirty="0" err="1">
                <a:latin typeface="Arial"/>
                <a:ea typeface="Arial"/>
                <a:cs typeface="Arial"/>
                <a:sym typeface="Arial"/>
              </a:rPr>
              <a:t>Mission's</a:t>
            </a:r>
            <a:r>
              <a:rPr lang="it-IT" sz="2000" b="1" dirty="0">
                <a:latin typeface="Arial"/>
                <a:ea typeface="Arial"/>
                <a:cs typeface="Arial"/>
                <a:sym typeface="Arial"/>
              </a:rPr>
              <a:t> framework, and </a:t>
            </a:r>
            <a:r>
              <a:rPr lang="it-IT" sz="2000" b="1" dirty="0" err="1">
                <a:latin typeface="Arial"/>
                <a:ea typeface="Arial"/>
                <a:cs typeface="Arial"/>
                <a:sym typeface="Arial"/>
              </a:rPr>
              <a:t>it</a:t>
            </a:r>
            <a:r>
              <a:rPr lang="it-IT" sz="2000" b="1" dirty="0">
                <a:latin typeface="Arial"/>
                <a:ea typeface="Arial"/>
                <a:cs typeface="Arial"/>
                <a:sym typeface="Arial"/>
              </a:rPr>
              <a:t> </a:t>
            </a:r>
            <a:r>
              <a:rPr lang="it-IT" sz="2000" b="1" dirty="0" err="1">
                <a:latin typeface="Arial"/>
                <a:ea typeface="Arial"/>
                <a:cs typeface="Arial"/>
                <a:sym typeface="Arial"/>
              </a:rPr>
              <a:t>will</a:t>
            </a:r>
            <a:r>
              <a:rPr lang="it-IT" sz="2000" b="1" dirty="0">
                <a:latin typeface="Arial"/>
                <a:ea typeface="Arial"/>
                <a:cs typeface="Arial"/>
                <a:sym typeface="Arial"/>
              </a:rPr>
              <a:t> turn AGORA </a:t>
            </a:r>
            <a:r>
              <a:rPr lang="it-IT" sz="2000" b="1" dirty="0" err="1">
                <a:latin typeface="Arial"/>
                <a:ea typeface="Arial"/>
                <a:cs typeface="Arial"/>
                <a:sym typeface="Arial"/>
              </a:rPr>
              <a:t>into</a:t>
            </a:r>
            <a:r>
              <a:rPr lang="it-IT" sz="2000" b="1" dirty="0">
                <a:latin typeface="Arial"/>
                <a:ea typeface="Arial"/>
                <a:cs typeface="Arial"/>
                <a:sym typeface="Arial"/>
              </a:rPr>
              <a:t> a </a:t>
            </a:r>
            <a:r>
              <a:rPr lang="it-IT" sz="2000" b="1" dirty="0" err="1">
                <a:latin typeface="Arial"/>
                <a:ea typeface="Arial"/>
                <a:cs typeface="Arial"/>
                <a:sym typeface="Arial"/>
              </a:rPr>
              <a:t>vehicle</a:t>
            </a:r>
            <a:r>
              <a:rPr lang="it-IT" sz="2000" b="1" dirty="0">
                <a:latin typeface="Arial"/>
                <a:ea typeface="Arial"/>
                <a:cs typeface="Arial"/>
                <a:sym typeface="Arial"/>
              </a:rPr>
              <a:t> to serve the Mission </a:t>
            </a:r>
            <a:r>
              <a:rPr lang="it-IT" sz="2000" b="1" dirty="0" err="1">
                <a:latin typeface="Arial"/>
                <a:ea typeface="Arial"/>
                <a:cs typeface="Arial"/>
                <a:sym typeface="Arial"/>
              </a:rPr>
              <a:t>itself</a:t>
            </a:r>
            <a:r>
              <a:rPr lang="it-IT" sz="2000" dirty="0">
                <a:solidFill>
                  <a:schemeClr val="dk1"/>
                </a:solidFill>
                <a:latin typeface="Arial"/>
                <a:ea typeface="Arial"/>
                <a:cs typeface="Arial"/>
                <a:sym typeface="Arial"/>
              </a:rPr>
              <a:t>.  </a:t>
            </a:r>
            <a:endParaRPr sz="2800" dirty="0"/>
          </a:p>
        </p:txBody>
      </p:sp>
    </p:spTree>
    <p:extLst>
      <p:ext uri="{BB962C8B-B14F-4D97-AF65-F5344CB8AC3E}">
        <p14:creationId xmlns:p14="http://schemas.microsoft.com/office/powerpoint/2010/main" val="31914171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70" y="834439"/>
            <a:ext cx="11493657" cy="638183"/>
          </a:xfrm>
          <a:prstGeom prst="rect">
            <a:avLst/>
          </a:prstGeom>
        </p:spPr>
        <p:txBody>
          <a:bodyPr>
            <a:normAutofit/>
          </a:bodyPr>
          <a:lstStyle/>
          <a:p>
            <a:r>
              <a:rPr lang="en-US" sz="3600" dirty="0">
                <a:solidFill>
                  <a:schemeClr val="tx1"/>
                </a:solidFill>
                <a:ea typeface="+mn-ea"/>
              </a:rPr>
              <a:t>AGORA Pilot Case: our vision</a:t>
            </a:r>
            <a:endParaRPr lang="en-GB" sz="3600" dirty="0">
              <a:solidFill>
                <a:schemeClr val="tx1"/>
              </a:solidFill>
              <a:ea typeface="+mn-ea"/>
            </a:endParaRPr>
          </a:p>
        </p:txBody>
      </p:sp>
      <p:sp>
        <p:nvSpPr>
          <p:cNvPr id="3" name="Google Shape;61;p4">
            <a:extLst>
              <a:ext uri="{FF2B5EF4-FFF2-40B4-BE49-F238E27FC236}">
                <a16:creationId xmlns:a16="http://schemas.microsoft.com/office/drawing/2014/main" id="{348D1CF9-BDBB-722E-DB5A-746F77FC7863}"/>
              </a:ext>
            </a:extLst>
          </p:cNvPr>
          <p:cNvSpPr/>
          <p:nvPr/>
        </p:nvSpPr>
        <p:spPr>
          <a:xfrm>
            <a:off x="349170" y="1693183"/>
            <a:ext cx="3986784" cy="2317087"/>
          </a:xfrm>
          <a:prstGeom prst="roundRect">
            <a:avLst>
              <a:gd name="adj" fmla="val 16667"/>
            </a:avLst>
          </a:prstGeom>
          <a:gradFill>
            <a:gsLst>
              <a:gs pos="0">
                <a:srgbClr val="9AA0B1"/>
              </a:gs>
              <a:gs pos="50000">
                <a:srgbClr val="8D93A5"/>
              </a:gs>
              <a:gs pos="100000">
                <a:srgbClr val="788099"/>
              </a:gs>
            </a:gsLst>
            <a:lin ang="5400000" scaled="0"/>
          </a:gradFill>
          <a:ln w="9525" cap="flat" cmpd="sng">
            <a:solidFill>
              <a:schemeClr val="accent2"/>
            </a:solidFill>
            <a:prstDash val="solid"/>
            <a:miter lim="800000"/>
            <a:headEnd type="none" w="sm" len="sm"/>
            <a:tailEnd type="none" w="sm" len="sm"/>
          </a:ln>
        </p:spPr>
        <p:txBody>
          <a:bodyPr spcFirstLastPara="1" wrap="square" lIns="121900" tIns="60933" rIns="121900" bIns="60933" anchor="ctr" anchorCtr="0">
            <a:noAutofit/>
          </a:bodyPr>
          <a:lstStyle/>
          <a:p>
            <a:pPr algn="ctr"/>
            <a:endParaRPr>
              <a:solidFill>
                <a:schemeClr val="dk1"/>
              </a:solidFill>
              <a:latin typeface="Arial"/>
              <a:ea typeface="Arial"/>
              <a:cs typeface="Arial"/>
              <a:sym typeface="Arial"/>
            </a:endParaRPr>
          </a:p>
        </p:txBody>
      </p:sp>
      <p:sp>
        <p:nvSpPr>
          <p:cNvPr id="4" name="Google Shape;64;p4">
            <a:extLst>
              <a:ext uri="{FF2B5EF4-FFF2-40B4-BE49-F238E27FC236}">
                <a16:creationId xmlns:a16="http://schemas.microsoft.com/office/drawing/2014/main" id="{8D2CFE8E-86F1-1F75-490C-2CA5C716916C}"/>
              </a:ext>
            </a:extLst>
          </p:cNvPr>
          <p:cNvSpPr/>
          <p:nvPr/>
        </p:nvSpPr>
        <p:spPr>
          <a:xfrm>
            <a:off x="536061" y="1882702"/>
            <a:ext cx="1567893" cy="918955"/>
          </a:xfrm>
          <a:prstGeom prst="roundRect">
            <a:avLst>
              <a:gd name="adj" fmla="val 16667"/>
            </a:avLst>
          </a:prstGeom>
          <a:solidFill>
            <a:schemeClr val="accent1"/>
          </a:solidFill>
          <a:ln w="12700" cap="flat" cmpd="sng">
            <a:solidFill>
              <a:srgbClr val="1D457B"/>
            </a:solidFill>
            <a:prstDash val="solid"/>
            <a:miter lim="800000"/>
            <a:headEnd type="none" w="sm" len="sm"/>
            <a:tailEnd type="none" w="sm" len="sm"/>
          </a:ln>
        </p:spPr>
        <p:txBody>
          <a:bodyPr spcFirstLastPara="1" wrap="square" lIns="121900" tIns="60933" rIns="121900" bIns="60933" anchor="ctr" anchorCtr="0">
            <a:noAutofit/>
          </a:bodyPr>
          <a:lstStyle/>
          <a:p>
            <a:pPr algn="ctr"/>
            <a:r>
              <a:rPr lang="it-IT">
                <a:solidFill>
                  <a:schemeClr val="lt1"/>
                </a:solidFill>
                <a:latin typeface="Arial"/>
                <a:ea typeface="Arial"/>
                <a:cs typeface="Arial"/>
                <a:sym typeface="Arial"/>
              </a:rPr>
              <a:t>Pilot Case</a:t>
            </a:r>
            <a:endParaRPr sz="2400"/>
          </a:p>
        </p:txBody>
      </p:sp>
      <p:sp>
        <p:nvSpPr>
          <p:cNvPr id="5" name="Google Shape;65;p4">
            <a:extLst>
              <a:ext uri="{FF2B5EF4-FFF2-40B4-BE49-F238E27FC236}">
                <a16:creationId xmlns:a16="http://schemas.microsoft.com/office/drawing/2014/main" id="{23FF6474-3BA0-431C-9E8E-6773FA47F3AC}"/>
              </a:ext>
            </a:extLst>
          </p:cNvPr>
          <p:cNvSpPr txBox="1"/>
          <p:nvPr/>
        </p:nvSpPr>
        <p:spPr>
          <a:xfrm>
            <a:off x="2171154" y="3361347"/>
            <a:ext cx="1929600" cy="492388"/>
          </a:xfrm>
          <a:prstGeom prst="rect">
            <a:avLst/>
          </a:prstGeom>
          <a:noFill/>
          <a:ln>
            <a:noFill/>
          </a:ln>
        </p:spPr>
        <p:txBody>
          <a:bodyPr spcFirstLastPara="1" wrap="square" lIns="121900" tIns="60933" rIns="121900" bIns="60933" anchor="t" anchorCtr="0">
            <a:spAutoFit/>
          </a:bodyPr>
          <a:lstStyle/>
          <a:p>
            <a:pPr algn="ctr"/>
            <a:r>
              <a:rPr lang="it-IT" sz="2400" dirty="0">
                <a:solidFill>
                  <a:schemeClr val="lt1"/>
                </a:solidFill>
                <a:latin typeface="Arial"/>
                <a:ea typeface="Arial"/>
                <a:cs typeface="Arial"/>
                <a:sym typeface="Arial"/>
              </a:rPr>
              <a:t>«Followers»</a:t>
            </a:r>
            <a:endParaRPr sz="2400" dirty="0"/>
          </a:p>
        </p:txBody>
      </p:sp>
      <p:sp>
        <p:nvSpPr>
          <p:cNvPr id="6" name="Google Shape;66;p4">
            <a:extLst>
              <a:ext uri="{FF2B5EF4-FFF2-40B4-BE49-F238E27FC236}">
                <a16:creationId xmlns:a16="http://schemas.microsoft.com/office/drawing/2014/main" id="{8AC0F1A5-0569-76A5-6748-75BEDC90DD5E}"/>
              </a:ext>
            </a:extLst>
          </p:cNvPr>
          <p:cNvSpPr txBox="1"/>
          <p:nvPr/>
        </p:nvSpPr>
        <p:spPr>
          <a:xfrm>
            <a:off x="4703156" y="1791713"/>
            <a:ext cx="6887923" cy="2893045"/>
          </a:xfrm>
          <a:prstGeom prst="rect">
            <a:avLst/>
          </a:prstGeom>
          <a:noFill/>
          <a:ln>
            <a:noFill/>
          </a:ln>
        </p:spPr>
        <p:txBody>
          <a:bodyPr spcFirstLastPara="1" wrap="square" lIns="121900" tIns="60933" rIns="121900" bIns="60933" anchor="t" anchorCtr="0">
            <a:spAutoFit/>
          </a:bodyPr>
          <a:lstStyle/>
          <a:p>
            <a:pPr algn="just"/>
            <a:r>
              <a:rPr lang="it-IT" sz="2000" b="1" dirty="0">
                <a:latin typeface="Arial"/>
                <a:ea typeface="Arial"/>
                <a:cs typeface="Arial"/>
                <a:sym typeface="Arial"/>
              </a:rPr>
              <a:t>Pilot Case: </a:t>
            </a:r>
            <a:r>
              <a:rPr lang="it-IT" sz="2000" dirty="0" err="1">
                <a:latin typeface="Arial"/>
                <a:ea typeface="Arial"/>
                <a:cs typeface="Arial"/>
                <a:sym typeface="Arial"/>
              </a:rPr>
              <a:t>involvement</a:t>
            </a:r>
            <a:r>
              <a:rPr lang="it-IT" sz="2000" dirty="0">
                <a:latin typeface="Arial"/>
                <a:ea typeface="Arial"/>
                <a:cs typeface="Arial"/>
                <a:sym typeface="Arial"/>
              </a:rPr>
              <a:t> of </a:t>
            </a:r>
            <a:r>
              <a:rPr lang="it-IT" sz="2000" dirty="0" err="1">
                <a:latin typeface="Arial"/>
                <a:ea typeface="Arial"/>
                <a:cs typeface="Arial"/>
                <a:sym typeface="Arial"/>
              </a:rPr>
              <a:t>potential</a:t>
            </a:r>
            <a:r>
              <a:rPr lang="it-IT" sz="2000" dirty="0">
                <a:latin typeface="Arial"/>
                <a:ea typeface="Arial"/>
                <a:cs typeface="Arial"/>
                <a:sym typeface="Arial"/>
              </a:rPr>
              <a:t> users and stakeholders + a </a:t>
            </a:r>
            <a:r>
              <a:rPr lang="it-IT" sz="2000" dirty="0" err="1">
                <a:latin typeface="Arial"/>
                <a:ea typeface="Arial"/>
                <a:cs typeface="Arial"/>
                <a:sym typeface="Arial"/>
              </a:rPr>
              <a:t>physical</a:t>
            </a:r>
            <a:r>
              <a:rPr lang="it-IT" sz="2000" dirty="0">
                <a:latin typeface="Arial"/>
                <a:ea typeface="Arial"/>
                <a:cs typeface="Arial"/>
                <a:sym typeface="Arial"/>
              </a:rPr>
              <a:t> meeting place (</a:t>
            </a:r>
            <a:r>
              <a:rPr lang="it-IT" sz="2000" dirty="0" err="1">
                <a:latin typeface="Arial"/>
                <a:ea typeface="Arial"/>
                <a:cs typeface="Arial"/>
                <a:sym typeface="Arial"/>
              </a:rPr>
              <a:t>venue</a:t>
            </a:r>
            <a:r>
              <a:rPr lang="it-IT" sz="2000" dirty="0">
                <a:latin typeface="Arial"/>
                <a:ea typeface="Arial"/>
                <a:cs typeface="Arial"/>
                <a:sym typeface="Arial"/>
              </a:rPr>
              <a:t> for workshops, in-</a:t>
            </a:r>
            <a:r>
              <a:rPr lang="it-IT" sz="2000" dirty="0" err="1">
                <a:latin typeface="Arial"/>
                <a:ea typeface="Arial"/>
                <a:cs typeface="Arial"/>
                <a:sym typeface="Arial"/>
              </a:rPr>
              <a:t>person</a:t>
            </a:r>
            <a:r>
              <a:rPr lang="it-IT" sz="2000" dirty="0">
                <a:latin typeface="Arial"/>
                <a:ea typeface="Arial"/>
                <a:cs typeface="Arial"/>
                <a:sym typeface="Arial"/>
              </a:rPr>
              <a:t> activities, events) with the endorsement of </a:t>
            </a:r>
            <a:r>
              <a:rPr lang="it-IT" sz="2000" dirty="0" err="1">
                <a:latin typeface="Arial"/>
                <a:ea typeface="Arial"/>
                <a:cs typeface="Arial"/>
                <a:sym typeface="Arial"/>
              </a:rPr>
              <a:t>local</a:t>
            </a:r>
            <a:r>
              <a:rPr lang="it-IT" sz="2000" dirty="0">
                <a:latin typeface="Arial"/>
                <a:ea typeface="Arial"/>
                <a:cs typeface="Arial"/>
                <a:sym typeface="Arial"/>
              </a:rPr>
              <a:t> </a:t>
            </a:r>
            <a:r>
              <a:rPr lang="it-IT" sz="2000" dirty="0" err="1">
                <a:latin typeface="Arial"/>
                <a:ea typeface="Arial"/>
                <a:cs typeface="Arial"/>
                <a:sym typeface="Arial"/>
              </a:rPr>
              <a:t>Authorities</a:t>
            </a:r>
            <a:endParaRPr sz="2800" dirty="0"/>
          </a:p>
          <a:p>
            <a:pPr algn="just"/>
            <a:endParaRPr sz="2000" dirty="0">
              <a:latin typeface="Arial"/>
              <a:ea typeface="Arial"/>
              <a:cs typeface="Arial"/>
              <a:sym typeface="Arial"/>
            </a:endParaRPr>
          </a:p>
          <a:p>
            <a:pPr algn="just"/>
            <a:r>
              <a:rPr lang="it-IT" sz="2000" b="1" dirty="0">
                <a:latin typeface="Arial"/>
                <a:ea typeface="Arial"/>
                <a:cs typeface="Arial"/>
                <a:sym typeface="Arial"/>
              </a:rPr>
              <a:t>Followers:</a:t>
            </a:r>
            <a:r>
              <a:rPr lang="it-IT" sz="2000" dirty="0">
                <a:latin typeface="Arial"/>
                <a:ea typeface="Arial"/>
                <a:cs typeface="Arial"/>
                <a:sym typeface="Arial"/>
              </a:rPr>
              <a:t> </a:t>
            </a:r>
            <a:r>
              <a:rPr lang="it-IT" sz="2000" dirty="0" err="1">
                <a:latin typeface="Arial"/>
                <a:ea typeface="Arial"/>
                <a:cs typeface="Arial"/>
                <a:sym typeface="Arial"/>
              </a:rPr>
              <a:t>those</a:t>
            </a:r>
            <a:r>
              <a:rPr lang="it-IT" sz="2000" dirty="0">
                <a:latin typeface="Arial"/>
                <a:ea typeface="Arial"/>
                <a:cs typeface="Arial"/>
                <a:sym typeface="Arial"/>
              </a:rPr>
              <a:t> following the project </a:t>
            </a:r>
            <a:r>
              <a:rPr lang="it-IT" sz="2000" dirty="0" err="1">
                <a:latin typeface="Arial"/>
                <a:ea typeface="Arial"/>
                <a:cs typeface="Arial"/>
                <a:sym typeface="Arial"/>
              </a:rPr>
              <a:t>process</a:t>
            </a:r>
            <a:r>
              <a:rPr lang="it-IT" sz="2000" dirty="0">
                <a:latin typeface="Arial"/>
                <a:ea typeface="Arial"/>
                <a:cs typeface="Arial"/>
                <a:sym typeface="Arial"/>
              </a:rPr>
              <a:t>, sharing </a:t>
            </a:r>
            <a:r>
              <a:rPr lang="it-IT" sz="2000" dirty="0" err="1">
                <a:latin typeface="Arial"/>
                <a:ea typeface="Arial"/>
                <a:cs typeface="Arial"/>
                <a:sym typeface="Arial"/>
              </a:rPr>
              <a:t>their</a:t>
            </a:r>
            <a:r>
              <a:rPr lang="it-IT" sz="2000" dirty="0">
                <a:latin typeface="Arial"/>
                <a:ea typeface="Arial"/>
                <a:cs typeface="Arial"/>
                <a:sym typeface="Arial"/>
              </a:rPr>
              <a:t> </a:t>
            </a:r>
            <a:r>
              <a:rPr lang="it-IT" sz="2000" dirty="0" err="1">
                <a:latin typeface="Arial"/>
                <a:ea typeface="Arial"/>
                <a:cs typeface="Arial"/>
                <a:sym typeface="Arial"/>
              </a:rPr>
              <a:t>experiences</a:t>
            </a:r>
            <a:r>
              <a:rPr lang="it-IT" sz="2000" dirty="0">
                <a:latin typeface="Arial"/>
                <a:ea typeface="Arial"/>
                <a:cs typeface="Arial"/>
                <a:sym typeface="Arial"/>
              </a:rPr>
              <a:t> and </a:t>
            </a:r>
            <a:r>
              <a:rPr lang="it-IT" sz="2000" dirty="0" err="1">
                <a:latin typeface="Arial"/>
                <a:ea typeface="Arial"/>
                <a:cs typeface="Arial"/>
                <a:sym typeface="Arial"/>
              </a:rPr>
              <a:t>initiatives</a:t>
            </a:r>
            <a:r>
              <a:rPr lang="it-IT" sz="2000" dirty="0">
                <a:latin typeface="Arial"/>
                <a:ea typeface="Arial"/>
                <a:cs typeface="Arial"/>
                <a:sym typeface="Arial"/>
              </a:rPr>
              <a:t>, learning from </a:t>
            </a:r>
            <a:r>
              <a:rPr lang="it-IT" sz="2000" dirty="0" err="1">
                <a:latin typeface="Arial"/>
                <a:ea typeface="Arial"/>
                <a:cs typeface="Arial"/>
                <a:sym typeface="Arial"/>
              </a:rPr>
              <a:t>our</a:t>
            </a:r>
            <a:r>
              <a:rPr lang="it-IT" sz="2000" dirty="0">
                <a:latin typeface="Arial"/>
                <a:ea typeface="Arial"/>
                <a:cs typeface="Arial"/>
                <a:sym typeface="Arial"/>
              </a:rPr>
              <a:t> </a:t>
            </a:r>
            <a:r>
              <a:rPr lang="it-IT" sz="2000" dirty="0" err="1">
                <a:latin typeface="Arial"/>
                <a:ea typeface="Arial"/>
                <a:cs typeface="Arial"/>
                <a:sym typeface="Arial"/>
              </a:rPr>
              <a:t>experience</a:t>
            </a:r>
            <a:r>
              <a:rPr lang="it-IT" sz="2000" dirty="0">
                <a:latin typeface="Arial"/>
                <a:ea typeface="Arial"/>
                <a:cs typeface="Arial"/>
                <a:sym typeface="Arial"/>
              </a:rPr>
              <a:t> to </a:t>
            </a:r>
            <a:r>
              <a:rPr lang="it-IT" sz="2000" dirty="0" err="1">
                <a:latin typeface="Arial"/>
                <a:ea typeface="Arial"/>
                <a:cs typeface="Arial"/>
                <a:sym typeface="Arial"/>
              </a:rPr>
              <a:t>further</a:t>
            </a:r>
            <a:r>
              <a:rPr lang="it-IT" sz="2000" dirty="0">
                <a:latin typeface="Arial"/>
                <a:ea typeface="Arial"/>
                <a:cs typeface="Arial"/>
                <a:sym typeface="Arial"/>
              </a:rPr>
              <a:t> replicate the actions </a:t>
            </a:r>
            <a:r>
              <a:rPr lang="it-IT" sz="2000" dirty="0" err="1">
                <a:latin typeface="Arial"/>
                <a:ea typeface="Arial"/>
                <a:cs typeface="Arial"/>
                <a:sym typeface="Arial"/>
              </a:rPr>
              <a:t>taken</a:t>
            </a:r>
            <a:r>
              <a:rPr lang="it-IT" sz="2000" dirty="0">
                <a:latin typeface="Arial"/>
                <a:ea typeface="Arial"/>
                <a:cs typeface="Arial"/>
                <a:sym typeface="Arial"/>
              </a:rPr>
              <a:t> in AGORA (e.g. </a:t>
            </a:r>
            <a:r>
              <a:rPr lang="it-IT" sz="2000" b="1" dirty="0" err="1">
                <a:latin typeface="Arial"/>
                <a:ea typeface="Arial"/>
                <a:cs typeface="Arial"/>
                <a:sym typeface="Arial"/>
              </a:rPr>
              <a:t>CoP</a:t>
            </a:r>
            <a:r>
              <a:rPr lang="it-IT" sz="2000" b="1" dirty="0">
                <a:latin typeface="Arial"/>
                <a:ea typeface="Arial"/>
                <a:cs typeface="Arial"/>
                <a:sym typeface="Arial"/>
              </a:rPr>
              <a:t> </a:t>
            </a:r>
            <a:r>
              <a:rPr lang="it-IT" sz="2000" b="1" dirty="0" err="1">
                <a:latin typeface="Arial"/>
                <a:ea typeface="Arial"/>
                <a:cs typeface="Arial"/>
                <a:sym typeface="Arial"/>
              </a:rPr>
              <a:t>participants</a:t>
            </a:r>
            <a:r>
              <a:rPr lang="it-IT" sz="2000" b="1" dirty="0">
                <a:latin typeface="Arial"/>
                <a:ea typeface="Arial"/>
                <a:cs typeface="Arial"/>
                <a:sym typeface="Arial"/>
              </a:rPr>
              <a:t>!</a:t>
            </a:r>
            <a:r>
              <a:rPr lang="it-IT" sz="2000" dirty="0">
                <a:latin typeface="Arial"/>
                <a:ea typeface="Arial"/>
                <a:cs typeface="Arial"/>
                <a:sym typeface="Arial"/>
              </a:rPr>
              <a:t>)</a:t>
            </a:r>
            <a:endParaRPr sz="2800" dirty="0"/>
          </a:p>
        </p:txBody>
      </p:sp>
      <p:sp>
        <p:nvSpPr>
          <p:cNvPr id="7" name="Google Shape;67;p4">
            <a:extLst>
              <a:ext uri="{FF2B5EF4-FFF2-40B4-BE49-F238E27FC236}">
                <a16:creationId xmlns:a16="http://schemas.microsoft.com/office/drawing/2014/main" id="{1C33D749-25E9-3AC9-B5E9-F4AA16889B6C}"/>
              </a:ext>
            </a:extLst>
          </p:cNvPr>
          <p:cNvSpPr txBox="1"/>
          <p:nvPr/>
        </p:nvSpPr>
        <p:spPr>
          <a:xfrm>
            <a:off x="536061" y="4847819"/>
            <a:ext cx="11131389" cy="1600384"/>
          </a:xfrm>
          <a:prstGeom prst="rect">
            <a:avLst/>
          </a:prstGeom>
          <a:solidFill>
            <a:schemeClr val="accent2"/>
          </a:solidFill>
          <a:ln w="9525" cap="flat" cmpd="sng">
            <a:solidFill>
              <a:schemeClr val="accent1"/>
            </a:solidFill>
            <a:prstDash val="solid"/>
            <a:miter lim="800000"/>
            <a:headEnd type="none" w="sm" len="sm"/>
            <a:tailEnd type="none" w="sm" len="sm"/>
          </a:ln>
        </p:spPr>
        <p:txBody>
          <a:bodyPr spcFirstLastPara="1" wrap="square" lIns="121900" tIns="60933" rIns="121900" bIns="60933" anchor="t" anchorCtr="0">
            <a:spAutoFit/>
          </a:bodyPr>
          <a:lstStyle/>
          <a:p>
            <a:pPr algn="just"/>
            <a:r>
              <a:rPr lang="it-IT" sz="2400" b="1" dirty="0">
                <a:latin typeface="Arial"/>
                <a:ea typeface="Arial"/>
                <a:cs typeface="Arial"/>
                <a:sym typeface="Arial"/>
              </a:rPr>
              <a:t>GOAL: </a:t>
            </a:r>
            <a:r>
              <a:rPr lang="it-IT" sz="2400" dirty="0">
                <a:latin typeface="Arial"/>
                <a:ea typeface="Arial"/>
                <a:cs typeface="Arial"/>
                <a:sym typeface="Arial"/>
              </a:rPr>
              <a:t>Create a network of followers (</a:t>
            </a:r>
            <a:r>
              <a:rPr lang="it-IT" sz="2400" dirty="0" err="1">
                <a:latin typeface="Arial"/>
                <a:ea typeface="Arial"/>
                <a:cs typeface="Arial"/>
                <a:sym typeface="Arial"/>
              </a:rPr>
              <a:t>regions</a:t>
            </a:r>
            <a:r>
              <a:rPr lang="it-IT" sz="2400" dirty="0">
                <a:latin typeface="Arial"/>
                <a:ea typeface="Arial"/>
                <a:cs typeface="Arial"/>
                <a:sym typeface="Arial"/>
              </a:rPr>
              <a:t>, communities, </a:t>
            </a:r>
            <a:r>
              <a:rPr lang="it-IT" sz="2400" dirty="0" err="1">
                <a:latin typeface="Arial"/>
                <a:ea typeface="Arial"/>
                <a:cs typeface="Arial"/>
                <a:sym typeface="Arial"/>
              </a:rPr>
              <a:t>citizens</a:t>
            </a:r>
            <a:r>
              <a:rPr lang="it-IT" sz="2400" dirty="0">
                <a:latin typeface="Arial"/>
                <a:ea typeface="Arial"/>
                <a:cs typeface="Arial"/>
                <a:sym typeface="Arial"/>
              </a:rPr>
              <a:t>, users) to </a:t>
            </a:r>
            <a:r>
              <a:rPr lang="it-IT" sz="2400" dirty="0" err="1">
                <a:latin typeface="Arial"/>
                <a:ea typeface="Arial"/>
                <a:cs typeface="Arial"/>
                <a:sym typeface="Arial"/>
              </a:rPr>
              <a:t>foster</a:t>
            </a:r>
            <a:r>
              <a:rPr lang="it-IT" sz="2400" dirty="0">
                <a:latin typeface="Arial"/>
                <a:ea typeface="Arial"/>
                <a:cs typeface="Arial"/>
                <a:sym typeface="Arial"/>
              </a:rPr>
              <a:t> </a:t>
            </a:r>
            <a:r>
              <a:rPr lang="it-IT" sz="2400" dirty="0" err="1">
                <a:latin typeface="Arial"/>
                <a:ea typeface="Arial"/>
                <a:cs typeface="Arial"/>
                <a:sym typeface="Arial"/>
              </a:rPr>
              <a:t>dialogue</a:t>
            </a:r>
            <a:r>
              <a:rPr lang="it-IT" sz="2400" dirty="0">
                <a:latin typeface="Arial"/>
                <a:ea typeface="Arial"/>
                <a:cs typeface="Arial"/>
                <a:sym typeface="Arial"/>
              </a:rPr>
              <a:t> </a:t>
            </a:r>
            <a:r>
              <a:rPr lang="it-IT" sz="2400" dirty="0" err="1">
                <a:latin typeface="Arial"/>
                <a:ea typeface="Arial"/>
                <a:cs typeface="Arial"/>
                <a:sym typeface="Arial"/>
              </a:rPr>
              <a:t>between</a:t>
            </a:r>
            <a:r>
              <a:rPr lang="it-IT" sz="2400" dirty="0">
                <a:latin typeface="Arial"/>
                <a:ea typeface="Arial"/>
                <a:cs typeface="Arial"/>
                <a:sym typeface="Arial"/>
              </a:rPr>
              <a:t> people, </a:t>
            </a:r>
            <a:r>
              <a:rPr lang="it-IT" sz="2400" dirty="0" err="1">
                <a:latin typeface="Arial"/>
                <a:ea typeface="Arial"/>
                <a:cs typeface="Arial"/>
                <a:sym typeface="Arial"/>
              </a:rPr>
              <a:t>enabling</a:t>
            </a:r>
            <a:r>
              <a:rPr lang="it-IT" sz="2400" dirty="0">
                <a:latin typeface="Arial"/>
                <a:ea typeface="Arial"/>
                <a:cs typeface="Arial"/>
                <a:sym typeface="Arial"/>
              </a:rPr>
              <a:t> </a:t>
            </a:r>
            <a:r>
              <a:rPr lang="it-IT" sz="2400" dirty="0" err="1">
                <a:latin typeface="Arial"/>
                <a:ea typeface="Arial"/>
                <a:cs typeface="Arial"/>
                <a:sym typeface="Arial"/>
              </a:rPr>
              <a:t>them</a:t>
            </a:r>
            <a:r>
              <a:rPr lang="it-IT" sz="2400" dirty="0">
                <a:latin typeface="Arial"/>
                <a:ea typeface="Arial"/>
                <a:cs typeface="Arial"/>
                <a:sym typeface="Arial"/>
              </a:rPr>
              <a:t> to </a:t>
            </a:r>
            <a:r>
              <a:rPr lang="it-IT" sz="2400" dirty="0" err="1">
                <a:latin typeface="Arial"/>
                <a:ea typeface="Arial"/>
                <a:cs typeface="Arial"/>
                <a:sym typeface="Arial"/>
              </a:rPr>
              <a:t>connect</a:t>
            </a:r>
            <a:r>
              <a:rPr lang="it-IT" sz="2400" dirty="0">
                <a:latin typeface="Arial"/>
                <a:ea typeface="Arial"/>
                <a:cs typeface="Arial"/>
                <a:sym typeface="Arial"/>
              </a:rPr>
              <a:t> with </a:t>
            </a:r>
            <a:r>
              <a:rPr lang="it-IT" sz="2400" dirty="0" err="1">
                <a:latin typeface="Arial"/>
                <a:ea typeface="Arial"/>
                <a:cs typeface="Arial"/>
                <a:sym typeface="Arial"/>
              </a:rPr>
              <a:t>peers</a:t>
            </a:r>
            <a:r>
              <a:rPr lang="it-IT" sz="2400" dirty="0">
                <a:latin typeface="Arial"/>
                <a:ea typeface="Arial"/>
                <a:cs typeface="Arial"/>
                <a:sym typeface="Arial"/>
              </a:rPr>
              <a:t> with </a:t>
            </a:r>
            <a:r>
              <a:rPr lang="it-IT" sz="2400" dirty="0" err="1">
                <a:latin typeface="Arial"/>
                <a:ea typeface="Arial"/>
                <a:cs typeface="Arial"/>
                <a:sym typeface="Arial"/>
              </a:rPr>
              <a:t>shared</a:t>
            </a:r>
            <a:r>
              <a:rPr lang="it-IT" sz="2400" dirty="0">
                <a:latin typeface="Arial"/>
                <a:ea typeface="Arial"/>
                <a:cs typeface="Arial"/>
                <a:sym typeface="Arial"/>
              </a:rPr>
              <a:t> challenges, in </a:t>
            </a:r>
            <a:r>
              <a:rPr lang="it-IT" sz="2400" dirty="0" err="1">
                <a:latin typeface="Arial"/>
                <a:ea typeface="Arial"/>
                <a:cs typeface="Arial"/>
                <a:sym typeface="Arial"/>
              </a:rPr>
              <a:t>similar</a:t>
            </a:r>
            <a:r>
              <a:rPr lang="it-IT" sz="2400" dirty="0">
                <a:latin typeface="Arial"/>
                <a:ea typeface="Arial"/>
                <a:cs typeface="Arial"/>
                <a:sym typeface="Arial"/>
              </a:rPr>
              <a:t> </a:t>
            </a:r>
            <a:r>
              <a:rPr lang="it-IT" sz="2400" dirty="0" err="1">
                <a:latin typeface="Arial"/>
                <a:ea typeface="Arial"/>
                <a:cs typeface="Arial"/>
                <a:sym typeface="Arial"/>
              </a:rPr>
              <a:t>contexts</a:t>
            </a:r>
            <a:r>
              <a:rPr lang="it-IT" sz="2400" dirty="0">
                <a:latin typeface="Arial"/>
                <a:ea typeface="Arial"/>
                <a:cs typeface="Arial"/>
                <a:sym typeface="Arial"/>
              </a:rPr>
              <a:t>, and </a:t>
            </a:r>
            <a:r>
              <a:rPr lang="it-IT" sz="2400" dirty="0" err="1">
                <a:latin typeface="Arial"/>
                <a:ea typeface="Arial"/>
                <a:cs typeface="Arial"/>
                <a:sym typeface="Arial"/>
              </a:rPr>
              <a:t>implementing</a:t>
            </a:r>
            <a:r>
              <a:rPr lang="it-IT" sz="2400" dirty="0">
                <a:latin typeface="Arial"/>
                <a:ea typeface="Arial"/>
                <a:cs typeface="Arial"/>
                <a:sym typeface="Arial"/>
              </a:rPr>
              <a:t> </a:t>
            </a:r>
            <a:r>
              <a:rPr lang="it-IT" sz="2400" dirty="0" err="1">
                <a:latin typeface="Arial"/>
                <a:ea typeface="Arial"/>
                <a:cs typeface="Arial"/>
                <a:sym typeface="Arial"/>
              </a:rPr>
              <a:t>equivalent</a:t>
            </a:r>
            <a:r>
              <a:rPr lang="it-IT" sz="2400" dirty="0">
                <a:latin typeface="Arial"/>
                <a:ea typeface="Arial"/>
                <a:cs typeface="Arial"/>
                <a:sym typeface="Arial"/>
              </a:rPr>
              <a:t> </a:t>
            </a:r>
            <a:r>
              <a:rPr lang="it-IT" sz="2400" dirty="0" err="1">
                <a:latin typeface="Arial"/>
                <a:ea typeface="Arial"/>
                <a:cs typeface="Arial"/>
                <a:sym typeface="Arial"/>
              </a:rPr>
              <a:t>solutions</a:t>
            </a:r>
            <a:r>
              <a:rPr lang="it-IT" sz="2400" dirty="0">
                <a:latin typeface="Arial"/>
                <a:ea typeface="Arial"/>
                <a:cs typeface="Arial"/>
                <a:sym typeface="Arial"/>
              </a:rPr>
              <a:t> to </a:t>
            </a:r>
            <a:r>
              <a:rPr lang="it-IT" sz="2400" dirty="0" err="1">
                <a:latin typeface="Arial"/>
                <a:ea typeface="Arial"/>
                <a:cs typeface="Arial"/>
                <a:sym typeface="Arial"/>
              </a:rPr>
              <a:t>strengthen</a:t>
            </a:r>
            <a:r>
              <a:rPr lang="it-IT" sz="2400" dirty="0">
                <a:latin typeface="Arial"/>
                <a:ea typeface="Arial"/>
                <a:cs typeface="Arial"/>
                <a:sym typeface="Arial"/>
              </a:rPr>
              <a:t> the Mission</a:t>
            </a:r>
            <a:endParaRPr sz="3200" dirty="0"/>
          </a:p>
        </p:txBody>
      </p:sp>
      <p:sp>
        <p:nvSpPr>
          <p:cNvPr id="8" name="Google Shape;65;p4">
            <a:extLst>
              <a:ext uri="{FF2B5EF4-FFF2-40B4-BE49-F238E27FC236}">
                <a16:creationId xmlns:a16="http://schemas.microsoft.com/office/drawing/2014/main" id="{C4464CBE-9D94-93AC-37FB-76099B146E9C}"/>
              </a:ext>
            </a:extLst>
          </p:cNvPr>
          <p:cNvSpPr txBox="1"/>
          <p:nvPr/>
        </p:nvSpPr>
        <p:spPr>
          <a:xfrm>
            <a:off x="776032" y="3948792"/>
            <a:ext cx="3133059" cy="492388"/>
          </a:xfrm>
          <a:prstGeom prst="rect">
            <a:avLst/>
          </a:prstGeom>
          <a:noFill/>
          <a:ln>
            <a:noFill/>
          </a:ln>
        </p:spPr>
        <p:txBody>
          <a:bodyPr spcFirstLastPara="1" wrap="square" lIns="121900" tIns="60933" rIns="121900" bIns="60933" anchor="t" anchorCtr="0">
            <a:spAutoFit/>
          </a:bodyPr>
          <a:lstStyle/>
          <a:p>
            <a:pPr algn="ctr"/>
            <a:r>
              <a:rPr lang="it-IT" sz="2400" dirty="0">
                <a:solidFill>
                  <a:schemeClr val="bg1">
                    <a:lumMod val="50000"/>
                  </a:schemeClr>
                </a:solidFill>
                <a:latin typeface="Arial"/>
                <a:ea typeface="Arial"/>
                <a:cs typeface="Arial"/>
                <a:sym typeface="Arial"/>
              </a:rPr>
              <a:t>AGORA </a:t>
            </a:r>
            <a:r>
              <a:rPr lang="it-IT" sz="2400" dirty="0" err="1">
                <a:solidFill>
                  <a:schemeClr val="bg1">
                    <a:lumMod val="50000"/>
                  </a:schemeClr>
                </a:solidFill>
                <a:latin typeface="Arial"/>
                <a:ea typeface="Arial"/>
                <a:cs typeface="Arial"/>
                <a:sym typeface="Arial"/>
              </a:rPr>
              <a:t>environment</a:t>
            </a:r>
            <a:endParaRPr sz="2400" dirty="0">
              <a:solidFill>
                <a:schemeClr val="bg1">
                  <a:lumMod val="50000"/>
                </a:schemeClr>
              </a:solidFill>
            </a:endParaRPr>
          </a:p>
        </p:txBody>
      </p:sp>
    </p:spTree>
    <p:extLst>
      <p:ext uri="{BB962C8B-B14F-4D97-AF65-F5344CB8AC3E}">
        <p14:creationId xmlns:p14="http://schemas.microsoft.com/office/powerpoint/2010/main" val="26863444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70" y="1017321"/>
            <a:ext cx="11493657" cy="638183"/>
          </a:xfrm>
          <a:prstGeom prst="rect">
            <a:avLst/>
          </a:prstGeom>
        </p:spPr>
        <p:txBody>
          <a:bodyPr>
            <a:normAutofit/>
          </a:bodyPr>
          <a:lstStyle/>
          <a:p>
            <a:r>
              <a:rPr lang="en-US" sz="3600" dirty="0">
                <a:solidFill>
                  <a:schemeClr val="tx1"/>
                </a:solidFill>
                <a:ea typeface="+mn-ea"/>
              </a:rPr>
              <a:t>AGORA KOM: 16/17 January 2023 (Rome, Italy)</a:t>
            </a:r>
            <a:endParaRPr lang="en-GB" sz="3600" dirty="0">
              <a:solidFill>
                <a:schemeClr val="tx1"/>
              </a:solidFill>
              <a:ea typeface="+mn-ea"/>
            </a:endParaRPr>
          </a:p>
        </p:txBody>
      </p:sp>
      <p:pic>
        <p:nvPicPr>
          <p:cNvPr id="9" name="Immagine 8" descr="Immagine che contiene testo&#10;&#10;Descrizione generata automaticamente">
            <a:extLst>
              <a:ext uri="{FF2B5EF4-FFF2-40B4-BE49-F238E27FC236}">
                <a16:creationId xmlns:a16="http://schemas.microsoft.com/office/drawing/2014/main" id="{CD43C12D-8C23-1A91-1AB6-BB645909F056}"/>
              </a:ext>
            </a:extLst>
          </p:cNvPr>
          <p:cNvPicPr>
            <a:picLocks noChangeAspect="1"/>
          </p:cNvPicPr>
          <p:nvPr/>
        </p:nvPicPr>
        <p:blipFill rotWithShape="1">
          <a:blip r:embed="rId2"/>
          <a:srcRect l="8922" r="23792"/>
          <a:stretch/>
        </p:blipFill>
        <p:spPr>
          <a:xfrm rot="16200000">
            <a:off x="2419356" y="189503"/>
            <a:ext cx="4029074" cy="7983944"/>
          </a:xfrm>
          <a:prstGeom prst="rect">
            <a:avLst/>
          </a:prstGeom>
        </p:spPr>
      </p:pic>
      <p:pic>
        <p:nvPicPr>
          <p:cNvPr id="10" name="Immagine 9" descr="Immagine che contiene pavimento, interni, persona, stanza&#10;&#10;Descrizione generata automaticamente">
            <a:extLst>
              <a:ext uri="{FF2B5EF4-FFF2-40B4-BE49-F238E27FC236}">
                <a16:creationId xmlns:a16="http://schemas.microsoft.com/office/drawing/2014/main" id="{FEB2C097-7D7F-CDE3-7EDB-0285D04AC276}"/>
              </a:ext>
            </a:extLst>
          </p:cNvPr>
          <p:cNvPicPr>
            <a:picLocks noChangeAspect="1"/>
          </p:cNvPicPr>
          <p:nvPr/>
        </p:nvPicPr>
        <p:blipFill>
          <a:blip r:embed="rId3"/>
          <a:stretch>
            <a:fillRect/>
          </a:stretch>
        </p:blipFill>
        <p:spPr>
          <a:xfrm>
            <a:off x="8927011" y="1811604"/>
            <a:ext cx="2006600" cy="1504950"/>
          </a:xfrm>
          <a:prstGeom prst="rect">
            <a:avLst/>
          </a:prstGeom>
        </p:spPr>
      </p:pic>
      <p:pic>
        <p:nvPicPr>
          <p:cNvPr id="11" name="Immagine 10" descr="Immagine che contiene interni, persona, pavimento, soffitto&#10;&#10;Descrizione generata automaticamente">
            <a:extLst>
              <a:ext uri="{FF2B5EF4-FFF2-40B4-BE49-F238E27FC236}">
                <a16:creationId xmlns:a16="http://schemas.microsoft.com/office/drawing/2014/main" id="{F54AEEAC-4666-814A-E93A-67DB449D8FB9}"/>
              </a:ext>
            </a:extLst>
          </p:cNvPr>
          <p:cNvPicPr>
            <a:picLocks noChangeAspect="1"/>
          </p:cNvPicPr>
          <p:nvPr/>
        </p:nvPicPr>
        <p:blipFill rotWithShape="1">
          <a:blip r:embed="rId4"/>
          <a:srcRect t="35181"/>
          <a:stretch/>
        </p:blipFill>
        <p:spPr>
          <a:xfrm>
            <a:off x="9118427" y="3379748"/>
            <a:ext cx="2631652" cy="1603454"/>
          </a:xfrm>
          <a:prstGeom prst="rect">
            <a:avLst/>
          </a:prstGeom>
        </p:spPr>
      </p:pic>
      <p:pic>
        <p:nvPicPr>
          <p:cNvPr id="12" name="Immagine 11" descr="Immagine che contiene pavimento, interni, persona, persone&#10;&#10;Descrizione generata automaticamente">
            <a:extLst>
              <a:ext uri="{FF2B5EF4-FFF2-40B4-BE49-F238E27FC236}">
                <a16:creationId xmlns:a16="http://schemas.microsoft.com/office/drawing/2014/main" id="{55CD5CB9-2DB9-37AB-0197-2F1BC91D38C6}"/>
              </a:ext>
            </a:extLst>
          </p:cNvPr>
          <p:cNvPicPr>
            <a:picLocks noChangeAspect="1"/>
          </p:cNvPicPr>
          <p:nvPr/>
        </p:nvPicPr>
        <p:blipFill rotWithShape="1">
          <a:blip r:embed="rId5"/>
          <a:srcRect t="23446"/>
          <a:stretch/>
        </p:blipFill>
        <p:spPr>
          <a:xfrm>
            <a:off x="8614485" y="5178688"/>
            <a:ext cx="2631652" cy="1397654"/>
          </a:xfrm>
          <a:prstGeom prst="rect">
            <a:avLst/>
          </a:prstGeom>
        </p:spPr>
      </p:pic>
    </p:spTree>
    <p:extLst>
      <p:ext uri="{BB962C8B-B14F-4D97-AF65-F5344CB8AC3E}">
        <p14:creationId xmlns:p14="http://schemas.microsoft.com/office/powerpoint/2010/main" val="1499926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323" y="4593493"/>
            <a:ext cx="8211354" cy="638183"/>
          </a:xfrm>
          <a:prstGeom prst="rect">
            <a:avLst/>
          </a:prstGeom>
        </p:spPr>
        <p:txBody>
          <a:bodyPr>
            <a:noAutofit/>
          </a:bodyPr>
          <a:lstStyle/>
          <a:p>
            <a:pPr algn="ctr"/>
            <a:r>
              <a:rPr lang="en-US" sz="4000" dirty="0">
                <a:solidFill>
                  <a:schemeClr val="tx1"/>
                </a:solidFill>
                <a:ea typeface="+mn-ea"/>
              </a:rPr>
              <a:t>Thank You for your Attention!</a:t>
            </a:r>
            <a:br>
              <a:rPr lang="en-US" sz="4000" dirty="0">
                <a:solidFill>
                  <a:schemeClr val="tx1"/>
                </a:solidFill>
                <a:ea typeface="+mn-ea"/>
              </a:rPr>
            </a:br>
            <a:r>
              <a:rPr lang="en-US" sz="4000" dirty="0">
                <a:solidFill>
                  <a:schemeClr val="tx1"/>
                </a:solidFill>
                <a:ea typeface="+mn-ea"/>
              </a:rPr>
              <a:t/>
            </a:r>
            <a:br>
              <a:rPr lang="en-US" sz="4000" dirty="0">
                <a:solidFill>
                  <a:schemeClr val="tx1"/>
                </a:solidFill>
                <a:ea typeface="+mn-ea"/>
              </a:rPr>
            </a:br>
            <a:r>
              <a:rPr lang="en-US" sz="4000" dirty="0">
                <a:solidFill>
                  <a:schemeClr val="tx1"/>
                </a:solidFill>
                <a:ea typeface="+mn-ea"/>
              </a:rPr>
              <a:t/>
            </a:r>
            <a:br>
              <a:rPr lang="en-US" sz="4000" dirty="0">
                <a:solidFill>
                  <a:schemeClr val="tx1"/>
                </a:solidFill>
                <a:ea typeface="+mn-ea"/>
              </a:rPr>
            </a:br>
            <a:r>
              <a:rPr lang="en-US" sz="4000" dirty="0">
                <a:solidFill>
                  <a:schemeClr val="tx1"/>
                </a:solidFill>
                <a:ea typeface="+mn-ea"/>
              </a:rPr>
              <a:t>Contact point: </a:t>
            </a:r>
            <a:r>
              <a:rPr lang="en-US" sz="4000" dirty="0">
                <a:solidFill>
                  <a:schemeClr val="tx1"/>
                </a:solidFill>
                <a:ea typeface="+mn-ea"/>
                <a:hlinkClick r:id="rId2"/>
              </a:rPr>
              <a:t>paola.mercogliano@cmcc.it</a:t>
            </a:r>
            <a:r>
              <a:rPr lang="en-US" sz="4000" dirty="0">
                <a:solidFill>
                  <a:schemeClr val="tx1"/>
                </a:solidFill>
                <a:ea typeface="+mn-ea"/>
              </a:rPr>
              <a:t/>
            </a:r>
            <a:br>
              <a:rPr lang="en-US" sz="4000" dirty="0">
                <a:solidFill>
                  <a:schemeClr val="tx1"/>
                </a:solidFill>
                <a:ea typeface="+mn-ea"/>
              </a:rPr>
            </a:br>
            <a:endParaRPr lang="en-GB" sz="4000" dirty="0">
              <a:solidFill>
                <a:schemeClr val="tx1"/>
              </a:solidFill>
              <a:ea typeface="+mn-ea"/>
            </a:endParaRPr>
          </a:p>
        </p:txBody>
      </p:sp>
      <p:sp>
        <p:nvSpPr>
          <p:cNvPr id="3" name="CasellaDiTesto 2">
            <a:extLst>
              <a:ext uri="{FF2B5EF4-FFF2-40B4-BE49-F238E27FC236}">
                <a16:creationId xmlns:a16="http://schemas.microsoft.com/office/drawing/2014/main" id="{4199A650-9146-8420-DD8B-59D748A5ED99}"/>
              </a:ext>
            </a:extLst>
          </p:cNvPr>
          <p:cNvSpPr txBox="1"/>
          <p:nvPr/>
        </p:nvSpPr>
        <p:spPr>
          <a:xfrm>
            <a:off x="862149" y="6046049"/>
            <a:ext cx="11521440" cy="523220"/>
          </a:xfrm>
          <a:prstGeom prst="rect">
            <a:avLst/>
          </a:prstGeom>
          <a:noFill/>
        </p:spPr>
        <p:txBody>
          <a:bodyPr wrap="square">
            <a:spAutoFit/>
          </a:bodyPr>
          <a:lstStyle/>
          <a:p>
            <a:r>
              <a:rPr lang="it-IT" sz="2800" i="1" dirty="0"/>
              <a:t>For </a:t>
            </a:r>
            <a:r>
              <a:rPr lang="it-IT" sz="2800" i="1" dirty="0" err="1"/>
              <a:t>further</a:t>
            </a:r>
            <a:r>
              <a:rPr lang="it-IT" sz="2800" i="1" dirty="0"/>
              <a:t> </a:t>
            </a:r>
            <a:r>
              <a:rPr lang="it-IT" sz="2800" i="1" dirty="0" err="1"/>
              <a:t>details</a:t>
            </a:r>
            <a:r>
              <a:rPr lang="it-IT" sz="2800" i="1" dirty="0"/>
              <a:t>: https://cordis.europa.eu/project/id/101093921</a:t>
            </a:r>
          </a:p>
        </p:txBody>
      </p:sp>
    </p:spTree>
    <p:extLst>
      <p:ext uri="{BB962C8B-B14F-4D97-AF65-F5344CB8AC3E}">
        <p14:creationId xmlns:p14="http://schemas.microsoft.com/office/powerpoint/2010/main" val="506941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213" y="1555341"/>
            <a:ext cx="10825843" cy="803283"/>
          </a:xfrm>
        </p:spPr>
        <p:txBody>
          <a:bodyPr/>
          <a:lstStyle/>
          <a:p>
            <a:pPr algn="l"/>
            <a:r>
              <a:rPr lang="fr-BE" sz="3600" dirty="0" smtClean="0"/>
              <a:t>Survey of </a:t>
            </a:r>
            <a:r>
              <a:rPr lang="fr-BE" sz="3600" dirty="0" err="1" smtClean="0"/>
              <a:t>Regions</a:t>
            </a:r>
            <a:r>
              <a:rPr lang="fr-BE" sz="3600" dirty="0"/>
              <a:t> </a:t>
            </a:r>
            <a:r>
              <a:rPr lang="fr-BE" sz="3600" dirty="0" smtClean="0"/>
              <a:t>and Local </a:t>
            </a:r>
            <a:r>
              <a:rPr lang="fr-BE" sz="3600" dirty="0" err="1" smtClean="0"/>
              <a:t>Authorities</a:t>
            </a:r>
            <a:endParaRPr lang="en-GB" dirty="0"/>
          </a:p>
        </p:txBody>
      </p:sp>
      <p:sp>
        <p:nvSpPr>
          <p:cNvPr id="3" name="TextBox 2"/>
          <p:cNvSpPr txBox="1"/>
          <p:nvPr/>
        </p:nvSpPr>
        <p:spPr>
          <a:xfrm>
            <a:off x="408213" y="2451172"/>
            <a:ext cx="5421087" cy="25853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Purpose:</a:t>
            </a:r>
          </a:p>
          <a:p>
            <a:pPr marL="742950" lvl="1" indent="-285750">
              <a:lnSpc>
                <a:spcPct val="150000"/>
              </a:lnSpc>
              <a:buFont typeface="Arial" panose="020B0604020202020204" pitchFamily="34" charset="0"/>
              <a:buChar char="•"/>
            </a:pPr>
            <a:r>
              <a:rPr lang="en-US" dirty="0" smtClean="0"/>
              <a:t>to </a:t>
            </a:r>
            <a:r>
              <a:rPr lang="en-US" dirty="0"/>
              <a:t>assess </a:t>
            </a:r>
            <a:r>
              <a:rPr lang="en-US" b="1" dirty="0" smtClean="0"/>
              <a:t>interest</a:t>
            </a:r>
            <a:r>
              <a:rPr lang="en-US" dirty="0" smtClean="0"/>
              <a:t> </a:t>
            </a:r>
            <a:r>
              <a:rPr lang="en-US" dirty="0"/>
              <a:t>from regions and communities in </a:t>
            </a:r>
            <a:r>
              <a:rPr lang="en-US" dirty="0" smtClean="0"/>
              <a:t>joining </a:t>
            </a:r>
            <a:r>
              <a:rPr lang="en-US" dirty="0"/>
              <a:t>the </a:t>
            </a:r>
            <a:r>
              <a:rPr lang="en-US" dirty="0" smtClean="0"/>
              <a:t>Mission;</a:t>
            </a:r>
          </a:p>
          <a:p>
            <a:pPr marL="742950" lvl="1" indent="-285750">
              <a:lnSpc>
                <a:spcPct val="150000"/>
              </a:lnSpc>
              <a:buFont typeface="Arial" panose="020B0604020202020204" pitchFamily="34" charset="0"/>
              <a:buChar char="•"/>
            </a:pPr>
            <a:r>
              <a:rPr lang="en-US" dirty="0" smtClean="0"/>
              <a:t>to </a:t>
            </a:r>
            <a:r>
              <a:rPr lang="en-US" dirty="0"/>
              <a:t>understand </a:t>
            </a:r>
            <a:r>
              <a:rPr lang="en-US" b="1" dirty="0" smtClean="0"/>
              <a:t>key </a:t>
            </a:r>
            <a:r>
              <a:rPr lang="en-US" b="1" dirty="0"/>
              <a:t>issues and challenges </a:t>
            </a:r>
            <a:r>
              <a:rPr lang="en-US" dirty="0"/>
              <a:t>faced by local and regional authorities </a:t>
            </a:r>
            <a:r>
              <a:rPr lang="en-US" dirty="0" smtClean="0"/>
              <a:t>in </a:t>
            </a:r>
            <a:r>
              <a:rPr lang="en-US" dirty="0"/>
              <a:t>adapting to the impacts of climate change</a:t>
            </a:r>
            <a:r>
              <a:rPr lang="en-US" dirty="0" smtClean="0"/>
              <a:t>.</a:t>
            </a:r>
            <a:endParaRPr lang="en-IE" dirty="0" smtClean="0"/>
          </a:p>
        </p:txBody>
      </p:sp>
      <p:sp>
        <p:nvSpPr>
          <p:cNvPr id="6" name="TextBox 5"/>
          <p:cNvSpPr txBox="1"/>
          <p:nvPr/>
        </p:nvSpPr>
        <p:spPr>
          <a:xfrm>
            <a:off x="6884774" y="3088726"/>
            <a:ext cx="4916607" cy="3170099"/>
          </a:xfrm>
          <a:prstGeom prst="rect">
            <a:avLst/>
          </a:prstGeom>
          <a:noFill/>
        </p:spPr>
        <p:txBody>
          <a:bodyPr wrap="square" rtlCol="0">
            <a:spAutoFit/>
          </a:bodyPr>
          <a:lstStyle/>
          <a:p>
            <a:endParaRPr lang="en-IE" sz="2000" dirty="0" smtClean="0"/>
          </a:p>
          <a:p>
            <a:pPr marL="342900" indent="-342900">
              <a:buFont typeface="Wingdings" panose="05000000000000000000" pitchFamily="2" charset="2"/>
              <a:buChar char="q"/>
            </a:pPr>
            <a:r>
              <a:rPr lang="en-IE" sz="2000" dirty="0" smtClean="0"/>
              <a:t>Physical/Social/Economic Impacts </a:t>
            </a:r>
          </a:p>
          <a:p>
            <a:pPr marL="342900" indent="-342900">
              <a:buFont typeface="Wingdings" panose="05000000000000000000" pitchFamily="2" charset="2"/>
              <a:buChar char="q"/>
            </a:pPr>
            <a:r>
              <a:rPr lang="en-IE" sz="2000" dirty="0" smtClean="0"/>
              <a:t>Adaptation Posture and Measures</a:t>
            </a:r>
          </a:p>
          <a:p>
            <a:pPr marL="342900" indent="-342900">
              <a:buFont typeface="Wingdings" panose="05000000000000000000" pitchFamily="2" charset="2"/>
              <a:buChar char="q"/>
            </a:pPr>
            <a:r>
              <a:rPr lang="en-IE" sz="2000" dirty="0" smtClean="0"/>
              <a:t>Specific Challenges and Needs</a:t>
            </a:r>
          </a:p>
          <a:p>
            <a:pPr marL="342900" indent="-342900">
              <a:buFont typeface="Wingdings" panose="05000000000000000000" pitchFamily="2" charset="2"/>
              <a:buChar char="q"/>
            </a:pPr>
            <a:r>
              <a:rPr lang="en-IE" sz="2000" dirty="0" smtClean="0"/>
              <a:t>Funding – Knowledge of Sources</a:t>
            </a:r>
          </a:p>
          <a:p>
            <a:pPr marL="342900" indent="-342900">
              <a:buFont typeface="Wingdings" panose="05000000000000000000" pitchFamily="2" charset="2"/>
              <a:buChar char="q"/>
            </a:pPr>
            <a:r>
              <a:rPr lang="en-IE" sz="2000" dirty="0" smtClean="0"/>
              <a:t>Willingness to Act</a:t>
            </a:r>
          </a:p>
          <a:p>
            <a:pPr marL="342900" indent="-342900">
              <a:buFont typeface="Wingdings" panose="05000000000000000000" pitchFamily="2" charset="2"/>
              <a:buChar char="q"/>
            </a:pPr>
            <a:endParaRPr lang="en-IE" sz="2000" dirty="0" smtClean="0"/>
          </a:p>
          <a:p>
            <a:pPr marL="342900" indent="-342900">
              <a:buFont typeface="Wingdings" panose="05000000000000000000" pitchFamily="2" charset="2"/>
              <a:buChar char="q"/>
            </a:pPr>
            <a:endParaRPr lang="en-IE" sz="2000" dirty="0" smtClean="0"/>
          </a:p>
          <a:p>
            <a:pPr marL="342900" indent="-342900">
              <a:buFont typeface="Wingdings" panose="05000000000000000000" pitchFamily="2" charset="2"/>
              <a:buChar char="q"/>
            </a:pPr>
            <a:endParaRPr lang="en-IE" sz="2000" dirty="0" smtClean="0"/>
          </a:p>
          <a:p>
            <a:pPr marL="342900" indent="-342900">
              <a:buFont typeface="Wingdings" panose="05000000000000000000" pitchFamily="2" charset="2"/>
              <a:buChar char="q"/>
            </a:pPr>
            <a:endParaRPr lang="en-US" sz="2000" dirty="0"/>
          </a:p>
        </p:txBody>
      </p:sp>
      <p:sp>
        <p:nvSpPr>
          <p:cNvPr id="4" name="Right Arrow 3"/>
          <p:cNvSpPr/>
          <p:nvPr/>
        </p:nvSpPr>
        <p:spPr>
          <a:xfrm>
            <a:off x="5821134" y="3778102"/>
            <a:ext cx="820671" cy="4465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34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385F11-3F91-4C8E-B6D0-5393D493DDE1}"/>
              </a:ext>
            </a:extLst>
          </p:cNvPr>
          <p:cNvSpPr txBox="1">
            <a:spLocks/>
          </p:cNvSpPr>
          <p:nvPr/>
        </p:nvSpPr>
        <p:spPr>
          <a:xfrm>
            <a:off x="573146" y="2778357"/>
            <a:ext cx="11045707" cy="728238"/>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algn="ctr"/>
            <a:r>
              <a:rPr lang="fr-BE" sz="4400" dirty="0">
                <a:solidFill>
                  <a:srgbClr val="ACD144"/>
                </a:solidFill>
              </a:rPr>
              <a:t>Mission Project </a:t>
            </a:r>
            <a:r>
              <a:rPr lang="fr-BE" sz="4400" dirty="0" smtClean="0">
                <a:solidFill>
                  <a:srgbClr val="ACD144"/>
                </a:solidFill>
              </a:rPr>
              <a:t>CLIMAS</a:t>
            </a:r>
            <a:endParaRPr lang="en-US" sz="4400" dirty="0">
              <a:solidFill>
                <a:srgbClr val="ACD144"/>
              </a:solidFill>
            </a:endParaRPr>
          </a:p>
        </p:txBody>
      </p:sp>
    </p:spTree>
    <p:extLst>
      <p:ext uri="{BB962C8B-B14F-4D97-AF65-F5344CB8AC3E}">
        <p14:creationId xmlns:p14="http://schemas.microsoft.com/office/powerpoint/2010/main" val="5939666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
          <p:cNvSpPr txBox="1"/>
          <p:nvPr/>
        </p:nvSpPr>
        <p:spPr>
          <a:xfrm>
            <a:off x="611292" y="838934"/>
            <a:ext cx="2836758" cy="182156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472C4"/>
              </a:buClr>
              <a:buSzPts val="2000"/>
              <a:buFont typeface="Arial"/>
              <a:buNone/>
            </a:pPr>
            <a:r>
              <a:rPr lang="en-US" sz="2000" b="1" i="0" u="sng" strike="noStrike" cap="none" dirty="0" err="1">
                <a:solidFill>
                  <a:srgbClr val="92D050"/>
                </a:solidFill>
                <a:latin typeface="Arial"/>
                <a:ea typeface="Arial"/>
                <a:cs typeface="Arial"/>
                <a:sym typeface="Arial"/>
              </a:rPr>
              <a:t>CLIMA</a:t>
            </a:r>
            <a:r>
              <a:rPr lang="en-US" sz="2000" b="1" i="0" u="none" strike="noStrike" cap="none" dirty="0" err="1">
                <a:solidFill>
                  <a:srgbClr val="92D050"/>
                </a:solidFill>
                <a:latin typeface="Arial"/>
                <a:ea typeface="Arial"/>
                <a:cs typeface="Arial"/>
                <a:sym typeface="Arial"/>
              </a:rPr>
              <a:t>te</a:t>
            </a:r>
            <a:r>
              <a:rPr lang="en-US" sz="2000" b="1" i="0" u="none" strike="noStrike" cap="none" dirty="0">
                <a:solidFill>
                  <a:srgbClr val="92D050"/>
                </a:solidFill>
                <a:latin typeface="Arial"/>
                <a:ea typeface="Arial"/>
                <a:cs typeface="Arial"/>
                <a:sym typeface="Arial"/>
              </a:rPr>
              <a:t> change citizens engagement toolbox for dealing with </a:t>
            </a:r>
            <a:r>
              <a:rPr lang="en-US" sz="2000" b="1" i="0" u="sng" strike="noStrike" cap="none" dirty="0">
                <a:solidFill>
                  <a:srgbClr val="92D050"/>
                </a:solidFill>
                <a:latin typeface="Arial"/>
                <a:ea typeface="Arial"/>
                <a:cs typeface="Arial"/>
                <a:sym typeface="Arial"/>
              </a:rPr>
              <a:t>S</a:t>
            </a:r>
            <a:r>
              <a:rPr lang="en-US" sz="2000" b="1" i="0" u="none" strike="noStrike" cap="none" dirty="0">
                <a:solidFill>
                  <a:srgbClr val="92D050"/>
                </a:solidFill>
                <a:latin typeface="Arial"/>
                <a:ea typeface="Arial"/>
                <a:cs typeface="Arial"/>
                <a:sym typeface="Arial"/>
              </a:rPr>
              <a:t>ocietal resilience</a:t>
            </a:r>
            <a:endParaRPr sz="1800" b="0" i="0" u="none" strike="noStrike" cap="none" dirty="0">
              <a:solidFill>
                <a:srgbClr val="92D050"/>
              </a:solidFill>
              <a:latin typeface="Arial"/>
              <a:ea typeface="Arial"/>
              <a:cs typeface="Arial"/>
              <a:sym typeface="Arial"/>
            </a:endParaRPr>
          </a:p>
        </p:txBody>
      </p:sp>
      <p:sp>
        <p:nvSpPr>
          <p:cNvPr id="90" name="Google Shape;90;p1"/>
          <p:cNvSpPr txBox="1"/>
          <p:nvPr/>
        </p:nvSpPr>
        <p:spPr>
          <a:xfrm>
            <a:off x="619681" y="3076658"/>
            <a:ext cx="2828369" cy="248594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7F7F7F"/>
              </a:buClr>
              <a:buSzPts val="1600"/>
              <a:buFont typeface="Arial"/>
              <a:buNone/>
            </a:pPr>
            <a:r>
              <a:rPr lang="en-GB" sz="1600" b="1" i="0" u="none" strike="noStrike" cap="none" dirty="0">
                <a:solidFill>
                  <a:srgbClr val="7F7F7F"/>
                </a:solidFill>
                <a:sym typeface="Arial"/>
              </a:rPr>
              <a:t>dr. Floridea DI CIOMMO</a:t>
            </a:r>
          </a:p>
          <a:p>
            <a:pPr marL="0" marR="0" lvl="0" indent="0" algn="l" rtl="0">
              <a:spcBef>
                <a:spcPts val="0"/>
              </a:spcBef>
              <a:spcAft>
                <a:spcPts val="0"/>
              </a:spcAft>
              <a:buClr>
                <a:srgbClr val="7F7F7F"/>
              </a:buClr>
              <a:buSzPts val="1100"/>
              <a:buFont typeface="Arial"/>
              <a:buNone/>
            </a:pPr>
            <a:r>
              <a:rPr lang="en-GB" sz="1100" b="0" i="0" u="none" strike="noStrike" cap="none" dirty="0">
                <a:solidFill>
                  <a:srgbClr val="7F7F7F"/>
                </a:solidFill>
                <a:sym typeface="Arial"/>
              </a:rPr>
              <a:t>cambiaMO | changing </a:t>
            </a:r>
            <a:r>
              <a:rPr lang="en-GB" sz="1100" b="0" i="0" u="none" strike="noStrike" cap="none" dirty="0" err="1">
                <a:solidFill>
                  <a:srgbClr val="7F7F7F"/>
                </a:solidFill>
                <a:sym typeface="Arial"/>
              </a:rPr>
              <a:t>MObility</a:t>
            </a:r>
            <a:endParaRPr lang="en-GB" sz="1600" b="1" i="0" u="none" strike="noStrike" cap="none" dirty="0">
              <a:solidFill>
                <a:srgbClr val="7F7F7F"/>
              </a:solidFill>
              <a:sym typeface="Arial"/>
            </a:endParaRPr>
          </a:p>
          <a:p>
            <a:pPr marL="0" marR="0" lvl="0" indent="0" algn="l" rtl="0">
              <a:spcBef>
                <a:spcPts val="0"/>
              </a:spcBef>
              <a:spcAft>
                <a:spcPts val="0"/>
              </a:spcAft>
              <a:buClr>
                <a:srgbClr val="323F4F"/>
              </a:buClr>
              <a:buSzPts val="1600"/>
              <a:buFont typeface="Arial"/>
              <a:buNone/>
            </a:pPr>
            <a:endParaRPr lang="en-GB" sz="1600" b="1" i="0" u="none" strike="noStrike" cap="none" dirty="0">
              <a:solidFill>
                <a:srgbClr val="7F7F7F"/>
              </a:solidFill>
              <a:sym typeface="Arial"/>
            </a:endParaRPr>
          </a:p>
          <a:p>
            <a:pPr marL="0" marR="0" lvl="0" indent="0" algn="l" rtl="0">
              <a:spcBef>
                <a:spcPts val="0"/>
              </a:spcBef>
              <a:spcAft>
                <a:spcPts val="0"/>
              </a:spcAft>
              <a:buClr>
                <a:srgbClr val="7F7F7F"/>
              </a:buClr>
              <a:buSzPts val="1600"/>
              <a:buFont typeface="Arial"/>
              <a:buNone/>
            </a:pPr>
            <a:r>
              <a:rPr lang="en-GB" sz="1600" b="1" i="0" u="none" strike="noStrike" cap="none" dirty="0">
                <a:solidFill>
                  <a:srgbClr val="92D050"/>
                </a:solidFill>
                <a:sym typeface="Arial"/>
              </a:rPr>
              <a:t>Mission on Adaptation</a:t>
            </a:r>
            <a:endParaRPr lang="en-GB" dirty="0">
              <a:solidFill>
                <a:srgbClr val="92D050"/>
              </a:solidFill>
            </a:endParaRPr>
          </a:p>
          <a:p>
            <a:pPr marL="0" marR="0" lvl="0" indent="0" algn="l" rtl="0">
              <a:spcBef>
                <a:spcPts val="0"/>
              </a:spcBef>
              <a:spcAft>
                <a:spcPts val="0"/>
              </a:spcAft>
              <a:buClr>
                <a:srgbClr val="7F7F7F"/>
              </a:buClr>
              <a:buSzPts val="1800"/>
              <a:buFont typeface="Arial"/>
              <a:buNone/>
            </a:pPr>
            <a:r>
              <a:rPr lang="en-GB" sz="1800" b="0" i="0" u="none" strike="noStrike" cap="none" dirty="0">
                <a:solidFill>
                  <a:srgbClr val="92D050"/>
                </a:solidFill>
                <a:sym typeface="Arial"/>
              </a:rPr>
              <a:t>Community of Practice</a:t>
            </a:r>
            <a:endParaRPr lang="en-GB" dirty="0">
              <a:solidFill>
                <a:srgbClr val="92D050"/>
              </a:solidFill>
            </a:endParaRPr>
          </a:p>
          <a:p>
            <a:pPr marL="0" marR="0" lvl="0" indent="0" algn="l" rtl="0">
              <a:spcBef>
                <a:spcPts val="1200"/>
              </a:spcBef>
              <a:spcAft>
                <a:spcPts val="0"/>
              </a:spcAft>
              <a:buClr>
                <a:srgbClr val="7F7F7F"/>
              </a:buClr>
              <a:buSzPts val="1600"/>
              <a:buFont typeface="Arial"/>
              <a:buNone/>
            </a:pPr>
            <a:r>
              <a:rPr lang="en-GB" sz="1600" b="1" i="0" u="none" strike="noStrike" cap="none" dirty="0">
                <a:solidFill>
                  <a:srgbClr val="7F7F7F"/>
                </a:solidFill>
                <a:sym typeface="Arial"/>
              </a:rPr>
              <a:t>26th January 2023 </a:t>
            </a:r>
          </a:p>
          <a:p>
            <a:pPr marL="0" marR="0" lvl="0" indent="0" algn="l" rtl="0">
              <a:spcBef>
                <a:spcPts val="600"/>
              </a:spcBef>
              <a:spcAft>
                <a:spcPts val="0"/>
              </a:spcAft>
              <a:buClr>
                <a:srgbClr val="7F7F7F"/>
              </a:buClr>
              <a:buSzPts val="1600"/>
              <a:buFont typeface="Arial"/>
              <a:buNone/>
            </a:pPr>
            <a:r>
              <a:rPr lang="en-GB" sz="1100" b="0" i="0" u="none" strike="noStrike" cap="none" dirty="0">
                <a:solidFill>
                  <a:srgbClr val="7F7F7F"/>
                </a:solidFill>
                <a:sym typeface="Arial"/>
              </a:rPr>
              <a:t>Brussels</a:t>
            </a:r>
            <a:endParaRPr lang="en-GB" sz="1600" b="1" i="0" u="none" strike="noStrike" cap="none" dirty="0">
              <a:solidFill>
                <a:srgbClr val="7F7F7F"/>
              </a:solidFill>
              <a:sym typeface="Arial"/>
            </a:endParaRPr>
          </a:p>
        </p:txBody>
      </p:sp>
      <p:sp>
        <p:nvSpPr>
          <p:cNvPr id="91" name="Google Shape;91;p1"/>
          <p:cNvSpPr txBox="1"/>
          <p:nvPr/>
        </p:nvSpPr>
        <p:spPr>
          <a:xfrm>
            <a:off x="619681" y="197740"/>
            <a:ext cx="2828369" cy="746742"/>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7F7F7F"/>
              </a:buClr>
              <a:buSzPts val="3600"/>
              <a:buFont typeface="Arial"/>
              <a:buNone/>
            </a:pPr>
            <a:r>
              <a:rPr lang="en-US" sz="3600" b="1" i="0" u="none" strike="noStrike" cap="none">
                <a:solidFill>
                  <a:srgbClr val="7F7F7F"/>
                </a:solidFill>
                <a:latin typeface="Arial"/>
                <a:ea typeface="Arial"/>
                <a:cs typeface="Arial"/>
                <a:sym typeface="Arial"/>
              </a:rPr>
              <a:t>CLIMAS</a:t>
            </a:r>
            <a:endParaRPr sz="2800" b="1" i="0" u="none" strike="noStrike" cap="none">
              <a:solidFill>
                <a:srgbClr val="7F7F7F"/>
              </a:solidFill>
              <a:latin typeface="Arial"/>
              <a:ea typeface="Arial"/>
              <a:cs typeface="Arial"/>
              <a:sym typeface="Arial"/>
            </a:endParaRPr>
          </a:p>
        </p:txBody>
      </p:sp>
      <p:sp>
        <p:nvSpPr>
          <p:cNvPr id="92" name="Google Shape;92;p1"/>
          <p:cNvSpPr/>
          <p:nvPr/>
        </p:nvSpPr>
        <p:spPr>
          <a:xfrm>
            <a:off x="611292" y="6110338"/>
            <a:ext cx="2635151" cy="5077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900" b="0" i="0" u="none" strike="noStrike" cap="none" dirty="0">
                <a:solidFill>
                  <a:srgbClr val="7F7F7F"/>
                </a:solidFill>
                <a:latin typeface="Arial"/>
                <a:ea typeface="Arial"/>
                <a:cs typeface="Arial"/>
                <a:sym typeface="Arial"/>
              </a:rPr>
              <a:t>This project has received funding from European Union’s Horizon Europe programme under Grant Agreement No. </a:t>
            </a:r>
            <a:r>
              <a:rPr lang="en-GB" sz="900" b="1" i="0" u="none" strike="noStrike" cap="none" dirty="0">
                <a:solidFill>
                  <a:srgbClr val="7F7F7F"/>
                </a:solidFill>
                <a:latin typeface="Arial"/>
                <a:ea typeface="Arial"/>
                <a:cs typeface="Arial"/>
                <a:sym typeface="Arial"/>
              </a:rPr>
              <a:t>101094021</a:t>
            </a:r>
          </a:p>
        </p:txBody>
      </p:sp>
      <p:pic>
        <p:nvPicPr>
          <p:cNvPr id="93" name="Google Shape;93;p1"/>
          <p:cNvPicPr preferRelativeResize="0"/>
          <p:nvPr/>
        </p:nvPicPr>
        <p:blipFill rotWithShape="1">
          <a:blip r:embed="rId3">
            <a:alphaModFix/>
          </a:blip>
          <a:srcRect/>
          <a:stretch/>
        </p:blipFill>
        <p:spPr>
          <a:xfrm>
            <a:off x="717620" y="5694180"/>
            <a:ext cx="629538" cy="416158"/>
          </a:xfrm>
          <a:prstGeom prst="rect">
            <a:avLst/>
          </a:prstGeom>
          <a:noFill/>
          <a:ln>
            <a:noFill/>
          </a:ln>
        </p:spPr>
      </p:pic>
      <p:sp>
        <p:nvSpPr>
          <p:cNvPr id="9" name="Slide Number Placeholder 4">
            <a:extLst>
              <a:ext uri="{FF2B5EF4-FFF2-40B4-BE49-F238E27FC236}">
                <a16:creationId xmlns:a16="http://schemas.microsoft.com/office/drawing/2014/main" id="{DD0251E5-584F-795F-3FB2-3A8BD3E22F4B}"/>
              </a:ext>
            </a:extLst>
          </p:cNvPr>
          <p:cNvSpPr txBox="1">
            <a:spLocks/>
          </p:cNvSpPr>
          <p:nvPr/>
        </p:nvSpPr>
        <p:spPr>
          <a:xfrm>
            <a:off x="7309243" y="6030231"/>
            <a:ext cx="113750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810464-80C3-F54F-9C06-5E49D9C13EA1}"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10" name="Picture 10" descr="A picture containing text, person&#10;&#10;Description automatically generated">
            <a:extLst>
              <a:ext uri="{FF2B5EF4-FFF2-40B4-BE49-F238E27FC236}">
                <a16:creationId xmlns:a16="http://schemas.microsoft.com/office/drawing/2014/main" id="{F3183262-23E8-A53C-16EA-B3C1A90D0C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08" b="13769"/>
          <a:stretch/>
        </p:blipFill>
        <p:spPr>
          <a:xfrm>
            <a:off x="6096000" y="420738"/>
            <a:ext cx="4806020" cy="5689600"/>
          </a:xfrm>
          <a:prstGeom prst="rect">
            <a:avLst/>
          </a:prstGeom>
        </p:spPr>
      </p:pic>
      <p:sp>
        <p:nvSpPr>
          <p:cNvPr id="11" name="Rectangle 14">
            <a:extLst>
              <a:ext uri="{FF2B5EF4-FFF2-40B4-BE49-F238E27FC236}">
                <a16:creationId xmlns:a16="http://schemas.microsoft.com/office/drawing/2014/main" id="{4830ACB0-935D-8747-4465-C677B3B4179A}"/>
              </a:ext>
            </a:extLst>
          </p:cNvPr>
          <p:cNvSpPr/>
          <p:nvPr/>
        </p:nvSpPr>
        <p:spPr>
          <a:xfrm>
            <a:off x="6096001" y="420738"/>
            <a:ext cx="4806020" cy="5689600"/>
          </a:xfrm>
          <a:prstGeom prst="rect">
            <a:avLst/>
          </a:prstGeom>
          <a:solidFill>
            <a:srgbClr val="92D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177288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a:stretch/>
        </p:blipFill>
        <p:spPr>
          <a:xfrm>
            <a:off x="0" y="1"/>
            <a:ext cx="3422441" cy="2566830"/>
          </a:xfrm>
          <a:prstGeom prst="rect">
            <a:avLst/>
          </a:prstGeom>
          <a:noFill/>
          <a:ln>
            <a:noFill/>
          </a:ln>
        </p:spPr>
      </p:pic>
      <p:sp>
        <p:nvSpPr>
          <p:cNvPr id="100" name="Google Shape;100;p2"/>
          <p:cNvSpPr/>
          <p:nvPr/>
        </p:nvSpPr>
        <p:spPr>
          <a:xfrm>
            <a:off x="1680412" y="193839"/>
            <a:ext cx="1713039" cy="22775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policymakers, experts and stakeholders' </a:t>
            </a:r>
            <a:r>
              <a:rPr lang="en-US" sz="2400" b="1" i="0" u="none" strike="noStrike" cap="none">
                <a:solidFill>
                  <a:schemeClr val="lt1"/>
                </a:solidFill>
                <a:latin typeface="Calibri"/>
                <a:ea typeface="Calibri"/>
                <a:cs typeface="Calibri"/>
                <a:sym typeface="Calibri"/>
              </a:rPr>
              <a:t>actions</a:t>
            </a:r>
            <a:r>
              <a:rPr lang="en-US" sz="1800" b="1" i="0" u="none" strike="noStrike" cap="none">
                <a:solidFill>
                  <a:schemeClr val="lt1"/>
                </a:solidFill>
                <a:latin typeface="Calibri"/>
                <a:ea typeface="Calibri"/>
                <a:cs typeface="Calibri"/>
                <a:sym typeface="Calibri"/>
              </a:rPr>
              <a:t> </a:t>
            </a:r>
            <a:endParaRPr/>
          </a:p>
          <a:p>
            <a:pPr marL="0" marR="0" lvl="0" indent="0" algn="l" rtl="0">
              <a:spcBef>
                <a:spcPts val="0"/>
              </a:spcBef>
              <a:spcAft>
                <a:spcPts val="0"/>
              </a:spcAft>
              <a:buNone/>
            </a:pPr>
            <a:r>
              <a:rPr lang="en-US" sz="3200" b="1">
                <a:solidFill>
                  <a:schemeClr val="lt1"/>
                </a:solidFill>
                <a:latin typeface="Calibri"/>
                <a:ea typeface="Calibri"/>
                <a:cs typeface="Calibri"/>
                <a:sym typeface="Calibri"/>
              </a:rPr>
              <a:t>are not </a:t>
            </a:r>
            <a:endParaRPr sz="3200" b="1">
              <a:solidFill>
                <a:schemeClr val="lt1"/>
              </a:solidFill>
              <a:latin typeface="Calibri"/>
              <a:ea typeface="Calibri"/>
              <a:cs typeface="Calibri"/>
              <a:sym typeface="Calibri"/>
            </a:endParaRPr>
          </a:p>
          <a:p>
            <a:pPr marL="0" marR="0" lvl="0" indent="0" algn="l" rtl="0">
              <a:spcBef>
                <a:spcPts val="0"/>
              </a:spcBef>
              <a:spcAft>
                <a:spcPts val="0"/>
              </a:spcAft>
              <a:buNone/>
            </a:pPr>
            <a:r>
              <a:rPr lang="en-US" sz="3200" b="1">
                <a:solidFill>
                  <a:schemeClr val="lt1"/>
                </a:solidFill>
                <a:latin typeface="Calibri"/>
                <a:ea typeface="Calibri"/>
                <a:cs typeface="Calibri"/>
                <a:sym typeface="Calibri"/>
              </a:rPr>
              <a:t>ENOUGH</a:t>
            </a: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grpSp>
        <p:nvGrpSpPr>
          <p:cNvPr id="101" name="Google Shape;101;p2"/>
          <p:cNvGrpSpPr/>
          <p:nvPr/>
        </p:nvGrpSpPr>
        <p:grpSpPr>
          <a:xfrm>
            <a:off x="5435649" y="0"/>
            <a:ext cx="6758392" cy="2570267"/>
            <a:chOff x="5435649" y="0"/>
            <a:chExt cx="6758392" cy="2570267"/>
          </a:xfrm>
        </p:grpSpPr>
        <p:sp>
          <p:nvSpPr>
            <p:cNvPr id="102" name="Google Shape;102;p2"/>
            <p:cNvSpPr/>
            <p:nvPr/>
          </p:nvSpPr>
          <p:spPr>
            <a:xfrm>
              <a:off x="5435649" y="0"/>
              <a:ext cx="6758392" cy="25702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2"/>
            <p:cNvSpPr/>
            <p:nvPr/>
          </p:nvSpPr>
          <p:spPr>
            <a:xfrm>
              <a:off x="6088199" y="468587"/>
              <a:ext cx="56623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a 360º citizens engagement</a:t>
              </a:r>
              <a:endParaRPr sz="2400">
                <a:solidFill>
                  <a:schemeClr val="lt1"/>
                </a:solidFill>
                <a:latin typeface="Calibri"/>
                <a:ea typeface="Calibri"/>
                <a:cs typeface="Calibri"/>
                <a:sym typeface="Calibri"/>
              </a:endParaRPr>
            </a:p>
          </p:txBody>
        </p:sp>
        <p:sp>
          <p:nvSpPr>
            <p:cNvPr id="104" name="Google Shape;104;p2"/>
            <p:cNvSpPr/>
            <p:nvPr/>
          </p:nvSpPr>
          <p:spPr>
            <a:xfrm>
              <a:off x="6088198" y="1040999"/>
              <a:ext cx="5662366"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to support</a:t>
              </a:r>
              <a:r>
                <a:rPr lang="en-US" sz="2400" b="1">
                  <a:solidFill>
                    <a:schemeClr val="lt1"/>
                  </a:solidFill>
                  <a:latin typeface="Calibri"/>
                  <a:ea typeface="Calibri"/>
                  <a:cs typeface="Calibri"/>
                  <a:sym typeface="Calibri"/>
                </a:rPr>
                <a:t> climate adaptation measures </a:t>
              </a:r>
              <a:endParaRPr sz="2400" b="1">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to help the 150 European regions and local communities to resist</a:t>
              </a:r>
              <a:endParaRPr sz="2400">
                <a:solidFill>
                  <a:schemeClr val="lt1"/>
                </a:solidFill>
                <a:latin typeface="Calibri"/>
                <a:ea typeface="Calibri"/>
                <a:cs typeface="Calibri"/>
                <a:sym typeface="Calibri"/>
              </a:endParaRPr>
            </a:p>
          </p:txBody>
        </p:sp>
      </p:grpSp>
      <p:grpSp>
        <p:nvGrpSpPr>
          <p:cNvPr id="105" name="Google Shape;105;p2"/>
          <p:cNvGrpSpPr/>
          <p:nvPr/>
        </p:nvGrpSpPr>
        <p:grpSpPr>
          <a:xfrm>
            <a:off x="-5249" y="2544473"/>
            <a:ext cx="3979306" cy="2242732"/>
            <a:chOff x="-5249" y="2544473"/>
            <a:chExt cx="3979306" cy="2242732"/>
          </a:xfrm>
        </p:grpSpPr>
        <p:sp>
          <p:nvSpPr>
            <p:cNvPr id="106" name="Google Shape;106;p2"/>
            <p:cNvSpPr/>
            <p:nvPr/>
          </p:nvSpPr>
          <p:spPr>
            <a:xfrm>
              <a:off x="-5249" y="2544473"/>
              <a:ext cx="3432274" cy="2242732"/>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7" name="Google Shape;107;p2"/>
            <p:cNvGrpSpPr/>
            <p:nvPr/>
          </p:nvGrpSpPr>
          <p:grpSpPr>
            <a:xfrm>
              <a:off x="18003" y="2894868"/>
              <a:ext cx="3956054" cy="1728196"/>
              <a:chOff x="629803" y="1842498"/>
              <a:chExt cx="1865210" cy="814814"/>
            </a:xfrm>
          </p:grpSpPr>
          <p:sp>
            <p:nvSpPr>
              <p:cNvPr id="108" name="Google Shape;108;p2"/>
              <p:cNvSpPr/>
              <p:nvPr/>
            </p:nvSpPr>
            <p:spPr>
              <a:xfrm rot="-6932390">
                <a:off x="704117" y="2137235"/>
                <a:ext cx="445763" cy="445763"/>
              </a:xfrm>
              <a:prstGeom prst="arc">
                <a:avLst>
                  <a:gd name="adj1" fmla="val 10924590"/>
                  <a:gd name="adj2" fmla="val 0"/>
                </a:avLst>
              </a:prstGeom>
              <a:noFill/>
              <a:ln w="19050" cap="flat" cmpd="sng">
                <a:solidFill>
                  <a:srgbClr val="00225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dk1"/>
                  </a:solidFill>
                  <a:latin typeface="Calibri"/>
                  <a:ea typeface="Calibri"/>
                  <a:cs typeface="Calibri"/>
                  <a:sym typeface="Calibri"/>
                </a:endParaRPr>
              </a:p>
            </p:txBody>
          </p:sp>
          <p:sp>
            <p:nvSpPr>
              <p:cNvPr id="109" name="Google Shape;109;p2"/>
              <p:cNvSpPr/>
              <p:nvPr/>
            </p:nvSpPr>
            <p:spPr>
              <a:xfrm>
                <a:off x="764147" y="1842498"/>
                <a:ext cx="374420" cy="374420"/>
              </a:xfrm>
              <a:prstGeom prst="ellipse">
                <a:avLst/>
              </a:prstGeom>
              <a:solidFill>
                <a:srgbClr val="4472C4"/>
              </a:solidFill>
              <a:ln w="28575" cap="flat" cmpd="sng">
                <a:solidFill>
                  <a:srgbClr val="00225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110" name="Google Shape;110;p2"/>
              <p:cNvSpPr/>
              <p:nvPr/>
            </p:nvSpPr>
            <p:spPr>
              <a:xfrm>
                <a:off x="806799" y="2291425"/>
                <a:ext cx="289117" cy="289116"/>
              </a:xfrm>
              <a:prstGeom prst="ellipse">
                <a:avLst/>
              </a:prstGeom>
              <a:solidFill>
                <a:srgbClr val="EFA5D6"/>
              </a:solidFill>
              <a:ln w="28575" cap="flat" cmpd="sng">
                <a:solidFill>
                  <a:srgbClr val="00225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111" name="Google Shape;111;p2"/>
              <p:cNvSpPr/>
              <p:nvPr/>
            </p:nvSpPr>
            <p:spPr>
              <a:xfrm>
                <a:off x="1160705" y="1844563"/>
                <a:ext cx="883291" cy="3918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F5496"/>
                    </a:solidFill>
                    <a:latin typeface="Roboto"/>
                    <a:ea typeface="Roboto"/>
                    <a:cs typeface="Roboto"/>
                    <a:sym typeface="Roboto"/>
                  </a:rPr>
                  <a:t>Climate assemblies</a:t>
                </a:r>
                <a:endParaRPr sz="2400" b="1">
                  <a:solidFill>
                    <a:srgbClr val="2F5496"/>
                  </a:solidFill>
                  <a:latin typeface="Roboto"/>
                  <a:ea typeface="Roboto"/>
                  <a:cs typeface="Roboto"/>
                  <a:sym typeface="Roboto"/>
                </a:endParaRPr>
              </a:p>
            </p:txBody>
          </p:sp>
          <p:sp>
            <p:nvSpPr>
              <p:cNvPr id="112" name="Google Shape;112;p2"/>
              <p:cNvSpPr/>
              <p:nvPr/>
            </p:nvSpPr>
            <p:spPr>
              <a:xfrm>
                <a:off x="1160705" y="2291425"/>
                <a:ext cx="1334308" cy="2176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7030A0"/>
                    </a:solidFill>
                    <a:latin typeface="Roboto"/>
                    <a:ea typeface="Roboto"/>
                    <a:cs typeface="Roboto"/>
                    <a:sym typeface="Roboto"/>
                  </a:rPr>
                  <a:t>Living Labs</a:t>
                </a:r>
                <a:r>
                  <a:rPr lang="en-US" sz="2400">
                    <a:solidFill>
                      <a:schemeClr val="dk1"/>
                    </a:solidFill>
                    <a:latin typeface="Roboto"/>
                    <a:ea typeface="Roboto"/>
                    <a:cs typeface="Roboto"/>
                    <a:sym typeface="Roboto"/>
                  </a:rPr>
                  <a:t> </a:t>
                </a:r>
                <a:endParaRPr sz="2400">
                  <a:solidFill>
                    <a:schemeClr val="dk1"/>
                  </a:solidFill>
                  <a:latin typeface="Roboto"/>
                  <a:ea typeface="Roboto"/>
                  <a:cs typeface="Roboto"/>
                  <a:sym typeface="Roboto"/>
                </a:endParaRPr>
              </a:p>
            </p:txBody>
          </p:sp>
        </p:grpSp>
      </p:grpSp>
      <p:sp>
        <p:nvSpPr>
          <p:cNvPr id="113" name="Google Shape;113;p2"/>
          <p:cNvSpPr/>
          <p:nvPr/>
        </p:nvSpPr>
        <p:spPr>
          <a:xfrm>
            <a:off x="3415257" y="2570267"/>
            <a:ext cx="2020392" cy="2220224"/>
          </a:xfrm>
          <a:prstGeom prst="rect">
            <a:avLst/>
          </a:prstGeom>
          <a:solidFill>
            <a:srgbClr val="EFA5D6"/>
          </a:solidFill>
          <a:ln>
            <a:noFill/>
          </a:ln>
        </p:spPr>
        <p:txBody>
          <a:bodyPr spcFirstLastPara="1" wrap="square" lIns="91425" tIns="45700" rIns="91425" bIns="45700" anchor="ctr" anchorCtr="0">
            <a:noAutofit/>
          </a:bodyPr>
          <a:lstStyle/>
          <a:p>
            <a:pPr marL="179388" marR="0" lvl="0" indent="0" algn="l" rtl="0">
              <a:spcBef>
                <a:spcPts val="0"/>
              </a:spcBef>
              <a:spcAft>
                <a:spcPts val="0"/>
              </a:spcAft>
              <a:buNone/>
            </a:pPr>
            <a:r>
              <a:rPr lang="en-US" sz="2400" b="1">
                <a:solidFill>
                  <a:schemeClr val="dk1"/>
                </a:solidFill>
                <a:latin typeface="Calibri"/>
                <a:ea typeface="Calibri"/>
                <a:cs typeface="Calibri"/>
                <a:sym typeface="Calibri"/>
              </a:rPr>
              <a:t>tools to stimulate deliberative democracy </a:t>
            </a:r>
            <a:endParaRPr sz="2400">
              <a:solidFill>
                <a:schemeClr val="dk1"/>
              </a:solidFill>
              <a:latin typeface="Calibri"/>
              <a:ea typeface="Calibri"/>
              <a:cs typeface="Calibri"/>
              <a:sym typeface="Calibri"/>
            </a:endParaRPr>
          </a:p>
        </p:txBody>
      </p:sp>
      <p:grpSp>
        <p:nvGrpSpPr>
          <p:cNvPr id="114" name="Google Shape;114;p2"/>
          <p:cNvGrpSpPr/>
          <p:nvPr/>
        </p:nvGrpSpPr>
        <p:grpSpPr>
          <a:xfrm>
            <a:off x="5433608" y="2571446"/>
            <a:ext cx="6758392" cy="2219196"/>
            <a:chOff x="5433608" y="2571446"/>
            <a:chExt cx="6758392" cy="2219196"/>
          </a:xfrm>
        </p:grpSpPr>
        <p:sp>
          <p:nvSpPr>
            <p:cNvPr id="115" name="Google Shape;115;p2"/>
            <p:cNvSpPr/>
            <p:nvPr/>
          </p:nvSpPr>
          <p:spPr>
            <a:xfrm>
              <a:off x="5433608" y="2571446"/>
              <a:ext cx="6758392" cy="2219196"/>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2"/>
            <p:cNvSpPr/>
            <p:nvPr/>
          </p:nvSpPr>
          <p:spPr>
            <a:xfrm>
              <a:off x="5866814" y="3483303"/>
              <a:ext cx="60960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to support a transformation to climate resilience </a:t>
              </a:r>
              <a:endParaRPr sz="3200" b="1">
                <a:solidFill>
                  <a:schemeClr val="dk1"/>
                </a:solidFill>
                <a:latin typeface="Calibri"/>
                <a:ea typeface="Calibri"/>
                <a:cs typeface="Calibri"/>
                <a:sym typeface="Calibri"/>
              </a:endParaRPr>
            </a:p>
          </p:txBody>
        </p:sp>
        <p:sp>
          <p:nvSpPr>
            <p:cNvPr id="117" name="Google Shape;117;p2"/>
            <p:cNvSpPr txBox="1"/>
            <p:nvPr/>
          </p:nvSpPr>
          <p:spPr>
            <a:xfrm>
              <a:off x="5866814" y="2748598"/>
              <a:ext cx="2304025" cy="746742"/>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7F7F7F"/>
                </a:buClr>
                <a:buSzPts val="4000"/>
                <a:buFont typeface="Arial"/>
                <a:buNone/>
              </a:pPr>
              <a:r>
                <a:rPr lang="en-US" sz="4000" b="1" i="0" u="none">
                  <a:solidFill>
                    <a:srgbClr val="7F7F7F"/>
                  </a:solidFill>
                  <a:latin typeface="Arial"/>
                  <a:ea typeface="Arial"/>
                  <a:cs typeface="Arial"/>
                  <a:sym typeface="Arial"/>
                </a:rPr>
                <a:t>CLIMAS</a:t>
              </a:r>
              <a:endParaRPr sz="3200" b="1" i="0" u="none" strike="noStrike" cap="none">
                <a:solidFill>
                  <a:srgbClr val="7F7F7F"/>
                </a:solidFill>
                <a:latin typeface="Arial"/>
                <a:ea typeface="Arial"/>
                <a:cs typeface="Arial"/>
                <a:sym typeface="Arial"/>
              </a:endParaRPr>
            </a:p>
          </p:txBody>
        </p:sp>
      </p:grpSp>
      <p:grpSp>
        <p:nvGrpSpPr>
          <p:cNvPr id="118" name="Google Shape;118;p2"/>
          <p:cNvGrpSpPr/>
          <p:nvPr/>
        </p:nvGrpSpPr>
        <p:grpSpPr>
          <a:xfrm>
            <a:off x="3605047" y="609600"/>
            <a:ext cx="1629105" cy="1429407"/>
            <a:chOff x="3605047" y="609600"/>
            <a:chExt cx="1629105" cy="1429407"/>
          </a:xfrm>
        </p:grpSpPr>
        <p:sp>
          <p:nvSpPr>
            <p:cNvPr id="119" name="Google Shape;119;p2"/>
            <p:cNvSpPr/>
            <p:nvPr/>
          </p:nvSpPr>
          <p:spPr>
            <a:xfrm>
              <a:off x="3605047" y="609600"/>
              <a:ext cx="1629105" cy="1429407"/>
            </a:xfrm>
            <a:prstGeom prst="rightArrow">
              <a:avLst>
                <a:gd name="adj1" fmla="val 100000"/>
                <a:gd name="adj2" fmla="val 23117"/>
              </a:avLst>
            </a:prstGeom>
            <a:solidFill>
              <a:srgbClr val="EFA5D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472C4"/>
                </a:solidFill>
                <a:latin typeface="Calibri"/>
                <a:ea typeface="Calibri"/>
                <a:cs typeface="Calibri"/>
                <a:sym typeface="Calibri"/>
              </a:endParaRPr>
            </a:p>
          </p:txBody>
        </p:sp>
        <p:sp>
          <p:nvSpPr>
            <p:cNvPr id="120" name="Google Shape;120;p2"/>
            <p:cNvSpPr/>
            <p:nvPr/>
          </p:nvSpPr>
          <p:spPr>
            <a:xfrm>
              <a:off x="3695871" y="993801"/>
              <a:ext cx="130837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4472C4"/>
                  </a:solidFill>
                  <a:latin typeface="Calibri"/>
                  <a:ea typeface="Calibri"/>
                  <a:cs typeface="Calibri"/>
                  <a:sym typeface="Calibri"/>
                </a:rPr>
                <a:t>NEEDS</a:t>
              </a:r>
              <a:endParaRPr sz="3200" b="1">
                <a:solidFill>
                  <a:schemeClr val="dk1"/>
                </a:solidFill>
                <a:latin typeface="Calibri"/>
                <a:ea typeface="Calibri"/>
                <a:cs typeface="Calibri"/>
                <a:sym typeface="Calibri"/>
              </a:endParaRPr>
            </a:p>
          </p:txBody>
        </p:sp>
      </p:grpSp>
      <p:grpSp>
        <p:nvGrpSpPr>
          <p:cNvPr id="121" name="Google Shape;121;p2"/>
          <p:cNvGrpSpPr/>
          <p:nvPr/>
        </p:nvGrpSpPr>
        <p:grpSpPr>
          <a:xfrm>
            <a:off x="5866814" y="4827195"/>
            <a:ext cx="5036615" cy="1982556"/>
            <a:chOff x="5866814" y="4827195"/>
            <a:chExt cx="5036615" cy="1982556"/>
          </a:xfrm>
        </p:grpSpPr>
        <p:sp>
          <p:nvSpPr>
            <p:cNvPr id="122" name="Google Shape;122;p2"/>
            <p:cNvSpPr/>
            <p:nvPr/>
          </p:nvSpPr>
          <p:spPr>
            <a:xfrm>
              <a:off x="5866814" y="5609422"/>
              <a:ext cx="5036615"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a values-based approach</a:t>
              </a:r>
              <a:r>
                <a:rPr lang="en-US" sz="2400">
                  <a:solidFill>
                    <a:schemeClr val="dk1"/>
                  </a:solidFill>
                  <a:latin typeface="Calibri"/>
                  <a:ea typeface="Calibri"/>
                  <a:cs typeface="Calibri"/>
                  <a:sym typeface="Calibri"/>
                </a:rPr>
                <a:t> </a:t>
              </a:r>
              <a:endParaRPr/>
            </a:p>
            <a:p>
              <a:pPr marL="285750" marR="0" lvl="0" indent="-28575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design thinking methods</a:t>
              </a:r>
              <a:endParaRPr sz="24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citizen science mechanisms</a:t>
              </a:r>
              <a:endParaRPr sz="2400">
                <a:solidFill>
                  <a:schemeClr val="dk1"/>
                </a:solidFill>
                <a:latin typeface="Calibri"/>
                <a:ea typeface="Calibri"/>
                <a:cs typeface="Calibri"/>
                <a:sym typeface="Calibri"/>
              </a:endParaRPr>
            </a:p>
          </p:txBody>
        </p:sp>
        <p:sp>
          <p:nvSpPr>
            <p:cNvPr id="123" name="Google Shape;123;p2"/>
            <p:cNvSpPr/>
            <p:nvPr/>
          </p:nvSpPr>
          <p:spPr>
            <a:xfrm>
              <a:off x="5866814" y="5199034"/>
              <a:ext cx="175458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by applying </a:t>
              </a:r>
              <a:endParaRPr sz="2400">
                <a:solidFill>
                  <a:schemeClr val="dk1"/>
                </a:solidFill>
                <a:latin typeface="Calibri"/>
                <a:ea typeface="Calibri"/>
                <a:cs typeface="Calibri"/>
                <a:sym typeface="Calibri"/>
              </a:endParaRPr>
            </a:p>
          </p:txBody>
        </p:sp>
        <p:sp>
          <p:nvSpPr>
            <p:cNvPr id="124" name="Google Shape;124;p2"/>
            <p:cNvSpPr/>
            <p:nvPr/>
          </p:nvSpPr>
          <p:spPr>
            <a:xfrm>
              <a:off x="5866814" y="4827195"/>
              <a:ext cx="407387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co-designed with stakeholders </a:t>
              </a:r>
              <a:endParaRPr sz="2400" b="1">
                <a:solidFill>
                  <a:schemeClr val="dk1"/>
                </a:solidFill>
                <a:latin typeface="Calibri"/>
                <a:ea typeface="Calibri"/>
                <a:cs typeface="Calibri"/>
                <a:sym typeface="Calibri"/>
              </a:endParaRPr>
            </a:p>
          </p:txBody>
        </p:sp>
      </p:grpSp>
      <p:grpSp>
        <p:nvGrpSpPr>
          <p:cNvPr id="125" name="Google Shape;125;p2"/>
          <p:cNvGrpSpPr/>
          <p:nvPr/>
        </p:nvGrpSpPr>
        <p:grpSpPr>
          <a:xfrm>
            <a:off x="0" y="4763379"/>
            <a:ext cx="5445376" cy="2094621"/>
            <a:chOff x="0" y="4763379"/>
            <a:chExt cx="5445376" cy="2094621"/>
          </a:xfrm>
        </p:grpSpPr>
        <p:sp>
          <p:nvSpPr>
            <p:cNvPr id="126" name="Google Shape;126;p2"/>
            <p:cNvSpPr/>
            <p:nvPr/>
          </p:nvSpPr>
          <p:spPr>
            <a:xfrm>
              <a:off x="0" y="4763379"/>
              <a:ext cx="5445376" cy="209462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lt1"/>
                </a:solidFill>
                <a:latin typeface="Calibri"/>
                <a:ea typeface="Calibri"/>
                <a:cs typeface="Calibri"/>
                <a:sym typeface="Calibri"/>
              </a:endParaRPr>
            </a:p>
          </p:txBody>
        </p:sp>
        <p:sp>
          <p:nvSpPr>
            <p:cNvPr id="127" name="Google Shape;127;p2"/>
            <p:cNvSpPr/>
            <p:nvPr/>
          </p:nvSpPr>
          <p:spPr>
            <a:xfrm>
              <a:off x="321314" y="4921154"/>
              <a:ext cx="480274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by offering </a:t>
              </a:r>
              <a:r>
                <a:rPr lang="en-US" sz="1800" b="1">
                  <a:solidFill>
                    <a:schemeClr val="lt1"/>
                  </a:solidFill>
                  <a:latin typeface="Calibri"/>
                  <a:ea typeface="Calibri"/>
                  <a:cs typeface="Calibri"/>
                  <a:sym typeface="Calibri"/>
                </a:rPr>
                <a:t>an innovative </a:t>
              </a:r>
              <a:endParaRPr sz="1800" b="1">
                <a:solidFill>
                  <a:schemeClr val="lt1"/>
                </a:solidFill>
                <a:latin typeface="Calibri"/>
                <a:ea typeface="Calibri"/>
                <a:cs typeface="Calibri"/>
                <a:sym typeface="Calibri"/>
              </a:endParaRPr>
            </a:p>
          </p:txBody>
        </p:sp>
        <p:sp>
          <p:nvSpPr>
            <p:cNvPr id="128" name="Google Shape;128;p2"/>
            <p:cNvSpPr/>
            <p:nvPr/>
          </p:nvSpPr>
          <p:spPr>
            <a:xfrm>
              <a:off x="320335" y="5383072"/>
              <a:ext cx="4683907" cy="1138773"/>
            </a:xfrm>
            <a:prstGeom prst="rect">
              <a:avLst/>
            </a:prstGeom>
            <a:solidFill>
              <a:srgbClr val="4472C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Calibri"/>
                  <a:ea typeface="Calibri"/>
                  <a:cs typeface="Calibri"/>
                  <a:sym typeface="Calibri"/>
                </a:rPr>
                <a:t>problem-oriented climate adoption </a:t>
              </a:r>
              <a:r>
                <a:rPr lang="en-US" sz="3600" b="1">
                  <a:solidFill>
                    <a:srgbClr val="FFC000"/>
                  </a:solidFill>
                  <a:latin typeface="Calibri"/>
                  <a:ea typeface="Calibri"/>
                  <a:cs typeface="Calibri"/>
                  <a:sym typeface="Calibri"/>
                </a:rPr>
                <a:t>TOOLBOX</a:t>
              </a:r>
              <a:endParaRPr sz="3200" b="1">
                <a:solidFill>
                  <a:srgbClr val="FFC000"/>
                </a:solidFill>
                <a:latin typeface="Calibri"/>
                <a:ea typeface="Calibri"/>
                <a:cs typeface="Calibri"/>
                <a:sym typeface="Calibri"/>
              </a:endParaRPr>
            </a:p>
          </p:txBody>
        </p:sp>
      </p:grpSp>
    </p:spTree>
    <p:extLst>
      <p:ext uri="{BB962C8B-B14F-4D97-AF65-F5344CB8AC3E}">
        <p14:creationId xmlns:p14="http://schemas.microsoft.com/office/powerpoint/2010/main" val="47991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1" name="Google Shape;159;p4"/>
          <p:cNvSpPr txBox="1"/>
          <p:nvPr/>
        </p:nvSpPr>
        <p:spPr>
          <a:xfrm>
            <a:off x="387095" y="142086"/>
            <a:ext cx="6096078" cy="746742"/>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7F7F7F"/>
              </a:buClr>
              <a:buSzPts val="4000"/>
              <a:buFont typeface="Arial"/>
              <a:buNone/>
            </a:pPr>
            <a:r>
              <a:rPr lang="en-US" sz="4000" b="1" i="0" dirty="0">
                <a:solidFill>
                  <a:srgbClr val="7F7F7F"/>
                </a:solidFill>
                <a:latin typeface="Arial"/>
                <a:ea typeface="Arial"/>
                <a:cs typeface="Arial"/>
                <a:sym typeface="Arial"/>
              </a:rPr>
              <a:t>CLIMAS geography</a:t>
            </a:r>
            <a:endParaRPr sz="3200" b="1" i="0" u="none" strike="noStrike" cap="none" dirty="0">
              <a:solidFill>
                <a:srgbClr val="7F7F7F"/>
              </a:solidFill>
              <a:latin typeface="Arial"/>
              <a:ea typeface="Arial"/>
              <a:cs typeface="Arial"/>
              <a:sym typeface="Arial"/>
            </a:endParaRPr>
          </a:p>
        </p:txBody>
      </p:sp>
      <p:pic>
        <p:nvPicPr>
          <p:cNvPr id="133" name="Google Shape;133;p3"/>
          <p:cNvPicPr preferRelativeResize="0"/>
          <p:nvPr/>
        </p:nvPicPr>
        <p:blipFill rotWithShape="1">
          <a:blip r:embed="rId3">
            <a:alphaModFix/>
          </a:blip>
          <a:srcRect/>
          <a:stretch/>
        </p:blipFill>
        <p:spPr>
          <a:xfrm>
            <a:off x="4950685" y="2110550"/>
            <a:ext cx="7084454" cy="4305786"/>
          </a:xfrm>
          <a:prstGeom prst="rect">
            <a:avLst/>
          </a:prstGeom>
          <a:noFill/>
          <a:ln>
            <a:noFill/>
          </a:ln>
        </p:spPr>
      </p:pic>
      <p:grpSp>
        <p:nvGrpSpPr>
          <p:cNvPr id="134" name="Google Shape;134;p3"/>
          <p:cNvGrpSpPr/>
          <p:nvPr/>
        </p:nvGrpSpPr>
        <p:grpSpPr>
          <a:xfrm>
            <a:off x="270700" y="1974565"/>
            <a:ext cx="4634636" cy="4567691"/>
            <a:chOff x="111100" y="1384466"/>
            <a:chExt cx="5417770" cy="5379019"/>
          </a:xfrm>
        </p:grpSpPr>
        <p:pic>
          <p:nvPicPr>
            <p:cNvPr id="135" name="Google Shape;135;p3"/>
            <p:cNvPicPr preferRelativeResize="0"/>
            <p:nvPr/>
          </p:nvPicPr>
          <p:blipFill rotWithShape="1">
            <a:blip r:embed="rId4">
              <a:alphaModFix/>
            </a:blip>
            <a:srcRect/>
            <a:stretch/>
          </p:blipFill>
          <p:spPr>
            <a:xfrm>
              <a:off x="218129" y="1384466"/>
              <a:ext cx="1761465" cy="808890"/>
            </a:xfrm>
            <a:prstGeom prst="rect">
              <a:avLst/>
            </a:prstGeom>
            <a:noFill/>
            <a:ln>
              <a:noFill/>
            </a:ln>
          </p:spPr>
        </p:pic>
        <p:pic>
          <p:nvPicPr>
            <p:cNvPr id="136" name="Google Shape;136;p3"/>
            <p:cNvPicPr preferRelativeResize="0"/>
            <p:nvPr/>
          </p:nvPicPr>
          <p:blipFill rotWithShape="1">
            <a:blip r:embed="rId5">
              <a:alphaModFix/>
            </a:blip>
            <a:srcRect/>
            <a:stretch/>
          </p:blipFill>
          <p:spPr>
            <a:xfrm>
              <a:off x="2028103" y="1544605"/>
              <a:ext cx="1174777" cy="727960"/>
            </a:xfrm>
            <a:prstGeom prst="rect">
              <a:avLst/>
            </a:prstGeom>
            <a:noFill/>
            <a:ln>
              <a:noFill/>
            </a:ln>
          </p:spPr>
        </p:pic>
        <p:pic>
          <p:nvPicPr>
            <p:cNvPr id="137" name="Google Shape;137;p3"/>
            <p:cNvPicPr preferRelativeResize="0"/>
            <p:nvPr/>
          </p:nvPicPr>
          <p:blipFill rotWithShape="1">
            <a:blip r:embed="rId6">
              <a:alphaModFix/>
            </a:blip>
            <a:srcRect/>
            <a:stretch/>
          </p:blipFill>
          <p:spPr>
            <a:xfrm>
              <a:off x="3442213" y="1483148"/>
              <a:ext cx="1560563" cy="694938"/>
            </a:xfrm>
            <a:prstGeom prst="rect">
              <a:avLst/>
            </a:prstGeom>
            <a:noFill/>
            <a:ln>
              <a:noFill/>
            </a:ln>
          </p:spPr>
        </p:pic>
        <p:pic>
          <p:nvPicPr>
            <p:cNvPr id="138" name="Google Shape;138;p3"/>
            <p:cNvPicPr preferRelativeResize="0"/>
            <p:nvPr/>
          </p:nvPicPr>
          <p:blipFill rotWithShape="1">
            <a:blip r:embed="rId7">
              <a:alphaModFix/>
            </a:blip>
            <a:srcRect/>
            <a:stretch/>
          </p:blipFill>
          <p:spPr>
            <a:xfrm>
              <a:off x="270700" y="2349168"/>
              <a:ext cx="1809974" cy="736289"/>
            </a:xfrm>
            <a:prstGeom prst="rect">
              <a:avLst/>
            </a:prstGeom>
            <a:noFill/>
            <a:ln>
              <a:noFill/>
            </a:ln>
          </p:spPr>
        </p:pic>
        <p:pic>
          <p:nvPicPr>
            <p:cNvPr id="139" name="Google Shape;139;p3"/>
            <p:cNvPicPr preferRelativeResize="0"/>
            <p:nvPr/>
          </p:nvPicPr>
          <p:blipFill rotWithShape="1">
            <a:blip r:embed="rId8">
              <a:alphaModFix/>
            </a:blip>
            <a:srcRect/>
            <a:stretch/>
          </p:blipFill>
          <p:spPr>
            <a:xfrm>
              <a:off x="2537433" y="3159843"/>
              <a:ext cx="1404583" cy="844528"/>
            </a:xfrm>
            <a:prstGeom prst="rect">
              <a:avLst/>
            </a:prstGeom>
            <a:noFill/>
            <a:ln>
              <a:noFill/>
            </a:ln>
          </p:spPr>
        </p:pic>
        <p:pic>
          <p:nvPicPr>
            <p:cNvPr id="140" name="Google Shape;140;p3"/>
            <p:cNvPicPr preferRelativeResize="0"/>
            <p:nvPr/>
          </p:nvPicPr>
          <p:blipFill rotWithShape="1">
            <a:blip r:embed="rId9">
              <a:alphaModFix/>
            </a:blip>
            <a:srcRect/>
            <a:stretch/>
          </p:blipFill>
          <p:spPr>
            <a:xfrm>
              <a:off x="2312388" y="2407237"/>
              <a:ext cx="2674812" cy="491292"/>
            </a:xfrm>
            <a:prstGeom prst="rect">
              <a:avLst/>
            </a:prstGeom>
            <a:noFill/>
            <a:ln>
              <a:noFill/>
            </a:ln>
          </p:spPr>
        </p:pic>
        <p:pic>
          <p:nvPicPr>
            <p:cNvPr id="141" name="Google Shape;141;p3"/>
            <p:cNvPicPr preferRelativeResize="0"/>
            <p:nvPr/>
          </p:nvPicPr>
          <p:blipFill rotWithShape="1">
            <a:blip r:embed="rId10">
              <a:alphaModFix/>
            </a:blip>
            <a:srcRect t="31668"/>
            <a:stretch/>
          </p:blipFill>
          <p:spPr>
            <a:xfrm>
              <a:off x="2799079" y="5925188"/>
              <a:ext cx="1962870" cy="838296"/>
            </a:xfrm>
            <a:prstGeom prst="rect">
              <a:avLst/>
            </a:prstGeom>
            <a:noFill/>
            <a:ln>
              <a:noFill/>
            </a:ln>
          </p:spPr>
        </p:pic>
        <p:pic>
          <p:nvPicPr>
            <p:cNvPr id="142" name="Google Shape;142;p3"/>
            <p:cNvPicPr preferRelativeResize="0"/>
            <p:nvPr/>
          </p:nvPicPr>
          <p:blipFill rotWithShape="1">
            <a:blip r:embed="rId11">
              <a:alphaModFix/>
            </a:blip>
            <a:srcRect/>
            <a:stretch/>
          </p:blipFill>
          <p:spPr>
            <a:xfrm>
              <a:off x="2884473" y="5371529"/>
              <a:ext cx="1743645" cy="372574"/>
            </a:xfrm>
            <a:prstGeom prst="rect">
              <a:avLst/>
            </a:prstGeom>
            <a:noFill/>
            <a:ln>
              <a:noFill/>
            </a:ln>
          </p:spPr>
        </p:pic>
        <p:pic>
          <p:nvPicPr>
            <p:cNvPr id="143" name="Google Shape;143;p3"/>
            <p:cNvPicPr preferRelativeResize="0"/>
            <p:nvPr/>
          </p:nvPicPr>
          <p:blipFill rotWithShape="1">
            <a:blip r:embed="rId12">
              <a:alphaModFix/>
            </a:blip>
            <a:srcRect/>
            <a:stretch/>
          </p:blipFill>
          <p:spPr>
            <a:xfrm>
              <a:off x="298638" y="4367445"/>
              <a:ext cx="1729465" cy="518839"/>
            </a:xfrm>
            <a:prstGeom prst="rect">
              <a:avLst/>
            </a:prstGeom>
            <a:noFill/>
            <a:ln>
              <a:noFill/>
            </a:ln>
          </p:spPr>
        </p:pic>
        <p:pic>
          <p:nvPicPr>
            <p:cNvPr id="144" name="Google Shape;144;p3"/>
            <p:cNvPicPr preferRelativeResize="0"/>
            <p:nvPr/>
          </p:nvPicPr>
          <p:blipFill rotWithShape="1">
            <a:blip r:embed="rId13">
              <a:alphaModFix/>
            </a:blip>
            <a:srcRect/>
            <a:stretch/>
          </p:blipFill>
          <p:spPr>
            <a:xfrm>
              <a:off x="2214702" y="4022558"/>
              <a:ext cx="1263578" cy="1263578"/>
            </a:xfrm>
            <a:prstGeom prst="rect">
              <a:avLst/>
            </a:prstGeom>
            <a:noFill/>
            <a:ln>
              <a:noFill/>
            </a:ln>
          </p:spPr>
        </p:pic>
        <p:pic>
          <p:nvPicPr>
            <p:cNvPr id="145" name="Google Shape;145;p3"/>
            <p:cNvPicPr preferRelativeResize="0"/>
            <p:nvPr/>
          </p:nvPicPr>
          <p:blipFill rotWithShape="1">
            <a:blip r:embed="rId14">
              <a:alphaModFix/>
            </a:blip>
            <a:srcRect/>
            <a:stretch/>
          </p:blipFill>
          <p:spPr>
            <a:xfrm>
              <a:off x="111100" y="3317385"/>
              <a:ext cx="2348289" cy="737866"/>
            </a:xfrm>
            <a:prstGeom prst="rect">
              <a:avLst/>
            </a:prstGeom>
            <a:noFill/>
            <a:ln>
              <a:noFill/>
            </a:ln>
          </p:spPr>
        </p:pic>
        <p:pic>
          <p:nvPicPr>
            <p:cNvPr id="146" name="Google Shape;146;p3"/>
            <p:cNvPicPr preferRelativeResize="0"/>
            <p:nvPr/>
          </p:nvPicPr>
          <p:blipFill rotWithShape="1">
            <a:blip r:embed="rId15">
              <a:alphaModFix/>
            </a:blip>
            <a:srcRect/>
            <a:stretch/>
          </p:blipFill>
          <p:spPr>
            <a:xfrm>
              <a:off x="340298" y="5286427"/>
              <a:ext cx="2067418" cy="598061"/>
            </a:xfrm>
            <a:prstGeom prst="rect">
              <a:avLst/>
            </a:prstGeom>
            <a:noFill/>
            <a:ln>
              <a:noFill/>
            </a:ln>
          </p:spPr>
        </p:pic>
        <p:pic>
          <p:nvPicPr>
            <p:cNvPr id="147" name="Google Shape;147;p3"/>
            <p:cNvPicPr preferRelativeResize="0"/>
            <p:nvPr/>
          </p:nvPicPr>
          <p:blipFill rotWithShape="1">
            <a:blip r:embed="rId16">
              <a:alphaModFix/>
            </a:blip>
            <a:srcRect/>
            <a:stretch/>
          </p:blipFill>
          <p:spPr>
            <a:xfrm>
              <a:off x="3365097" y="4265686"/>
              <a:ext cx="2163773" cy="1081886"/>
            </a:xfrm>
            <a:prstGeom prst="rect">
              <a:avLst/>
            </a:prstGeom>
            <a:noFill/>
            <a:ln>
              <a:noFill/>
            </a:ln>
          </p:spPr>
        </p:pic>
        <p:pic>
          <p:nvPicPr>
            <p:cNvPr id="148" name="Google Shape;148;p3"/>
            <p:cNvPicPr preferRelativeResize="0"/>
            <p:nvPr/>
          </p:nvPicPr>
          <p:blipFill rotWithShape="1">
            <a:blip r:embed="rId17">
              <a:alphaModFix/>
            </a:blip>
            <a:srcRect t="32368" b="31808"/>
            <a:stretch/>
          </p:blipFill>
          <p:spPr>
            <a:xfrm>
              <a:off x="298985" y="6056847"/>
              <a:ext cx="1972520" cy="706638"/>
            </a:xfrm>
            <a:prstGeom prst="rect">
              <a:avLst/>
            </a:prstGeom>
            <a:noFill/>
            <a:ln>
              <a:noFill/>
            </a:ln>
          </p:spPr>
        </p:pic>
      </p:grpSp>
      <p:sp>
        <p:nvSpPr>
          <p:cNvPr id="150" name="Google Shape;150;p3"/>
          <p:cNvSpPr/>
          <p:nvPr/>
        </p:nvSpPr>
        <p:spPr>
          <a:xfrm>
            <a:off x="5770179" y="142086"/>
            <a:ext cx="6264959" cy="1758906"/>
          </a:xfrm>
          <a:prstGeom prst="roundRect">
            <a:avLst>
              <a:gd name="adj" fmla="val 0"/>
            </a:avLst>
          </a:prstGeom>
          <a:solidFill>
            <a:srgbClr val="EBEBEB"/>
          </a:solid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US" sz="2000" b="1" dirty="0">
                <a:solidFill>
                  <a:schemeClr val="tx1">
                    <a:lumMod val="50000"/>
                    <a:lumOff val="50000"/>
                  </a:schemeClr>
                </a:solidFill>
              </a:rPr>
              <a:t>Duration: </a:t>
            </a:r>
            <a:r>
              <a:rPr lang="en-US" sz="2000" dirty="0">
                <a:solidFill>
                  <a:schemeClr val="tx1">
                    <a:lumMod val="50000"/>
                    <a:lumOff val="50000"/>
                  </a:schemeClr>
                </a:solidFill>
              </a:rPr>
              <a:t>36 months </a:t>
            </a:r>
          </a:p>
          <a:p>
            <a:pPr marL="0" lvl="0" indent="0" algn="l" rtl="0">
              <a:spcBef>
                <a:spcPts val="0"/>
              </a:spcBef>
              <a:spcAft>
                <a:spcPts val="0"/>
              </a:spcAft>
              <a:buClr>
                <a:schemeClr val="dk1"/>
              </a:buClr>
              <a:buSzPts val="1100"/>
              <a:buFont typeface="Arial"/>
              <a:buNone/>
            </a:pPr>
            <a:r>
              <a:rPr lang="en-US" sz="2000" dirty="0">
                <a:solidFill>
                  <a:schemeClr val="tx1">
                    <a:lumMod val="50000"/>
                    <a:lumOff val="50000"/>
                  </a:schemeClr>
                </a:solidFill>
              </a:rPr>
              <a:t>(January 2023- 31 December 2025)</a:t>
            </a:r>
            <a:endParaRPr sz="2000" dirty="0">
              <a:solidFill>
                <a:schemeClr val="tx1">
                  <a:lumMod val="50000"/>
                  <a:lumOff val="50000"/>
                </a:schemeClr>
              </a:solidFill>
            </a:endParaRPr>
          </a:p>
          <a:p>
            <a:pPr marL="0" lvl="0" indent="0" algn="l" rtl="0">
              <a:lnSpc>
                <a:spcPct val="115000"/>
              </a:lnSpc>
              <a:spcBef>
                <a:spcPts val="1200"/>
              </a:spcBef>
              <a:spcAft>
                <a:spcPts val="0"/>
              </a:spcAft>
              <a:buClr>
                <a:schemeClr val="dk1"/>
              </a:buClr>
              <a:buSzPts val="1100"/>
              <a:buFont typeface="Arial"/>
              <a:buNone/>
            </a:pPr>
            <a:endParaRPr lang="en-US" sz="200" b="1" dirty="0">
              <a:solidFill>
                <a:schemeClr val="tx1">
                  <a:lumMod val="50000"/>
                  <a:lumOff val="50000"/>
                </a:schemeClr>
              </a:solidFill>
            </a:endParaRPr>
          </a:p>
          <a:p>
            <a:pPr marL="0" lvl="0" indent="0" algn="l" rtl="0">
              <a:lnSpc>
                <a:spcPct val="115000"/>
              </a:lnSpc>
              <a:spcBef>
                <a:spcPts val="1200"/>
              </a:spcBef>
              <a:spcAft>
                <a:spcPts val="0"/>
              </a:spcAft>
              <a:buClr>
                <a:schemeClr val="dk1"/>
              </a:buClr>
              <a:buSzPts val="1100"/>
              <a:buFont typeface="Arial"/>
              <a:buNone/>
            </a:pPr>
            <a:r>
              <a:rPr lang="en-US" sz="2000" b="1" dirty="0">
                <a:solidFill>
                  <a:schemeClr val="tx1">
                    <a:lumMod val="50000"/>
                    <a:lumOff val="50000"/>
                  </a:schemeClr>
                </a:solidFill>
              </a:rPr>
              <a:t>Budget/Funding: </a:t>
            </a:r>
            <a:r>
              <a:rPr lang="en-US" sz="2000" dirty="0">
                <a:solidFill>
                  <a:schemeClr val="tx1">
                    <a:lumMod val="50000"/>
                    <a:lumOff val="50000"/>
                  </a:schemeClr>
                </a:solidFill>
              </a:rPr>
              <a:t>2,8M</a:t>
            </a:r>
            <a:endParaRPr sz="2000" dirty="0">
              <a:solidFill>
                <a:schemeClr val="tx1">
                  <a:lumMod val="50000"/>
                  <a:lumOff val="50000"/>
                </a:schemeClr>
              </a:solidFill>
            </a:endParaRPr>
          </a:p>
        </p:txBody>
      </p:sp>
      <p:sp>
        <p:nvSpPr>
          <p:cNvPr id="22" name="Google Shape;92;p1"/>
          <p:cNvSpPr/>
          <p:nvPr/>
        </p:nvSpPr>
        <p:spPr>
          <a:xfrm>
            <a:off x="9483277" y="1245794"/>
            <a:ext cx="2635151" cy="5077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900" b="0" i="0" u="none" strike="noStrike" cap="none" dirty="0">
                <a:solidFill>
                  <a:srgbClr val="7F7F7F"/>
                </a:solidFill>
                <a:latin typeface="Arial"/>
                <a:ea typeface="Arial"/>
                <a:cs typeface="Arial"/>
                <a:sym typeface="Arial"/>
              </a:rPr>
              <a:t>This project has received funding from European Union’s Horizon Europe programme under Grant Agreement No. </a:t>
            </a:r>
            <a:r>
              <a:rPr lang="en-GB" sz="900" b="1" i="0" u="none" strike="noStrike" cap="none" dirty="0">
                <a:solidFill>
                  <a:srgbClr val="7F7F7F"/>
                </a:solidFill>
                <a:latin typeface="Arial"/>
                <a:ea typeface="Arial"/>
                <a:cs typeface="Arial"/>
                <a:sym typeface="Arial"/>
              </a:rPr>
              <a:t>101094021</a:t>
            </a:r>
          </a:p>
        </p:txBody>
      </p:sp>
      <p:pic>
        <p:nvPicPr>
          <p:cNvPr id="23" name="Google Shape;93;p1"/>
          <p:cNvPicPr preferRelativeResize="0"/>
          <p:nvPr/>
        </p:nvPicPr>
        <p:blipFill rotWithShape="1">
          <a:blip r:embed="rId18">
            <a:alphaModFix/>
          </a:blip>
          <a:srcRect/>
          <a:stretch/>
        </p:blipFill>
        <p:spPr>
          <a:xfrm>
            <a:off x="8853739" y="1291610"/>
            <a:ext cx="629538" cy="416158"/>
          </a:xfrm>
          <a:prstGeom prst="rect">
            <a:avLst/>
          </a:prstGeom>
          <a:noFill/>
          <a:ln>
            <a:noFill/>
          </a:ln>
        </p:spPr>
      </p:pic>
    </p:spTree>
    <p:extLst>
      <p:ext uri="{BB962C8B-B14F-4D97-AF65-F5344CB8AC3E}">
        <p14:creationId xmlns:p14="http://schemas.microsoft.com/office/powerpoint/2010/main" val="42406867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4"/>
          <p:cNvPicPr preferRelativeResize="0"/>
          <p:nvPr/>
        </p:nvPicPr>
        <p:blipFill rotWithShape="1">
          <a:blip r:embed="rId3">
            <a:alphaModFix/>
          </a:blip>
          <a:srcRect/>
          <a:stretch/>
        </p:blipFill>
        <p:spPr>
          <a:xfrm>
            <a:off x="5147509" y="1352835"/>
            <a:ext cx="6748857" cy="5505165"/>
          </a:xfrm>
          <a:prstGeom prst="rect">
            <a:avLst/>
          </a:prstGeom>
          <a:noFill/>
          <a:ln>
            <a:noFill/>
          </a:ln>
        </p:spPr>
      </p:pic>
      <p:sp>
        <p:nvSpPr>
          <p:cNvPr id="157" name="Google Shape;157;p4"/>
          <p:cNvSpPr/>
          <p:nvPr/>
        </p:nvSpPr>
        <p:spPr>
          <a:xfrm>
            <a:off x="387100" y="1190300"/>
            <a:ext cx="4760400" cy="3517800"/>
          </a:xfrm>
          <a:prstGeom prst="rect">
            <a:avLst/>
          </a:prstGeom>
          <a:noFill/>
          <a:ln>
            <a:noFill/>
          </a:ln>
        </p:spPr>
        <p:txBody>
          <a:bodyPr spcFirstLastPara="1" wrap="square" lIns="91425" tIns="45700" rIns="91425" bIns="45700" anchor="t" anchorCtr="0">
            <a:spAutoFit/>
          </a:bodyPr>
          <a:lstStyle/>
          <a:p>
            <a:pPr marL="113029" marR="111760" lvl="0" indent="0" algn="l" rtl="0">
              <a:lnSpc>
                <a:spcPct val="104000"/>
              </a:lnSpc>
              <a:spcBef>
                <a:spcPts val="0"/>
              </a:spcBef>
              <a:spcAft>
                <a:spcPts val="0"/>
              </a:spcAft>
              <a:buNone/>
            </a:pPr>
            <a:r>
              <a:rPr lang="en-US" sz="1800" b="1" dirty="0">
                <a:solidFill>
                  <a:schemeClr val="dk1"/>
                </a:solidFill>
                <a:latin typeface="Calibri"/>
                <a:ea typeface="Calibri"/>
                <a:cs typeface="Calibri"/>
                <a:sym typeface="Calibri"/>
              </a:rPr>
              <a:t>CLIMAS</a:t>
            </a:r>
            <a:r>
              <a:rPr lang="en-US" sz="1800" dirty="0">
                <a:solidFill>
                  <a:schemeClr val="dk1"/>
                </a:solidFill>
                <a:latin typeface="Calibri"/>
                <a:ea typeface="Calibri"/>
                <a:cs typeface="Calibri"/>
                <a:sym typeface="Calibri"/>
              </a:rPr>
              <a:t> will:</a:t>
            </a:r>
            <a:endParaRPr sz="1800" dirty="0">
              <a:solidFill>
                <a:schemeClr val="dk1"/>
              </a:solidFill>
              <a:latin typeface="Calibri"/>
              <a:ea typeface="Calibri"/>
              <a:cs typeface="Calibri"/>
              <a:sym typeface="Calibri"/>
            </a:endParaRPr>
          </a:p>
          <a:p>
            <a:pPr marL="457200" marR="111760" lvl="0" indent="-330200" algn="l" rtl="0">
              <a:lnSpc>
                <a:spcPct val="104000"/>
              </a:lnSpc>
              <a:spcBef>
                <a:spcPts val="370"/>
              </a:spcBef>
              <a:spcAft>
                <a:spcPts val="0"/>
              </a:spcAft>
              <a:buClr>
                <a:schemeClr val="dk1"/>
              </a:buClr>
              <a:buSzPts val="1600"/>
              <a:buFont typeface="Calibri"/>
              <a:buChar char="➔"/>
            </a:pPr>
            <a:r>
              <a:rPr lang="en-US" sz="1600" b="1" dirty="0">
                <a:solidFill>
                  <a:schemeClr val="dk1"/>
                </a:solidFill>
                <a:latin typeface="Calibri"/>
                <a:ea typeface="Calibri"/>
                <a:cs typeface="Calibri"/>
                <a:sym typeface="Calibri"/>
              </a:rPr>
              <a:t>co-design </a:t>
            </a:r>
            <a:r>
              <a:rPr lang="en-US" sz="1600" dirty="0">
                <a:solidFill>
                  <a:schemeClr val="dk1"/>
                </a:solidFill>
                <a:latin typeface="Calibri"/>
                <a:ea typeface="Calibri"/>
                <a:cs typeface="Calibri"/>
                <a:sym typeface="Calibri"/>
              </a:rPr>
              <a:t>an </a:t>
            </a:r>
            <a:r>
              <a:rPr lang="en-US" sz="1600" b="1" dirty="0">
                <a:solidFill>
                  <a:schemeClr val="dk1"/>
                </a:solidFill>
                <a:latin typeface="Calibri"/>
                <a:ea typeface="Calibri"/>
                <a:cs typeface="Calibri"/>
                <a:sym typeface="Calibri"/>
              </a:rPr>
              <a:t>innovative</a:t>
            </a:r>
            <a:r>
              <a:rPr lang="en-US" sz="1600" dirty="0">
                <a:solidFill>
                  <a:schemeClr val="dk1"/>
                </a:solidFill>
                <a:latin typeface="Calibri"/>
                <a:ea typeface="Calibri"/>
                <a:cs typeface="Calibri"/>
                <a:sym typeface="Calibri"/>
              </a:rPr>
              <a:t> </a:t>
            </a:r>
            <a:r>
              <a:rPr lang="en-US" sz="1600" b="1" dirty="0">
                <a:solidFill>
                  <a:schemeClr val="dk1"/>
                </a:solidFill>
                <a:latin typeface="Calibri"/>
                <a:ea typeface="Calibri"/>
                <a:cs typeface="Calibri"/>
                <a:sym typeface="Calibri"/>
              </a:rPr>
              <a:t>problem-oriented </a:t>
            </a:r>
            <a:r>
              <a:rPr lang="en-US" sz="1600" b="1" dirty="0">
                <a:solidFill>
                  <a:schemeClr val="accent6"/>
                </a:solidFill>
                <a:latin typeface="Calibri"/>
                <a:ea typeface="Calibri"/>
                <a:cs typeface="Calibri"/>
                <a:sym typeface="Calibri"/>
              </a:rPr>
              <a:t>climate adoption Toolbox</a:t>
            </a:r>
            <a:r>
              <a:rPr lang="en-US" sz="1600" b="1" dirty="0">
                <a:solidFill>
                  <a:schemeClr val="dk1"/>
                </a:solidFill>
                <a:latin typeface="Calibri"/>
                <a:ea typeface="Calibri"/>
                <a:cs typeface="Calibri"/>
                <a:sym typeface="Calibri"/>
              </a:rPr>
              <a:t> </a:t>
            </a:r>
            <a:r>
              <a:rPr lang="en-US" sz="1600" dirty="0">
                <a:solidFill>
                  <a:schemeClr val="dk1"/>
                </a:solidFill>
                <a:latin typeface="Calibri"/>
                <a:ea typeface="Calibri"/>
                <a:cs typeface="Calibri"/>
                <a:sym typeface="Calibri"/>
              </a:rPr>
              <a:t>within the </a:t>
            </a:r>
            <a:r>
              <a:rPr lang="en-US" sz="1600" b="1" dirty="0">
                <a:solidFill>
                  <a:schemeClr val="dk1"/>
                </a:solidFill>
                <a:latin typeface="Calibri"/>
                <a:ea typeface="Calibri"/>
                <a:cs typeface="Calibri"/>
                <a:sym typeface="Calibri"/>
              </a:rPr>
              <a:t>Living Labs</a:t>
            </a:r>
            <a:r>
              <a:rPr lang="en-US" sz="1600" dirty="0">
                <a:solidFill>
                  <a:schemeClr val="dk1"/>
                </a:solidFill>
                <a:latin typeface="Calibri"/>
                <a:ea typeface="Calibri"/>
                <a:cs typeface="Calibri"/>
                <a:sym typeface="Calibri"/>
              </a:rPr>
              <a:t> with a </a:t>
            </a:r>
            <a:r>
              <a:rPr lang="en-US" sz="1600" b="1" dirty="0">
                <a:solidFill>
                  <a:schemeClr val="dk1"/>
                </a:solidFill>
                <a:latin typeface="Calibri"/>
                <a:ea typeface="Calibri"/>
                <a:cs typeface="Calibri"/>
                <a:sym typeface="Calibri"/>
              </a:rPr>
              <a:t>design thinking approach</a:t>
            </a:r>
            <a:r>
              <a:rPr lang="en-US" sz="1600" dirty="0">
                <a:solidFill>
                  <a:schemeClr val="dk1"/>
                </a:solidFill>
                <a:latin typeface="Calibri"/>
                <a:ea typeface="Calibri"/>
                <a:cs typeface="Calibri"/>
                <a:sym typeface="Calibri"/>
              </a:rPr>
              <a:t> and calibrated through the </a:t>
            </a:r>
            <a:r>
              <a:rPr lang="en-US" sz="1600" b="1" dirty="0">
                <a:solidFill>
                  <a:schemeClr val="dk1"/>
                </a:solidFill>
                <a:latin typeface="Calibri"/>
                <a:ea typeface="Calibri"/>
                <a:cs typeface="Calibri"/>
                <a:sym typeface="Calibri"/>
              </a:rPr>
              <a:t>Climate Assemblies</a:t>
            </a:r>
            <a:endParaRPr sz="1600" b="1" dirty="0">
              <a:solidFill>
                <a:schemeClr val="dk1"/>
              </a:solidFill>
              <a:latin typeface="Calibri"/>
              <a:ea typeface="Calibri"/>
              <a:cs typeface="Calibri"/>
              <a:sym typeface="Calibri"/>
            </a:endParaRPr>
          </a:p>
          <a:p>
            <a:pPr marL="457200" marR="111760" lvl="0" indent="-330200" algn="l" rtl="0">
              <a:lnSpc>
                <a:spcPct val="104000"/>
              </a:lnSpc>
              <a:spcBef>
                <a:spcPts val="0"/>
              </a:spcBef>
              <a:spcAft>
                <a:spcPts val="0"/>
              </a:spcAft>
              <a:buClr>
                <a:schemeClr val="dk1"/>
              </a:buClr>
              <a:buSzPts val="1600"/>
              <a:buFont typeface="Calibri"/>
              <a:buChar char="➔"/>
            </a:pPr>
            <a:r>
              <a:rPr lang="en-US" sz="1600" b="1" dirty="0">
                <a:solidFill>
                  <a:schemeClr val="dk1"/>
                </a:solidFill>
                <a:latin typeface="Calibri"/>
                <a:ea typeface="Calibri"/>
                <a:cs typeface="Calibri"/>
                <a:sym typeface="Calibri"/>
              </a:rPr>
              <a:t>test the Toolbox</a:t>
            </a:r>
            <a:r>
              <a:rPr lang="en-US" sz="1600" dirty="0">
                <a:solidFill>
                  <a:schemeClr val="dk1"/>
                </a:solidFill>
                <a:latin typeface="Calibri"/>
                <a:ea typeface="Calibri"/>
                <a:cs typeface="Calibri"/>
                <a:sym typeface="Calibri"/>
              </a:rPr>
              <a:t>, formulating scientific-based guidelines for policymakers on how </a:t>
            </a:r>
            <a:r>
              <a:rPr lang="en-US" sz="1600" b="1" dirty="0">
                <a:solidFill>
                  <a:schemeClr val="dk1"/>
                </a:solidFill>
                <a:latin typeface="Calibri"/>
                <a:ea typeface="Calibri"/>
                <a:cs typeface="Calibri"/>
                <a:sym typeface="Calibri"/>
              </a:rPr>
              <a:t>to shift</a:t>
            </a:r>
            <a:r>
              <a:rPr lang="en-US" sz="1600" dirty="0">
                <a:solidFill>
                  <a:schemeClr val="dk1"/>
                </a:solidFill>
                <a:latin typeface="Calibri"/>
                <a:ea typeface="Calibri"/>
                <a:cs typeface="Calibri"/>
                <a:sym typeface="Calibri"/>
              </a:rPr>
              <a:t> Climate Assemblies </a:t>
            </a:r>
            <a:r>
              <a:rPr lang="en-US" sz="1600" b="1" dirty="0">
                <a:solidFill>
                  <a:schemeClr val="dk1"/>
                </a:solidFill>
                <a:latin typeface="Calibri"/>
                <a:ea typeface="Calibri"/>
                <a:cs typeface="Calibri"/>
                <a:sym typeface="Calibri"/>
              </a:rPr>
              <a:t>from</a:t>
            </a:r>
            <a:r>
              <a:rPr lang="en-US" sz="1600" dirty="0">
                <a:solidFill>
                  <a:schemeClr val="dk1"/>
                </a:solidFill>
                <a:latin typeface="Calibri"/>
                <a:ea typeface="Calibri"/>
                <a:cs typeface="Calibri"/>
                <a:sym typeface="Calibri"/>
              </a:rPr>
              <a:t> technical deliberations that belong to climate change experts </a:t>
            </a:r>
            <a:r>
              <a:rPr lang="en-US" sz="1600" b="1" dirty="0">
                <a:solidFill>
                  <a:schemeClr val="dk1"/>
                </a:solidFill>
                <a:latin typeface="Calibri"/>
                <a:ea typeface="Calibri"/>
                <a:cs typeface="Calibri"/>
                <a:sym typeface="Calibri"/>
              </a:rPr>
              <a:t>to</a:t>
            </a:r>
            <a:r>
              <a:rPr lang="en-US" sz="1600" dirty="0">
                <a:solidFill>
                  <a:schemeClr val="dk1"/>
                </a:solidFill>
                <a:latin typeface="Calibri"/>
                <a:ea typeface="Calibri"/>
                <a:cs typeface="Calibri"/>
                <a:sym typeface="Calibri"/>
              </a:rPr>
              <a:t> </a:t>
            </a:r>
            <a:r>
              <a:rPr lang="en-US" sz="1600" b="1" dirty="0">
                <a:solidFill>
                  <a:schemeClr val="accent6"/>
                </a:solidFill>
                <a:latin typeface="Calibri"/>
                <a:ea typeface="Calibri"/>
                <a:cs typeface="Calibri"/>
                <a:sym typeface="Calibri"/>
              </a:rPr>
              <a:t>multi-stakeholders deliberations </a:t>
            </a:r>
            <a:r>
              <a:rPr lang="en-US" sz="1600" dirty="0">
                <a:solidFill>
                  <a:schemeClr val="accent6"/>
                </a:solidFill>
                <a:latin typeface="Calibri"/>
                <a:ea typeface="Calibri"/>
                <a:cs typeface="Calibri"/>
                <a:sym typeface="Calibri"/>
              </a:rPr>
              <a:t>based on solving the dilemmas from a </a:t>
            </a:r>
            <a:r>
              <a:rPr lang="en-US" sz="1600" b="1" dirty="0">
                <a:solidFill>
                  <a:schemeClr val="accent6"/>
                </a:solidFill>
                <a:latin typeface="Calibri"/>
                <a:ea typeface="Calibri"/>
                <a:cs typeface="Calibri"/>
                <a:sym typeface="Calibri"/>
              </a:rPr>
              <a:t>bottom-up, more societal and value-based perspective</a:t>
            </a:r>
            <a:r>
              <a:rPr lang="en-US" sz="1600" dirty="0">
                <a:solidFill>
                  <a:schemeClr val="accent6"/>
                </a:solidFill>
                <a:latin typeface="Calibri"/>
                <a:ea typeface="Calibri"/>
                <a:cs typeface="Calibri"/>
                <a:sym typeface="Calibri"/>
              </a:rPr>
              <a:t>.</a:t>
            </a:r>
            <a:r>
              <a:rPr lang="en-US"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p:txBody>
      </p:sp>
      <p:sp>
        <p:nvSpPr>
          <p:cNvPr id="158" name="Google Shape;158;p4"/>
          <p:cNvSpPr/>
          <p:nvPr/>
        </p:nvSpPr>
        <p:spPr>
          <a:xfrm>
            <a:off x="387102" y="5009600"/>
            <a:ext cx="4760398" cy="1660864"/>
          </a:xfrm>
          <a:prstGeom prst="rect">
            <a:avLst/>
          </a:prstGeom>
          <a:noFill/>
          <a:ln>
            <a:noFill/>
          </a:ln>
        </p:spPr>
        <p:txBody>
          <a:bodyPr spcFirstLastPara="1" wrap="square" lIns="91425" tIns="45700" rIns="91425" bIns="45700" anchor="t" anchorCtr="0">
            <a:spAutoFit/>
          </a:bodyPr>
          <a:lstStyle/>
          <a:p>
            <a:pPr marL="113029" marR="111760" lvl="0" indent="0" algn="l" rtl="0">
              <a:lnSpc>
                <a:spcPct val="104000"/>
              </a:lnSpc>
              <a:spcBef>
                <a:spcPts val="0"/>
              </a:spcBef>
              <a:spcAft>
                <a:spcPts val="0"/>
              </a:spcAft>
              <a:buNone/>
            </a:pPr>
            <a:r>
              <a:rPr lang="en-US" sz="1800" b="1" dirty="0">
                <a:solidFill>
                  <a:schemeClr val="dk1"/>
                </a:solidFill>
                <a:latin typeface="Calibri"/>
                <a:ea typeface="Calibri"/>
                <a:cs typeface="Calibri"/>
                <a:sym typeface="Calibri"/>
              </a:rPr>
              <a:t>CLIMAS outcomes</a:t>
            </a:r>
            <a:r>
              <a:rPr lang="en-US" sz="1800" dirty="0">
                <a:solidFill>
                  <a:schemeClr val="dk1"/>
                </a:solidFill>
                <a:latin typeface="Calibri"/>
                <a:ea typeface="Calibri"/>
                <a:cs typeface="Calibri"/>
                <a:sym typeface="Calibri"/>
              </a:rPr>
              <a:t> will:</a:t>
            </a:r>
            <a:endParaRPr sz="1800" dirty="0">
              <a:solidFill>
                <a:schemeClr val="dk1"/>
              </a:solidFill>
              <a:latin typeface="Calibri"/>
              <a:ea typeface="Calibri"/>
              <a:cs typeface="Calibri"/>
              <a:sym typeface="Calibri"/>
            </a:endParaRPr>
          </a:p>
          <a:p>
            <a:pPr marL="457200" marR="111760" lvl="0" indent="-330200" algn="l" rtl="0">
              <a:lnSpc>
                <a:spcPct val="104000"/>
              </a:lnSpc>
              <a:spcBef>
                <a:spcPts val="0"/>
              </a:spcBef>
              <a:spcAft>
                <a:spcPts val="0"/>
              </a:spcAft>
              <a:buClr>
                <a:schemeClr val="dk1"/>
              </a:buClr>
              <a:buSzPts val="1600"/>
              <a:buFont typeface="Calibri"/>
              <a:buChar char="➔"/>
            </a:pPr>
            <a:r>
              <a:rPr lang="en-US" sz="1600" dirty="0">
                <a:solidFill>
                  <a:schemeClr val="dk1"/>
                </a:solidFill>
                <a:latin typeface="Calibri"/>
                <a:ea typeface="Calibri"/>
                <a:cs typeface="Calibri"/>
                <a:sym typeface="Calibri"/>
              </a:rPr>
              <a:t>positively influence </a:t>
            </a:r>
            <a:r>
              <a:rPr lang="en-US" sz="1600" b="1" dirty="0">
                <a:solidFill>
                  <a:schemeClr val="dk1"/>
                </a:solidFill>
                <a:latin typeface="Calibri"/>
                <a:ea typeface="Calibri"/>
                <a:cs typeface="Calibri"/>
                <a:sym typeface="Calibri"/>
              </a:rPr>
              <a:t>policy development and awareness- raising</a:t>
            </a:r>
            <a:r>
              <a:rPr lang="en-US" sz="1600" dirty="0">
                <a:solidFill>
                  <a:schemeClr val="dk1"/>
                </a:solidFill>
                <a:latin typeface="Calibri"/>
                <a:ea typeface="Calibri"/>
                <a:cs typeface="Calibri"/>
                <a:sym typeface="Calibri"/>
              </a:rPr>
              <a:t> process and </a:t>
            </a:r>
            <a:endParaRPr sz="1600" dirty="0">
              <a:solidFill>
                <a:schemeClr val="dk1"/>
              </a:solidFill>
              <a:latin typeface="Calibri"/>
              <a:ea typeface="Calibri"/>
              <a:cs typeface="Calibri"/>
              <a:sym typeface="Calibri"/>
            </a:endParaRPr>
          </a:p>
          <a:p>
            <a:pPr marL="457200" marR="111760" lvl="0" indent="-330200" algn="l" rtl="0">
              <a:lnSpc>
                <a:spcPct val="104000"/>
              </a:lnSpc>
              <a:spcBef>
                <a:spcPts val="0"/>
              </a:spcBef>
              <a:spcAft>
                <a:spcPts val="0"/>
              </a:spcAft>
              <a:buClr>
                <a:schemeClr val="dk1"/>
              </a:buClr>
              <a:buSzPts val="1600"/>
              <a:buFont typeface="Calibri"/>
              <a:buChar char="➔"/>
            </a:pPr>
            <a:r>
              <a:rPr lang="en-US" sz="1600" dirty="0">
                <a:solidFill>
                  <a:schemeClr val="dk1"/>
                </a:solidFill>
                <a:latin typeface="Calibri"/>
                <a:ea typeface="Calibri"/>
                <a:cs typeface="Calibri"/>
                <a:sym typeface="Calibri"/>
              </a:rPr>
              <a:t>offer </a:t>
            </a:r>
            <a:r>
              <a:rPr lang="en-US" sz="1600" b="1" dirty="0">
                <a:solidFill>
                  <a:schemeClr val="dk1"/>
                </a:solidFill>
                <a:latin typeface="Calibri"/>
                <a:ea typeface="Calibri"/>
                <a:cs typeface="Calibri"/>
                <a:sym typeface="Calibri"/>
              </a:rPr>
              <a:t>sustainable strategies </a:t>
            </a:r>
            <a:r>
              <a:rPr lang="en-US" sz="1600" dirty="0">
                <a:solidFill>
                  <a:schemeClr val="dk1"/>
                </a:solidFill>
                <a:latin typeface="Calibri"/>
                <a:ea typeface="Calibri"/>
                <a:cs typeface="Calibri"/>
                <a:sym typeface="Calibri"/>
              </a:rPr>
              <a:t>to enhance the </a:t>
            </a:r>
            <a:r>
              <a:rPr lang="en-US" sz="1600" b="1" dirty="0">
                <a:solidFill>
                  <a:schemeClr val="dk1"/>
                </a:solidFill>
                <a:latin typeface="Calibri"/>
                <a:ea typeface="Calibri"/>
                <a:cs typeface="Calibri"/>
                <a:sym typeface="Calibri"/>
              </a:rPr>
              <a:t>acceptance of citizens' led decisions</a:t>
            </a:r>
            <a:r>
              <a:rPr lang="en-US" sz="1600" dirty="0">
                <a:solidFill>
                  <a:schemeClr val="dk1"/>
                </a:solidFill>
                <a:latin typeface="Calibri"/>
                <a:ea typeface="Calibri"/>
                <a:cs typeface="Calibri"/>
                <a:sym typeface="Calibri"/>
              </a:rPr>
              <a:t> by policymakers</a:t>
            </a:r>
            <a:endParaRPr sz="1600" dirty="0">
              <a:solidFill>
                <a:schemeClr val="dk1"/>
              </a:solidFill>
              <a:latin typeface="Calibri"/>
              <a:ea typeface="Calibri"/>
              <a:cs typeface="Calibri"/>
              <a:sym typeface="Calibri"/>
            </a:endParaRPr>
          </a:p>
        </p:txBody>
      </p:sp>
      <p:sp>
        <p:nvSpPr>
          <p:cNvPr id="159" name="Google Shape;159;p4"/>
          <p:cNvSpPr txBox="1"/>
          <p:nvPr/>
        </p:nvSpPr>
        <p:spPr>
          <a:xfrm>
            <a:off x="387095" y="142086"/>
            <a:ext cx="6096078" cy="746742"/>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7F7F7F"/>
              </a:buClr>
              <a:buSzPts val="4000"/>
              <a:buFont typeface="Arial"/>
              <a:buNone/>
            </a:pPr>
            <a:r>
              <a:rPr lang="en-US" sz="4000" b="1" i="0" dirty="0">
                <a:solidFill>
                  <a:srgbClr val="7F7F7F"/>
                </a:solidFill>
                <a:latin typeface="Arial"/>
                <a:ea typeface="Arial"/>
                <a:cs typeface="Arial"/>
                <a:sym typeface="Arial"/>
              </a:rPr>
              <a:t>CLIMAS methodology</a:t>
            </a:r>
            <a:endParaRPr sz="3200" b="1" i="0" u="none" strike="noStrike" cap="none" dirty="0">
              <a:solidFill>
                <a:srgbClr val="7F7F7F"/>
              </a:solidFill>
              <a:latin typeface="Arial"/>
              <a:ea typeface="Arial"/>
              <a:cs typeface="Arial"/>
              <a:sym typeface="Arial"/>
            </a:endParaRPr>
          </a:p>
        </p:txBody>
      </p:sp>
      <p:sp>
        <p:nvSpPr>
          <p:cNvPr id="6" name="Google Shape;92;p1"/>
          <p:cNvSpPr/>
          <p:nvPr/>
        </p:nvSpPr>
        <p:spPr>
          <a:xfrm>
            <a:off x="9640932" y="142086"/>
            <a:ext cx="2635151" cy="5077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900" b="0" i="0" u="none" strike="noStrike" cap="none" dirty="0">
                <a:solidFill>
                  <a:srgbClr val="7F7F7F"/>
                </a:solidFill>
                <a:latin typeface="Arial"/>
                <a:ea typeface="Arial"/>
                <a:cs typeface="Arial"/>
                <a:sym typeface="Arial"/>
              </a:rPr>
              <a:t>This project has received funding from European Union’s Horizon Europe programme under Grant Agreement No. </a:t>
            </a:r>
            <a:r>
              <a:rPr lang="en-GB" sz="900" b="1" i="0" u="none" strike="noStrike" cap="none" dirty="0">
                <a:solidFill>
                  <a:srgbClr val="7F7F7F"/>
                </a:solidFill>
                <a:latin typeface="Arial"/>
                <a:ea typeface="Arial"/>
                <a:cs typeface="Arial"/>
                <a:sym typeface="Arial"/>
              </a:rPr>
              <a:t>101094021</a:t>
            </a:r>
          </a:p>
        </p:txBody>
      </p:sp>
      <p:pic>
        <p:nvPicPr>
          <p:cNvPr id="7" name="Google Shape;93;p1"/>
          <p:cNvPicPr preferRelativeResize="0"/>
          <p:nvPr/>
        </p:nvPicPr>
        <p:blipFill rotWithShape="1">
          <a:blip r:embed="rId4">
            <a:alphaModFix/>
          </a:blip>
          <a:srcRect/>
          <a:stretch/>
        </p:blipFill>
        <p:spPr>
          <a:xfrm>
            <a:off x="9011394" y="187902"/>
            <a:ext cx="629538" cy="416158"/>
          </a:xfrm>
          <a:prstGeom prst="rect">
            <a:avLst/>
          </a:prstGeom>
          <a:noFill/>
          <a:ln>
            <a:noFill/>
          </a:ln>
        </p:spPr>
      </p:pic>
    </p:spTree>
    <p:extLst>
      <p:ext uri="{BB962C8B-B14F-4D97-AF65-F5344CB8AC3E}">
        <p14:creationId xmlns:p14="http://schemas.microsoft.com/office/powerpoint/2010/main" val="12123210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5"/>
          <p:cNvPicPr preferRelativeResize="0">
            <a:picLocks noGrp="1"/>
          </p:cNvPicPr>
          <p:nvPr>
            <p:ph type="body" idx="1"/>
          </p:nvPr>
        </p:nvPicPr>
        <p:blipFill rotWithShape="1">
          <a:blip r:embed="rId3">
            <a:alphaModFix/>
          </a:blip>
          <a:srcRect t="2402" b="4471"/>
          <a:stretch/>
        </p:blipFill>
        <p:spPr>
          <a:xfrm>
            <a:off x="740779" y="1178785"/>
            <a:ext cx="9990008" cy="5230686"/>
          </a:xfrm>
          <a:prstGeom prst="rect">
            <a:avLst/>
          </a:prstGeom>
          <a:noFill/>
          <a:ln>
            <a:noFill/>
          </a:ln>
        </p:spPr>
      </p:pic>
      <p:sp>
        <p:nvSpPr>
          <p:cNvPr id="165" name="Google Shape;165;p5"/>
          <p:cNvSpPr txBox="1"/>
          <p:nvPr/>
        </p:nvSpPr>
        <p:spPr>
          <a:xfrm>
            <a:off x="387095" y="142086"/>
            <a:ext cx="6096078" cy="746742"/>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7F7F7F"/>
              </a:buClr>
              <a:buSzPts val="4000"/>
              <a:buFont typeface="Arial"/>
              <a:buNone/>
            </a:pPr>
            <a:r>
              <a:rPr lang="en-US" sz="4000" b="1" i="0">
                <a:solidFill>
                  <a:srgbClr val="7F7F7F"/>
                </a:solidFill>
                <a:latin typeface="Arial"/>
                <a:ea typeface="Arial"/>
                <a:cs typeface="Arial"/>
                <a:sym typeface="Arial"/>
              </a:rPr>
              <a:t>CLIMAS structure</a:t>
            </a:r>
            <a:endParaRPr sz="3200" b="1" i="0" u="none" strike="noStrike" cap="none">
              <a:solidFill>
                <a:srgbClr val="7F7F7F"/>
              </a:solidFill>
              <a:latin typeface="Arial"/>
              <a:ea typeface="Arial"/>
              <a:cs typeface="Arial"/>
              <a:sym typeface="Arial"/>
            </a:endParaRPr>
          </a:p>
        </p:txBody>
      </p:sp>
      <p:sp>
        <p:nvSpPr>
          <p:cNvPr id="4" name="Google Shape;92;p1"/>
          <p:cNvSpPr/>
          <p:nvPr/>
        </p:nvSpPr>
        <p:spPr>
          <a:xfrm>
            <a:off x="9640932" y="142086"/>
            <a:ext cx="2635151" cy="5077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900" b="0" i="0" u="none" strike="noStrike" cap="none" dirty="0">
                <a:solidFill>
                  <a:srgbClr val="7F7F7F"/>
                </a:solidFill>
                <a:latin typeface="Arial"/>
                <a:ea typeface="Arial"/>
                <a:cs typeface="Arial"/>
                <a:sym typeface="Arial"/>
              </a:rPr>
              <a:t>This project has received funding from European Union’s Horizon Europe programme under Grant Agreement No. </a:t>
            </a:r>
            <a:r>
              <a:rPr lang="en-GB" sz="900" b="1" i="0" u="none" strike="noStrike" cap="none" dirty="0">
                <a:solidFill>
                  <a:srgbClr val="7F7F7F"/>
                </a:solidFill>
                <a:latin typeface="Arial"/>
                <a:ea typeface="Arial"/>
                <a:cs typeface="Arial"/>
                <a:sym typeface="Arial"/>
              </a:rPr>
              <a:t>101094021</a:t>
            </a:r>
          </a:p>
        </p:txBody>
      </p:sp>
      <p:pic>
        <p:nvPicPr>
          <p:cNvPr id="5" name="Google Shape;93;p1"/>
          <p:cNvPicPr preferRelativeResize="0"/>
          <p:nvPr/>
        </p:nvPicPr>
        <p:blipFill rotWithShape="1">
          <a:blip r:embed="rId4">
            <a:alphaModFix/>
          </a:blip>
          <a:srcRect/>
          <a:stretch/>
        </p:blipFill>
        <p:spPr>
          <a:xfrm>
            <a:off x="9011394" y="187902"/>
            <a:ext cx="629538" cy="416158"/>
          </a:xfrm>
          <a:prstGeom prst="rect">
            <a:avLst/>
          </a:prstGeom>
          <a:noFill/>
          <a:ln>
            <a:noFill/>
          </a:ln>
        </p:spPr>
      </p:pic>
    </p:spTree>
    <p:extLst>
      <p:ext uri="{BB962C8B-B14F-4D97-AF65-F5344CB8AC3E}">
        <p14:creationId xmlns:p14="http://schemas.microsoft.com/office/powerpoint/2010/main" val="1123550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6"/>
          <p:cNvSpPr/>
          <p:nvPr/>
        </p:nvSpPr>
        <p:spPr>
          <a:xfrm>
            <a:off x="3029300" y="1095204"/>
            <a:ext cx="8680100" cy="4667592"/>
          </a:xfrm>
          <a:prstGeom prst="parallelogram">
            <a:avLst>
              <a:gd name="adj" fmla="val 25000"/>
            </a:avLst>
          </a:prstGeom>
          <a:solidFill>
            <a:srgbClr val="92D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sym typeface="Calibri"/>
            </a:endParaRPr>
          </a:p>
        </p:txBody>
      </p:sp>
      <p:sp>
        <p:nvSpPr>
          <p:cNvPr id="171" name="Google Shape;171;p6"/>
          <p:cNvSpPr txBox="1"/>
          <p:nvPr/>
        </p:nvSpPr>
        <p:spPr>
          <a:xfrm>
            <a:off x="10761421" y="6250843"/>
            <a:ext cx="1137501"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z="1200" b="0" i="0" u="none" strike="noStrike" cap="none">
                <a:solidFill>
                  <a:srgbClr val="888888"/>
                </a:solidFill>
                <a:latin typeface="Arial"/>
                <a:ea typeface="Arial"/>
                <a:cs typeface="Arial"/>
                <a:sym typeface="Arial"/>
              </a:rPr>
              <a:t>96</a:t>
            </a:fld>
            <a:endParaRPr sz="1200" b="0" i="0" u="none" strike="noStrike" cap="none">
              <a:solidFill>
                <a:srgbClr val="888888"/>
              </a:solidFill>
              <a:latin typeface="Arial"/>
              <a:ea typeface="Arial"/>
              <a:cs typeface="Arial"/>
              <a:sym typeface="Arial"/>
            </a:endParaRPr>
          </a:p>
        </p:txBody>
      </p:sp>
      <p:sp>
        <p:nvSpPr>
          <p:cNvPr id="172" name="Google Shape;172;p6"/>
          <p:cNvSpPr txBox="1"/>
          <p:nvPr/>
        </p:nvSpPr>
        <p:spPr>
          <a:xfrm>
            <a:off x="522177" y="320937"/>
            <a:ext cx="5627077" cy="746742"/>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7F7F7F"/>
              </a:buClr>
              <a:buSzPts val="4000"/>
              <a:buFont typeface="Arial"/>
              <a:buNone/>
            </a:pPr>
            <a:r>
              <a:rPr lang="en-US" sz="4000" b="1" i="0">
                <a:solidFill>
                  <a:srgbClr val="7F7F7F"/>
                </a:solidFill>
                <a:latin typeface="Arial"/>
                <a:ea typeface="Arial"/>
                <a:cs typeface="Arial"/>
                <a:sym typeface="Arial"/>
              </a:rPr>
              <a:t>CLIMAS</a:t>
            </a:r>
            <a:endParaRPr sz="4000" b="1" i="0" u="none" strike="noStrike" cap="none">
              <a:solidFill>
                <a:srgbClr val="7F7F7F"/>
              </a:solidFill>
              <a:latin typeface="Arial"/>
              <a:ea typeface="Arial"/>
              <a:cs typeface="Arial"/>
              <a:sym typeface="Arial"/>
            </a:endParaRPr>
          </a:p>
        </p:txBody>
      </p:sp>
      <p:sp>
        <p:nvSpPr>
          <p:cNvPr id="174" name="Google Shape;174;p6"/>
          <p:cNvSpPr txBox="1"/>
          <p:nvPr/>
        </p:nvSpPr>
        <p:spPr>
          <a:xfrm>
            <a:off x="4600196" y="2592733"/>
            <a:ext cx="6781101" cy="237355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rgbClr val="92D050"/>
              </a:buClr>
              <a:buSzPts val="3200"/>
              <a:buFont typeface="Arial"/>
              <a:buNone/>
            </a:pPr>
            <a:r>
              <a:rPr lang="en-US" sz="3200" b="1" i="0" u="none" strike="noStrike" cap="none" dirty="0">
                <a:solidFill>
                  <a:schemeClr val="bg1">
                    <a:lumMod val="50000"/>
                  </a:schemeClr>
                </a:solidFill>
                <a:sym typeface="Arial"/>
              </a:rPr>
              <a:t>Thank you for your attention!</a:t>
            </a:r>
            <a:endParaRPr dirty="0">
              <a:solidFill>
                <a:schemeClr val="bg1">
                  <a:lumMod val="50000"/>
                </a:schemeClr>
              </a:solidFill>
            </a:endParaRPr>
          </a:p>
          <a:p>
            <a:pPr marL="0" marR="0" lvl="0" indent="0" algn="l" rtl="0">
              <a:lnSpc>
                <a:spcPct val="100000"/>
              </a:lnSpc>
              <a:spcBef>
                <a:spcPts val="480"/>
              </a:spcBef>
              <a:spcAft>
                <a:spcPts val="0"/>
              </a:spcAft>
              <a:buClr>
                <a:srgbClr val="92D050"/>
              </a:buClr>
              <a:buSzPts val="2400"/>
              <a:buFont typeface="Arial"/>
              <a:buNone/>
            </a:pPr>
            <a:r>
              <a:rPr lang="en-US" sz="2400" b="0" i="1" u="none" strike="noStrike" cap="none" dirty="0">
                <a:solidFill>
                  <a:schemeClr val="bg1">
                    <a:lumMod val="50000"/>
                  </a:schemeClr>
                </a:solidFill>
                <a:sym typeface="Arial"/>
              </a:rPr>
              <a:t> </a:t>
            </a:r>
            <a:endParaRPr dirty="0">
              <a:solidFill>
                <a:schemeClr val="bg1">
                  <a:lumMod val="50000"/>
                </a:schemeClr>
              </a:solidFill>
            </a:endParaRPr>
          </a:p>
          <a:p>
            <a:pPr marL="0" marR="0" lvl="0" indent="0" algn="l" rtl="0">
              <a:lnSpc>
                <a:spcPct val="100000"/>
              </a:lnSpc>
              <a:spcBef>
                <a:spcPts val="480"/>
              </a:spcBef>
              <a:spcAft>
                <a:spcPts val="0"/>
              </a:spcAft>
              <a:buClr>
                <a:srgbClr val="92D050"/>
              </a:buClr>
              <a:buSzPts val="2400"/>
              <a:buFont typeface="Arial"/>
              <a:buNone/>
            </a:pPr>
            <a:endParaRPr sz="2400" b="0" i="1" u="none" strike="noStrike" cap="none" dirty="0">
              <a:solidFill>
                <a:schemeClr val="bg1">
                  <a:lumMod val="50000"/>
                </a:schemeClr>
              </a:solidFill>
              <a:latin typeface="Arial"/>
              <a:ea typeface="Arial"/>
              <a:cs typeface="Arial"/>
              <a:sym typeface="Arial"/>
            </a:endParaRPr>
          </a:p>
          <a:p>
            <a:pPr marL="0" marR="0" lvl="0" indent="0" algn="l" rtl="0">
              <a:lnSpc>
                <a:spcPct val="100000"/>
              </a:lnSpc>
              <a:spcBef>
                <a:spcPts val="360"/>
              </a:spcBef>
              <a:spcAft>
                <a:spcPts val="0"/>
              </a:spcAft>
              <a:buClr>
                <a:srgbClr val="92D050"/>
              </a:buClr>
              <a:buSzPts val="1800"/>
              <a:buFont typeface="Arial"/>
              <a:buNone/>
            </a:pPr>
            <a:r>
              <a:rPr lang="en-US" sz="1800" b="1" i="0" u="none" strike="noStrike" cap="none" dirty="0">
                <a:solidFill>
                  <a:schemeClr val="bg1">
                    <a:lumMod val="50000"/>
                  </a:schemeClr>
                </a:solidFill>
                <a:latin typeface="Arial"/>
                <a:ea typeface="Arial"/>
                <a:cs typeface="Arial"/>
                <a:sym typeface="Arial"/>
              </a:rPr>
              <a:t>Floridea DI CIOMMO</a:t>
            </a:r>
            <a:endParaRPr sz="1800" b="1" dirty="0">
              <a:solidFill>
                <a:schemeClr val="bg1">
                  <a:lumMod val="50000"/>
                </a:schemeClr>
              </a:solidFill>
              <a:latin typeface="Arial"/>
              <a:ea typeface="Arial"/>
              <a:cs typeface="Arial"/>
              <a:sym typeface="Arial"/>
            </a:endParaRPr>
          </a:p>
          <a:p>
            <a:pPr marL="0" marR="0" lvl="0" indent="0" algn="l" rtl="0">
              <a:lnSpc>
                <a:spcPct val="100000"/>
              </a:lnSpc>
              <a:spcBef>
                <a:spcPts val="360"/>
              </a:spcBef>
              <a:spcAft>
                <a:spcPts val="0"/>
              </a:spcAft>
              <a:buClr>
                <a:srgbClr val="92D050"/>
              </a:buClr>
              <a:buSzPts val="1800"/>
              <a:buFont typeface="Arial"/>
              <a:buNone/>
            </a:pPr>
            <a:r>
              <a:rPr lang="en-US" sz="1800" b="1" i="0" u="none" strike="noStrike" cap="none" dirty="0">
                <a:solidFill>
                  <a:schemeClr val="bg1">
                    <a:lumMod val="50000"/>
                  </a:schemeClr>
                </a:solidFill>
                <a:latin typeface="Arial"/>
                <a:ea typeface="Arial"/>
                <a:cs typeface="Arial"/>
                <a:sym typeface="Arial"/>
              </a:rPr>
              <a:t>cambiaMO | changing </a:t>
            </a:r>
            <a:r>
              <a:rPr lang="en-US" sz="1800" b="1" i="0" u="none" strike="noStrike" cap="none" dirty="0" err="1">
                <a:solidFill>
                  <a:schemeClr val="bg1">
                    <a:lumMod val="50000"/>
                  </a:schemeClr>
                </a:solidFill>
                <a:latin typeface="Arial"/>
                <a:ea typeface="Arial"/>
                <a:cs typeface="Arial"/>
                <a:sym typeface="Arial"/>
              </a:rPr>
              <a:t>MObility</a:t>
            </a:r>
            <a:endParaRPr sz="1800" b="1" i="0" u="none" strike="noStrike" cap="none" dirty="0">
              <a:solidFill>
                <a:schemeClr val="bg1">
                  <a:lumMod val="50000"/>
                </a:schemeClr>
              </a:solidFill>
              <a:latin typeface="Arial"/>
              <a:ea typeface="Arial"/>
              <a:cs typeface="Arial"/>
              <a:sym typeface="Arial"/>
            </a:endParaRPr>
          </a:p>
          <a:p>
            <a:pPr marL="0" marR="0" lvl="0" indent="0" algn="l" rtl="0">
              <a:lnSpc>
                <a:spcPct val="100000"/>
              </a:lnSpc>
              <a:spcBef>
                <a:spcPts val="360"/>
              </a:spcBef>
              <a:spcAft>
                <a:spcPts val="0"/>
              </a:spcAft>
              <a:buClr>
                <a:srgbClr val="92D050"/>
              </a:buClr>
              <a:buSzPts val="1800"/>
              <a:buFont typeface="Arial"/>
              <a:buNone/>
            </a:pPr>
            <a:r>
              <a:rPr lang="en-US" sz="1800" b="0" i="1" u="sng" strike="noStrike" cap="none" dirty="0">
                <a:solidFill>
                  <a:srgbClr val="FFFFFF"/>
                </a:solidFill>
                <a:latin typeface="Arial"/>
                <a:ea typeface="Arial"/>
                <a:cs typeface="Arial"/>
                <a:sym typeface="Arial"/>
                <a:hlinkClick r:id="rId3">
                  <a:extLst>
                    <a:ext uri="{A12FA001-AC4F-418D-AE19-62706E023703}">
                      <ahyp:hlinkClr xmlns:ahyp="http://schemas.microsoft.com/office/drawing/2018/hyperlinkcolor" xmlns="" val="tx"/>
                    </a:ext>
                  </a:extLst>
                </a:hlinkClick>
              </a:rPr>
              <a:t>floridea.diciommo@cambiaMO.net</a:t>
            </a:r>
            <a:r>
              <a:rPr lang="en-US" sz="1800" b="0" i="1" u="none" strike="noStrike" cap="none" dirty="0">
                <a:solidFill>
                  <a:srgbClr val="FFFFFF"/>
                </a:solidFill>
                <a:latin typeface="Arial"/>
                <a:ea typeface="Arial"/>
                <a:cs typeface="Arial"/>
                <a:sym typeface="Arial"/>
              </a:rPr>
              <a:t> </a:t>
            </a:r>
            <a:endParaRPr sz="4400" b="0" i="0" u="none" strike="noStrike" cap="none" dirty="0">
              <a:solidFill>
                <a:srgbClr val="FFFFFF"/>
              </a:solidFill>
              <a:latin typeface="Arial"/>
              <a:ea typeface="Arial"/>
              <a:cs typeface="Arial"/>
              <a:sym typeface="Arial"/>
            </a:endParaRPr>
          </a:p>
        </p:txBody>
      </p:sp>
      <p:pic>
        <p:nvPicPr>
          <p:cNvPr id="175" name="Google Shape;175;p6"/>
          <p:cNvPicPr preferRelativeResize="0"/>
          <p:nvPr/>
        </p:nvPicPr>
        <p:blipFill rotWithShape="1">
          <a:blip r:embed="rId4">
            <a:alphaModFix/>
          </a:blip>
          <a:srcRect/>
          <a:stretch/>
        </p:blipFill>
        <p:spPr>
          <a:xfrm>
            <a:off x="8458200" y="3779508"/>
            <a:ext cx="1042418" cy="689697"/>
          </a:xfrm>
          <a:prstGeom prst="rect">
            <a:avLst/>
          </a:prstGeom>
          <a:noFill/>
          <a:ln>
            <a:noFill/>
          </a:ln>
        </p:spPr>
      </p:pic>
      <p:sp>
        <p:nvSpPr>
          <p:cNvPr id="8" name="Google Shape;92;p1"/>
          <p:cNvSpPr/>
          <p:nvPr/>
        </p:nvSpPr>
        <p:spPr>
          <a:xfrm>
            <a:off x="990918" y="6153994"/>
            <a:ext cx="2635151" cy="5077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900" b="0" i="0" u="none" strike="noStrike" cap="none" dirty="0">
                <a:solidFill>
                  <a:srgbClr val="7F7F7F"/>
                </a:solidFill>
                <a:latin typeface="Arial"/>
                <a:ea typeface="Arial"/>
                <a:cs typeface="Arial"/>
                <a:sym typeface="Arial"/>
              </a:rPr>
              <a:t>This project has received funding from European Union’s Horizon Europe programme under Grant Agreement No. </a:t>
            </a:r>
            <a:r>
              <a:rPr lang="en-GB" sz="900" b="1" i="0" u="none" strike="noStrike" cap="none" dirty="0">
                <a:solidFill>
                  <a:srgbClr val="7F7F7F"/>
                </a:solidFill>
                <a:latin typeface="Arial"/>
                <a:ea typeface="Arial"/>
                <a:cs typeface="Arial"/>
                <a:sym typeface="Arial"/>
              </a:rPr>
              <a:t>101094021</a:t>
            </a:r>
          </a:p>
        </p:txBody>
      </p:sp>
      <p:pic>
        <p:nvPicPr>
          <p:cNvPr id="9" name="Google Shape;93;p1"/>
          <p:cNvPicPr preferRelativeResize="0"/>
          <p:nvPr/>
        </p:nvPicPr>
        <p:blipFill rotWithShape="1">
          <a:blip r:embed="rId5">
            <a:alphaModFix/>
          </a:blip>
          <a:srcRect/>
          <a:stretch/>
        </p:blipFill>
        <p:spPr>
          <a:xfrm>
            <a:off x="361380" y="6199810"/>
            <a:ext cx="629538" cy="416158"/>
          </a:xfrm>
          <a:prstGeom prst="rect">
            <a:avLst/>
          </a:prstGeom>
          <a:noFill/>
          <a:ln>
            <a:noFill/>
          </a:ln>
        </p:spPr>
      </p:pic>
    </p:spTree>
    <p:extLst>
      <p:ext uri="{BB962C8B-B14F-4D97-AF65-F5344CB8AC3E}">
        <p14:creationId xmlns:p14="http://schemas.microsoft.com/office/powerpoint/2010/main" val="42424397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111549"/>
            <a:ext cx="11432663" cy="638183"/>
          </a:xfrm>
          <a:prstGeom prst="rect">
            <a:avLst/>
          </a:prstGeom>
        </p:spPr>
        <p:txBody>
          <a:bodyPr>
            <a:normAutofit/>
          </a:bodyPr>
          <a:lstStyle/>
          <a:p>
            <a:r>
              <a:rPr lang="fr-BE" dirty="0"/>
              <a:t>Climate Pact </a:t>
            </a:r>
            <a:r>
              <a:rPr lang="fr-BE" dirty="0" err="1"/>
              <a:t>Ambassadors</a:t>
            </a:r>
            <a:r>
              <a:rPr lang="fr-BE" dirty="0"/>
              <a:t> and Citizen Engagement</a:t>
            </a:r>
            <a:endParaRPr lang="en-GB" dirty="0"/>
          </a:p>
        </p:txBody>
      </p:sp>
      <p:sp>
        <p:nvSpPr>
          <p:cNvPr id="3" name="Content Placeholder 2"/>
          <p:cNvSpPr>
            <a:spLocks noGrp="1"/>
          </p:cNvSpPr>
          <p:nvPr>
            <p:ph idx="1"/>
          </p:nvPr>
        </p:nvSpPr>
        <p:spPr>
          <a:xfrm>
            <a:off x="402777" y="1930268"/>
            <a:ext cx="8422046" cy="4311206"/>
          </a:xfrm>
          <a:prstGeom prst="rect">
            <a:avLst/>
          </a:prstGeom>
        </p:spPr>
        <p:txBody>
          <a:bodyPr/>
          <a:lstStyle/>
          <a:p>
            <a:r>
              <a:rPr lang="en-US" dirty="0"/>
              <a:t>Solutions can only succeed if people, communities and </a:t>
            </a:r>
            <a:r>
              <a:rPr lang="en-US" dirty="0" err="1"/>
              <a:t>organisations</a:t>
            </a:r>
            <a:r>
              <a:rPr lang="en-US" dirty="0"/>
              <a:t> are all involved in the process (EU Climate Pact)</a:t>
            </a:r>
            <a:r>
              <a:rPr lang="es-ES" dirty="0"/>
              <a:t>.</a:t>
            </a:r>
            <a:endParaRPr lang="en-US" dirty="0"/>
          </a:p>
          <a:p>
            <a:r>
              <a:rPr lang="en-US" dirty="0"/>
              <a:t>European Climate Pact is an opportunity for people to participate in climate action.</a:t>
            </a:r>
          </a:p>
          <a:p>
            <a:r>
              <a:rPr lang="en-US" dirty="0"/>
              <a:t>Climate Pact Ambassadors is a network with around 1.000 volunteers. </a:t>
            </a:r>
          </a:p>
          <a:p>
            <a:r>
              <a:rPr lang="en-US" dirty="0"/>
              <a:t>Ambassadors can play a double role, as interested citizens and facilitating the Stakeholder Engagement. </a:t>
            </a:r>
            <a:endParaRPr lang="fr-BE" dirty="0"/>
          </a:p>
          <a:p>
            <a:endParaRPr lang="fr-BE" dirty="0"/>
          </a:p>
        </p:txBody>
      </p:sp>
      <p:pic>
        <p:nvPicPr>
          <p:cNvPr id="1026" name="Picture 2"/>
          <p:cNvPicPr>
            <a:picLocks noChangeAspect="1" noChangeArrowheads="1"/>
          </p:cNvPicPr>
          <p:nvPr/>
        </p:nvPicPr>
        <p:blipFill>
          <a:blip r:embed="rId2" cstate="print"/>
          <a:srcRect/>
          <a:stretch>
            <a:fillRect/>
          </a:stretch>
        </p:blipFill>
        <p:spPr bwMode="auto">
          <a:xfrm>
            <a:off x="9601200" y="3847138"/>
            <a:ext cx="1923691" cy="2303496"/>
          </a:xfrm>
          <a:prstGeom prst="rect">
            <a:avLst/>
          </a:prstGeom>
          <a:noFill/>
          <a:ln w="9525">
            <a:noFill/>
            <a:miter lim="800000"/>
            <a:headEnd/>
            <a:tailEnd/>
          </a:ln>
          <a:effectLst/>
        </p:spPr>
      </p:pic>
      <p:cxnSp>
        <p:nvCxnSpPr>
          <p:cNvPr id="6" name="5 Conector recto"/>
          <p:cNvCxnSpPr/>
          <p:nvPr/>
        </p:nvCxnSpPr>
        <p:spPr>
          <a:xfrm rot="16200000" flipH="1">
            <a:off x="6810555" y="4162244"/>
            <a:ext cx="4339087" cy="17253"/>
          </a:xfrm>
          <a:prstGeom prst="line">
            <a:avLst/>
          </a:prstGeom>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9152627" y="2467480"/>
            <a:ext cx="2840965" cy="1231106"/>
          </a:xfrm>
          <a:prstGeom prst="rect">
            <a:avLst/>
          </a:prstGeom>
        </p:spPr>
        <p:txBody>
          <a:bodyPr wrap="square">
            <a:spAutoFit/>
          </a:bodyPr>
          <a:lstStyle/>
          <a:p>
            <a:pPr algn="ctr"/>
            <a:r>
              <a:rPr lang="en-US" b="1" dirty="0"/>
              <a:t>Jose Segarra Murria</a:t>
            </a:r>
          </a:p>
          <a:p>
            <a:pPr algn="ctr"/>
            <a:r>
              <a:rPr lang="en-US" sz="1400" dirty="0"/>
              <a:t>Member of Mission Board </a:t>
            </a:r>
          </a:p>
          <a:p>
            <a:pPr algn="ctr"/>
            <a:r>
              <a:rPr lang="en-US" sz="1400" dirty="0"/>
              <a:t>EU Climate Pact Ambassador</a:t>
            </a:r>
          </a:p>
          <a:p>
            <a:pPr algn="ctr"/>
            <a:endParaRPr lang="en-US" sz="1400" dirty="0"/>
          </a:p>
          <a:p>
            <a:pPr algn="ctr"/>
            <a:r>
              <a:rPr lang="en-US" sz="1400" dirty="0"/>
              <a:t>jsegarra@lowcarboneconomy.org</a:t>
            </a:r>
          </a:p>
        </p:txBody>
      </p:sp>
    </p:spTree>
    <p:extLst>
      <p:ext uri="{BB962C8B-B14F-4D97-AF65-F5344CB8AC3E}">
        <p14:creationId xmlns:p14="http://schemas.microsoft.com/office/powerpoint/2010/main" val="6119046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6274"/>
          <a:stretch/>
        </p:blipFill>
        <p:spPr>
          <a:xfrm>
            <a:off x="3200400" y="0"/>
            <a:ext cx="8983980" cy="6858000"/>
          </a:xfrm>
          <a:prstGeom prst="rect">
            <a:avLst/>
          </a:prstGeom>
        </p:spPr>
      </p:pic>
      <p:pic>
        <p:nvPicPr>
          <p:cNvPr id="5" name="Picture 4">
            <a:extLst>
              <a:ext uri="{FF2B5EF4-FFF2-40B4-BE49-F238E27FC236}">
                <a16:creationId xmlns:a16="http://schemas.microsoft.com/office/drawing/2014/main" id="{D2A73D06-0109-5049-B453-0B080B76AD99}"/>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6699" y="2668239"/>
            <a:ext cx="2665761" cy="2665761"/>
          </a:xfrm>
          <a:prstGeom prst="rect">
            <a:avLst/>
          </a:prstGeom>
        </p:spPr>
      </p:pic>
      <p:sp>
        <p:nvSpPr>
          <p:cNvPr id="8" name="Rectangle 7"/>
          <p:cNvSpPr/>
          <p:nvPr/>
        </p:nvSpPr>
        <p:spPr>
          <a:xfrm>
            <a:off x="152400" y="5334000"/>
            <a:ext cx="2894361" cy="830997"/>
          </a:xfrm>
          <a:prstGeom prst="rect">
            <a:avLst/>
          </a:prstGeom>
        </p:spPr>
        <p:txBody>
          <a:bodyPr wrap="square">
            <a:spAutoFit/>
          </a:bodyPr>
          <a:lstStyle/>
          <a:p>
            <a:r>
              <a:rPr lang="en-US" sz="1600" b="1" dirty="0">
                <a:solidFill>
                  <a:schemeClr val="tx2"/>
                </a:solidFill>
              </a:rPr>
              <a:t>EU-CITIZEN-ENGAGEMENT@EC.EUROPA.EU</a:t>
            </a:r>
            <a:br>
              <a:rPr lang="en-US" sz="1600" b="1" dirty="0">
                <a:solidFill>
                  <a:schemeClr val="tx2"/>
                </a:solidFill>
              </a:rPr>
            </a:br>
            <a:endParaRPr lang="en-GB" sz="1600" b="1" dirty="0">
              <a:solidFill>
                <a:schemeClr val="tx2"/>
              </a:solidFill>
            </a:endParaRPr>
          </a:p>
        </p:txBody>
      </p:sp>
      <p:sp>
        <p:nvSpPr>
          <p:cNvPr id="6" name="TextBox 5"/>
          <p:cNvSpPr txBox="1"/>
          <p:nvPr/>
        </p:nvSpPr>
        <p:spPr>
          <a:xfrm>
            <a:off x="266699" y="209063"/>
            <a:ext cx="2743200" cy="2308324"/>
          </a:xfrm>
          <a:prstGeom prst="rect">
            <a:avLst/>
          </a:prstGeom>
          <a:noFill/>
        </p:spPr>
        <p:txBody>
          <a:bodyPr wrap="square" rtlCol="0">
            <a:spAutoFit/>
          </a:bodyPr>
          <a:lstStyle/>
          <a:p>
            <a:r>
              <a:rPr lang="en-GB" sz="2400" b="1" dirty="0" smtClean="0">
                <a:solidFill>
                  <a:schemeClr val="tx2"/>
                </a:solidFill>
              </a:rPr>
              <a:t>European Commission’s </a:t>
            </a:r>
            <a:r>
              <a:rPr lang="en-GB" sz="2400" b="1" dirty="0" smtClean="0">
                <a:solidFill>
                  <a:schemeClr val="accent6"/>
                </a:solidFill>
              </a:rPr>
              <a:t>Competence Centre on Participatory and Deliberative Democracy</a:t>
            </a:r>
            <a:endParaRPr lang="en-GB" sz="2400" b="1" dirty="0">
              <a:solidFill>
                <a:schemeClr val="accent6"/>
              </a:solidFill>
            </a:endParaRPr>
          </a:p>
        </p:txBody>
      </p:sp>
      <p:cxnSp>
        <p:nvCxnSpPr>
          <p:cNvPr id="18" name="Straight Connector 17"/>
          <p:cNvCxnSpPr/>
          <p:nvPr/>
        </p:nvCxnSpPr>
        <p:spPr>
          <a:xfrm flipH="1">
            <a:off x="5032034" y="0"/>
            <a:ext cx="1369959" cy="14478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942766" y="762000"/>
            <a:ext cx="89268" cy="6858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14800" y="0"/>
            <a:ext cx="817732" cy="7620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81026" y="0"/>
            <a:ext cx="1748574" cy="136322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229600" y="1363225"/>
            <a:ext cx="0" cy="237057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5257800" y="3729612"/>
            <a:ext cx="2971800" cy="41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3200400" y="3695700"/>
            <a:ext cx="2057400" cy="1031746"/>
          </a:xfrm>
          <a:custGeom>
            <a:avLst/>
            <a:gdLst>
              <a:gd name="connsiteX0" fmla="*/ 0 w 2057400"/>
              <a:gd name="connsiteY0" fmla="*/ 160020 h 1031746"/>
              <a:gd name="connsiteX1" fmla="*/ 190500 w 2057400"/>
              <a:gd name="connsiteY1" fmla="*/ 655320 h 1031746"/>
              <a:gd name="connsiteX2" fmla="*/ 746760 w 2057400"/>
              <a:gd name="connsiteY2" fmla="*/ 998220 h 1031746"/>
              <a:gd name="connsiteX3" fmla="*/ 1485900 w 2057400"/>
              <a:gd name="connsiteY3" fmla="*/ 960120 h 1031746"/>
              <a:gd name="connsiteX4" fmla="*/ 1958340 w 2057400"/>
              <a:gd name="connsiteY4" fmla="*/ 480060 h 1031746"/>
              <a:gd name="connsiteX5" fmla="*/ 2057400 w 2057400"/>
              <a:gd name="connsiteY5" fmla="*/ 0 h 10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400" h="1031746">
                <a:moveTo>
                  <a:pt x="0" y="160020"/>
                </a:moveTo>
                <a:cubicBezTo>
                  <a:pt x="33020" y="337820"/>
                  <a:pt x="66040" y="515620"/>
                  <a:pt x="190500" y="655320"/>
                </a:cubicBezTo>
                <a:cubicBezTo>
                  <a:pt x="314960" y="795020"/>
                  <a:pt x="530860" y="947420"/>
                  <a:pt x="746760" y="998220"/>
                </a:cubicBezTo>
                <a:cubicBezTo>
                  <a:pt x="962660" y="1049020"/>
                  <a:pt x="1283970" y="1046480"/>
                  <a:pt x="1485900" y="960120"/>
                </a:cubicBezTo>
                <a:cubicBezTo>
                  <a:pt x="1687830" y="873760"/>
                  <a:pt x="1863090" y="640080"/>
                  <a:pt x="1958340" y="480060"/>
                </a:cubicBezTo>
                <a:cubicBezTo>
                  <a:pt x="2053590" y="320040"/>
                  <a:pt x="2038350" y="74930"/>
                  <a:pt x="2057400"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52400" y="6240929"/>
            <a:ext cx="3071675" cy="461665"/>
          </a:xfrm>
          <a:prstGeom prst="rect">
            <a:avLst/>
          </a:prstGeom>
        </p:spPr>
        <p:txBody>
          <a:bodyPr wrap="none">
            <a:spAutoFit/>
          </a:bodyPr>
          <a:lstStyle/>
          <a:p>
            <a:r>
              <a:rPr lang="en-IE" sz="2400" b="1" dirty="0"/>
              <a:t>Anna Paola </a:t>
            </a:r>
            <a:r>
              <a:rPr lang="en-IE" sz="2400" b="1" dirty="0" err="1"/>
              <a:t>Quaglia</a:t>
            </a:r>
            <a:endParaRPr lang="en-US" sz="2400" b="1" dirty="0"/>
          </a:p>
        </p:txBody>
      </p:sp>
      <p:pic>
        <p:nvPicPr>
          <p:cNvPr id="3" name="Anna Pola Quaglia Mission Community of Practice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92390" y="195032"/>
            <a:ext cx="4036587" cy="2270581"/>
          </a:xfrm>
          <a:prstGeom prst="rect">
            <a:avLst/>
          </a:prstGeom>
        </p:spPr>
      </p:pic>
    </p:spTree>
    <p:extLst>
      <p:ext uri="{BB962C8B-B14F-4D97-AF65-F5344CB8AC3E}">
        <p14:creationId xmlns:p14="http://schemas.microsoft.com/office/powerpoint/2010/main" val="2576019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93" y="850886"/>
            <a:ext cx="11733376" cy="844417"/>
          </a:xfrm>
          <a:prstGeom prst="rect">
            <a:avLst/>
          </a:prstGeom>
        </p:spPr>
        <p:txBody>
          <a:bodyPr>
            <a:normAutofit fontScale="90000"/>
          </a:bodyPr>
          <a:lstStyle/>
          <a:p>
            <a:r>
              <a:rPr lang="fr-BE" dirty="0"/>
              <a:t>TransformAr Adaptive </a:t>
            </a:r>
            <a:r>
              <a:rPr lang="fr-BE" dirty="0" err="1"/>
              <a:t>Pathway</a:t>
            </a:r>
            <a:r>
              <a:rPr lang="fr-BE" dirty="0"/>
              <a:t> Transformation </a:t>
            </a:r>
            <a:r>
              <a:rPr lang="fr-BE" dirty="0" err="1"/>
              <a:t>Playbook</a:t>
            </a:r>
            <a:endParaRPr lang="en-GB" dirty="0"/>
          </a:p>
        </p:txBody>
      </p:sp>
      <p:sp>
        <p:nvSpPr>
          <p:cNvPr id="3" name="Content Placeholder 2"/>
          <p:cNvSpPr>
            <a:spLocks noGrp="1"/>
          </p:cNvSpPr>
          <p:nvPr>
            <p:ph idx="1"/>
          </p:nvPr>
        </p:nvSpPr>
        <p:spPr>
          <a:xfrm>
            <a:off x="63204" y="1862388"/>
            <a:ext cx="7221221" cy="4311206"/>
          </a:xfrm>
          <a:prstGeom prst="rect">
            <a:avLst/>
          </a:prstGeom>
        </p:spPr>
        <p:txBody>
          <a:bodyPr/>
          <a:lstStyle/>
          <a:p>
            <a:r>
              <a:rPr lang="en-GB" dirty="0"/>
              <a:t>A </a:t>
            </a:r>
            <a:r>
              <a:rPr lang="en-GB" b="1" dirty="0"/>
              <a:t>step by step guide </a:t>
            </a:r>
            <a:r>
              <a:rPr lang="en-GB" dirty="0"/>
              <a:t>to co-construct Adaptation Pathways</a:t>
            </a:r>
          </a:p>
          <a:p>
            <a:r>
              <a:rPr lang="en-GB" dirty="0"/>
              <a:t>Based on </a:t>
            </a:r>
            <a:r>
              <a:rPr lang="en-GB" b="1" dirty="0"/>
              <a:t>participatory workshop </a:t>
            </a:r>
            <a:r>
              <a:rPr lang="en-GB" dirty="0"/>
              <a:t>sessions</a:t>
            </a:r>
          </a:p>
          <a:p>
            <a:endParaRPr lang="en-GB" dirty="0"/>
          </a:p>
          <a:p>
            <a:endParaRPr lang="en-GB" dirty="0"/>
          </a:p>
          <a:p>
            <a:r>
              <a:rPr lang="en-GB" dirty="0"/>
              <a:t>Involving </a:t>
            </a:r>
            <a:r>
              <a:rPr lang="en-GB" b="1" dirty="0"/>
              <a:t>scientific and local knowledge</a:t>
            </a:r>
          </a:p>
          <a:p>
            <a:r>
              <a:rPr lang="en-GB" dirty="0"/>
              <a:t>Application within the </a:t>
            </a:r>
            <a:r>
              <a:rPr lang="en-GB" b="1" dirty="0"/>
              <a:t>6 demonstrators of </a:t>
            </a:r>
            <a:r>
              <a:rPr lang="en-GB" b="1" dirty="0" err="1"/>
              <a:t>TransformAr</a:t>
            </a:r>
            <a:r>
              <a:rPr lang="en-GB" b="1" dirty="0"/>
              <a:t> </a:t>
            </a:r>
            <a:r>
              <a:rPr lang="en-GB" dirty="0"/>
              <a:t>project</a:t>
            </a:r>
          </a:p>
        </p:txBody>
      </p:sp>
      <p:graphicFrame>
        <p:nvGraphicFramePr>
          <p:cNvPr id="4" name="Diagramme 3">
            <a:extLst>
              <a:ext uri="{FF2B5EF4-FFF2-40B4-BE49-F238E27FC236}">
                <a16:creationId xmlns:a16="http://schemas.microsoft.com/office/drawing/2014/main" id="{5E51FF5B-BC13-06B6-9A0F-41D7DD0E3874}"/>
              </a:ext>
            </a:extLst>
          </p:cNvPr>
          <p:cNvGraphicFramePr/>
          <p:nvPr>
            <p:extLst/>
          </p:nvPr>
        </p:nvGraphicFramePr>
        <p:xfrm>
          <a:off x="37593" y="3371850"/>
          <a:ext cx="7075916" cy="1019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ZoneTexte 10">
            <a:extLst>
              <a:ext uri="{FF2B5EF4-FFF2-40B4-BE49-F238E27FC236}">
                <a16:creationId xmlns:a16="http://schemas.microsoft.com/office/drawing/2014/main" id="{A205FD99-0CCE-7161-39A3-8CE73769040F}"/>
              </a:ext>
            </a:extLst>
          </p:cNvPr>
          <p:cNvSpPr txBox="1"/>
          <p:nvPr/>
        </p:nvSpPr>
        <p:spPr>
          <a:xfrm>
            <a:off x="7113509" y="5734859"/>
            <a:ext cx="5015287" cy="430887"/>
          </a:xfrm>
          <a:prstGeom prst="rect">
            <a:avLst/>
          </a:prstGeom>
          <a:noFill/>
        </p:spPr>
        <p:txBody>
          <a:bodyPr wrap="square">
            <a:spAutoFit/>
          </a:bodyPr>
          <a:lstStyle/>
          <a:p>
            <a:pPr algn="ctr"/>
            <a:r>
              <a:rPr lang="en-GB" sz="1100" b="1" i="1" dirty="0"/>
              <a:t>Result example of the application of the Playbook method</a:t>
            </a:r>
          </a:p>
          <a:p>
            <a:pPr algn="ctr"/>
            <a:r>
              <a:rPr lang="en-GB" sz="1100" i="1" dirty="0"/>
              <a:t>(case of Guadeloupe demonstrator for agriculture sector)</a:t>
            </a:r>
            <a:endParaRPr lang="fr-FR" sz="1100" i="1" dirty="0"/>
          </a:p>
        </p:txBody>
      </p:sp>
      <p:pic>
        <p:nvPicPr>
          <p:cNvPr id="14" name="Image 13">
            <a:extLst>
              <a:ext uri="{FF2B5EF4-FFF2-40B4-BE49-F238E27FC236}">
                <a16:creationId xmlns:a16="http://schemas.microsoft.com/office/drawing/2014/main" id="{EF60B36E-6FBD-0C30-1699-06C214A5D600}"/>
              </a:ext>
            </a:extLst>
          </p:cNvPr>
          <p:cNvPicPr>
            <a:picLocks noChangeAspect="1"/>
          </p:cNvPicPr>
          <p:nvPr/>
        </p:nvPicPr>
        <p:blipFill>
          <a:blip r:embed="rId7"/>
          <a:stretch>
            <a:fillRect/>
          </a:stretch>
        </p:blipFill>
        <p:spPr>
          <a:xfrm>
            <a:off x="7113509" y="2171701"/>
            <a:ext cx="5015287" cy="3533264"/>
          </a:xfrm>
          <a:prstGeom prst="rect">
            <a:avLst/>
          </a:prstGeom>
          <a:ln>
            <a:solidFill>
              <a:schemeClr val="tx1"/>
            </a:solidFill>
          </a:ln>
        </p:spPr>
      </p:pic>
      <p:pic>
        <p:nvPicPr>
          <p:cNvPr id="5" name="Imagen 4" descr="Dibujo con letras&#10;&#10;Descripción generada automáticamente con confianza baja">
            <a:extLst>
              <a:ext uri="{FF2B5EF4-FFF2-40B4-BE49-F238E27FC236}">
                <a16:creationId xmlns:a16="http://schemas.microsoft.com/office/drawing/2014/main" id="{46D9AC6C-3B58-9B23-9F30-DBCA7D4DB2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5829" y="122517"/>
            <a:ext cx="1540171" cy="842153"/>
          </a:xfrm>
          <a:prstGeom prst="rect">
            <a:avLst/>
          </a:prstGeom>
        </p:spPr>
      </p:pic>
    </p:spTree>
    <p:extLst>
      <p:ext uri="{BB962C8B-B14F-4D97-AF65-F5344CB8AC3E}">
        <p14:creationId xmlns:p14="http://schemas.microsoft.com/office/powerpoint/2010/main" val="294666401"/>
      </p:ext>
    </p:extLst>
  </p:cSld>
  <p:clrMapOvr>
    <a:masterClrMapping/>
  </p:clrMapOvr>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6" ma:contentTypeDescription="Create a new document." ma:contentTypeScope="" ma:versionID="24c14ae27ff33c3182e15ff988727df7">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9cf53249a85fec678e9dd91c23ea884b"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90C53A-88E4-41DD-84AB-AC7A56F2E10C}">
  <ds:schemaRefs>
    <ds:schemaRef ds:uri="http://schemas.microsoft.com/sharepoint/v3/contenttype/forms"/>
  </ds:schemaRefs>
</ds:datastoreItem>
</file>

<file path=customXml/itemProps2.xml><?xml version="1.0" encoding="utf-8"?>
<ds:datastoreItem xmlns:ds="http://schemas.openxmlformats.org/officeDocument/2006/customXml" ds:itemID="{F6C1DD55-5A1D-43CF-A720-CF0A2AAAFE45}">
  <ds:schemaRefs>
    <ds:schemaRef ds:uri="http://schemas.microsoft.com/office/infopath/2007/PartnerControls"/>
    <ds:schemaRef ds:uri="http://purl.org/dc/terms/"/>
    <ds:schemaRef ds:uri="33e07890-6196-4e26-9dd2-53178dae8e48"/>
    <ds:schemaRef ds:uri="http://purl.org/dc/dcmitype/"/>
    <ds:schemaRef ds:uri="http://purl.org/dc/elements/1.1/"/>
    <ds:schemaRef ds:uri="http://schemas.microsoft.com/office/2006/documentManagement/types"/>
    <ds:schemaRef ds:uri="http://schemas.openxmlformats.org/package/2006/metadata/core-properties"/>
    <ds:schemaRef ds:uri="faa54b14-608b-44ba-8621-4287d9574b27"/>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C870928-0DF3-485A-8C90-AEC666532642}">
  <ds:schemaRefs>
    <ds:schemaRef ds:uri="33e07890-6196-4e26-9dd2-53178dae8e48"/>
    <ds:schemaRef ds:uri="faa54b14-608b-44ba-8621-4287d9574b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1406</TotalTime>
  <Words>7686</Words>
  <Application>Microsoft Office PowerPoint</Application>
  <PresentationFormat>Widescreen</PresentationFormat>
  <Paragraphs>934</Paragraphs>
  <Slides>108</Slides>
  <Notes>47</Notes>
  <HiddenSlides>1</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108</vt:i4>
      </vt:variant>
    </vt:vector>
  </HeadingPairs>
  <TitlesOfParts>
    <vt:vector size="124" baseType="lpstr">
      <vt:lpstr>-apple-system</vt:lpstr>
      <vt:lpstr>Arial</vt:lpstr>
      <vt:lpstr>Arial Black</vt:lpstr>
      <vt:lpstr>Calibri</vt:lpstr>
      <vt:lpstr>Calibri Light</vt:lpstr>
      <vt:lpstr>Courier New</vt:lpstr>
      <vt:lpstr>Helvetica</vt:lpstr>
      <vt:lpstr>Open Sans</vt:lpstr>
      <vt:lpstr>Roboto</vt:lpstr>
      <vt:lpstr>Segoe UI</vt:lpstr>
      <vt:lpstr>Symbol</vt:lpstr>
      <vt:lpstr>Times New Roman</vt:lpstr>
      <vt:lpstr>Titillium</vt:lpstr>
      <vt:lpstr>Wingdings</vt:lpstr>
      <vt:lpstr>Wingdings,Sans-Serif</vt:lpstr>
      <vt:lpstr>Office Theme</vt:lpstr>
      <vt:lpstr>Launch of the Community of Practice 26 January 2023</vt:lpstr>
      <vt:lpstr>PowerPoint Presentation</vt:lpstr>
      <vt:lpstr>PowerPoint Presentation</vt:lpstr>
      <vt:lpstr>Clara de la Torre  Deputy Director General – DG CLIMA Manager of Mission on Adaptation to Climate Change </vt:lpstr>
      <vt:lpstr>PowerPoint Presentation</vt:lpstr>
      <vt:lpstr>Normunds Popens  Deputy Director General – DG REGIO</vt:lpstr>
      <vt:lpstr>PowerPoint Presentation</vt:lpstr>
      <vt:lpstr>Mission Charter</vt:lpstr>
      <vt:lpstr>Survey of Regions and Local Authorities</vt:lpstr>
      <vt:lpstr>Characteristics of CoP</vt:lpstr>
      <vt:lpstr>Adaptation Posture</vt:lpstr>
      <vt:lpstr>Collaboration on Adaptation</vt:lpstr>
      <vt:lpstr>Impacts</vt:lpstr>
      <vt:lpstr>Challenges     Specific Needs</vt:lpstr>
      <vt:lpstr>Funding</vt:lpstr>
      <vt:lpstr>Key takeaways</vt:lpstr>
      <vt:lpstr>PowerPoint Presentation</vt:lpstr>
      <vt:lpstr>PowerPoint Presentation</vt:lpstr>
      <vt:lpstr>The Mission Implementation Platform: offer to the regions and key milestones</vt:lpstr>
      <vt:lpstr>The Mission Implementation Platform</vt:lpstr>
      <vt:lpstr>The objectives of the platform are to:</vt:lpstr>
      <vt:lpstr>Building the Mission Implementation Platform</vt:lpstr>
      <vt:lpstr>Benefits and support for charter signatories</vt:lpstr>
      <vt:lpstr>How can charter signatories help us to help you</vt:lpstr>
      <vt:lpstr>How charter signatories can help each other</vt:lpstr>
      <vt:lpstr>Mission Implementation Platform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CLIMAAX CLIMate risk And vulnerability Assessment framework and toolboX   26 January 2023 </vt:lpstr>
      <vt:lpstr>CLIMAAX deliverables</vt:lpstr>
      <vt:lpstr>Starting point: EU Green Deal</vt:lpstr>
      <vt:lpstr>European CRA mapping cascade pathways</vt:lpstr>
      <vt:lpstr>Our motto: standardized flexibility</vt:lpstr>
      <vt:lpstr>Project structure </vt:lpstr>
      <vt:lpstr>Consortium structure </vt:lpstr>
      <vt:lpstr>Step 1: Regional Climate Risk Assessment Framework</vt:lpstr>
      <vt:lpstr>Step 2: CLIMAAX Toolbox</vt:lpstr>
      <vt:lpstr>Step 2: CLIMAAX Toolbox</vt:lpstr>
      <vt:lpstr>Step 2: CLIMAAX Toolbox</vt:lpstr>
      <vt:lpstr>Financial Support for Third Parties (FSTP)</vt:lpstr>
      <vt:lpstr>Connection to Mission Adaptation CoP</vt:lpstr>
      <vt:lpstr>CLIMAAX community of Practice: A Network of Networks</vt:lpstr>
      <vt:lpstr>Networking through participation in and invitations for EU events</vt:lpstr>
      <vt:lpstr>Questions ?    Contacts:  CoP: Jaroslav Mysiak jaroslav.mysiak@cmcc.it  Jeremy Pal jeremy.pal@cmcc.it  Project coordination: Frederiek Sperna Weiland Frederiek.sperna@deltares.nl Bart van den Hurk Bart.vandenHurk@deltares.nl  </vt:lpstr>
      <vt:lpstr>PowerPoint Presentation</vt:lpstr>
      <vt:lpstr>Philippe Tulkens   Deputy Mission Manager  DG RTD </vt:lpstr>
      <vt:lpstr>PowerPoint Presentation</vt:lpstr>
      <vt:lpstr>DRMKC Risk Data Hub – based on scientific partnership</vt:lpstr>
      <vt:lpstr>PowerPoint Presentation</vt:lpstr>
      <vt:lpstr>PowerPoint Presentation</vt:lpstr>
      <vt:lpstr>PowerPoint Presentation</vt:lpstr>
      <vt:lpstr>PowerPoint Presentation</vt:lpstr>
      <vt:lpstr>EU Region: Catalonia Workshop 1: Acces to climate data</vt:lpstr>
      <vt:lpstr>PowerPoint Presentation</vt:lpstr>
      <vt:lpstr>PowerPoint Presentation</vt:lpstr>
      <vt:lpstr>Co-developing pathways towards Climate resilient regions in Europe (Pathways2Resilience)</vt:lpstr>
      <vt:lpstr>Co-developing pathways towards Climate resilient regions in Europe (Pathways2Resilience)</vt:lpstr>
      <vt:lpstr>Regional Resilience Journeys</vt:lpstr>
      <vt:lpstr>Co-developing pathways towards Climate resilient regions in Europe (Pathways2Resilience)</vt:lpstr>
      <vt:lpstr>Co-developing pathways towards Climate resilient regions in Europe (Pathways2Resilience)</vt:lpstr>
      <vt:lpstr>PowerPoint Presentation</vt:lpstr>
      <vt:lpstr>Johannes Klumpers   Head of Mission Secretariat DG CLIMA </vt:lpstr>
      <vt:lpstr>European Funding Opportunities for Adaptation Measures</vt:lpstr>
      <vt:lpstr>Financing via the Recovery and Resilience Facility</vt:lpstr>
      <vt:lpstr>Cohesion Policy 2021 – 2027 and Climate Adaptation</vt:lpstr>
      <vt:lpstr>EIB Lending and Advisory to Build Resilience to Climate Change</vt:lpstr>
      <vt:lpstr>PowerPoint Presentation</vt:lpstr>
      <vt:lpstr>PowerPoint Presentation</vt:lpstr>
      <vt:lpstr>PowerPoint Presentation</vt:lpstr>
      <vt:lpstr>Irene Bonvissuto   Mission Secretariat DG CLIMA </vt:lpstr>
      <vt:lpstr>Climate Adaptation &amp; Citizen engagement in Turku</vt:lpstr>
      <vt:lpstr>PowerPoint Presentation</vt:lpstr>
      <vt:lpstr>AGORA   A Gathering place to cO-design and co-cReate Adaptation</vt:lpstr>
      <vt:lpstr>PowerPoint Presentation</vt:lpstr>
      <vt:lpstr>PowerPoint Presentation</vt:lpstr>
      <vt:lpstr>AGORA  A Gathering place to cO-design and co-cReate Adaptation</vt:lpstr>
      <vt:lpstr>AGORA  A Gathering place to cO-design and co-cReate Adaptation</vt:lpstr>
      <vt:lpstr>AGORA Conceptual Workflow to support CoP</vt:lpstr>
      <vt:lpstr>AGORA Pilot Case</vt:lpstr>
      <vt:lpstr>AGORA Pilot Case: our vision</vt:lpstr>
      <vt:lpstr>AGORA KOM: 16/17 January 2023 (Rome, Italy)</vt:lpstr>
      <vt:lpstr>Thank You for your Attention!   Contact point: paola.mercogliano@cmcc.it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Pact Ambassadors and Citizen Engagement</vt:lpstr>
      <vt:lpstr>PowerPoint Presentation</vt:lpstr>
      <vt:lpstr>TransformAr Adaptive Pathway Transformation Playbook</vt:lpstr>
      <vt:lpstr>Stakeholder Engagement: next 12 months</vt:lpstr>
      <vt:lpstr>Thank you for your attention</vt:lpstr>
      <vt:lpstr>Citizen-driven climate action in Occitanie</vt:lpstr>
      <vt:lpstr>PowerPoint Presentation</vt:lpstr>
      <vt:lpstr>PowerPoint Presentation</vt:lpstr>
      <vt:lpstr>Philippe Tulkens   Deputy Mission Manager  DG RTD </vt:lpstr>
      <vt:lpstr>PowerPoint Presentation</vt:lpstr>
      <vt:lpstr>Important websites</vt:lpstr>
      <vt:lpstr>PowerPoint Presentation</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CORREA Rosa (RTD)</dc:creator>
  <cp:lastModifiedBy>LERNIHAN Josh (CLIMA)</cp:lastModifiedBy>
  <cp:revision>166</cp:revision>
  <dcterms:created xsi:type="dcterms:W3CDTF">2021-02-26T08:26:01Z</dcterms:created>
  <dcterms:modified xsi:type="dcterms:W3CDTF">2023-02-01T08:24:32Z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0x010100ECFDF3D715AA394A9B15E0E0FAA07E37</vt:lpwstr>
  </property>
  <property fmtid="{D5CDD505-2E9C-101B-9397-08002B2CF9AE}" pid="3" name="MSIP_Label_6bd9ddd1-4d20-43f6-abfa-fc3c07406f94_Enabled">
    <vt:lpwstr>true</vt:lpwstr>
  </property>
  <property fmtid="{D5CDD505-2E9C-101B-9397-08002B2CF9AE}" pid="4" name="MSIP_Label_6bd9ddd1-4d20-43f6-abfa-fc3c07406f94_SetDate">
    <vt:lpwstr>2022-04-08T06:40:19Z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515d7500-0f0f-4137-8377-724f66341830</vt:lpwstr>
  </property>
  <property fmtid="{D5CDD505-2E9C-101B-9397-08002B2CF9AE}" pid="9" name="MSIP_Label_6bd9ddd1-4d20-43f6-abfa-fc3c07406f94_ContentBits">
    <vt:lpwstr>0</vt:lpwstr>
  </property>
</Properties>
</file>