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3" r:id="rId2"/>
  </p:sldMasterIdLst>
  <p:notesMasterIdLst>
    <p:notesMasterId r:id="rId60"/>
  </p:notesMasterIdLst>
  <p:handoutMasterIdLst>
    <p:handoutMasterId r:id="rId61"/>
  </p:handoutMasterIdLst>
  <p:sldIdLst>
    <p:sldId id="364" r:id="rId3"/>
    <p:sldId id="566" r:id="rId4"/>
    <p:sldId id="549" r:id="rId5"/>
    <p:sldId id="257" r:id="rId6"/>
    <p:sldId id="455" r:id="rId7"/>
    <p:sldId id="456" r:id="rId8"/>
    <p:sldId id="457" r:id="rId9"/>
    <p:sldId id="459" r:id="rId10"/>
    <p:sldId id="551" r:id="rId11"/>
    <p:sldId id="466" r:id="rId12"/>
    <p:sldId id="461" r:id="rId13"/>
    <p:sldId id="567" r:id="rId14"/>
    <p:sldId id="463" r:id="rId15"/>
    <p:sldId id="577" r:id="rId16"/>
    <p:sldId id="468" r:id="rId17"/>
    <p:sldId id="469" r:id="rId18"/>
    <p:sldId id="301" r:id="rId19"/>
    <p:sldId id="578" r:id="rId20"/>
    <p:sldId id="454" r:id="rId21"/>
    <p:sldId id="356" r:id="rId22"/>
    <p:sldId id="553" r:id="rId23"/>
    <p:sldId id="554" r:id="rId24"/>
    <p:sldId id="557" r:id="rId25"/>
    <p:sldId id="559" r:id="rId26"/>
    <p:sldId id="560" r:id="rId27"/>
    <p:sldId id="561" r:id="rId28"/>
    <p:sldId id="564" r:id="rId29"/>
    <p:sldId id="565" r:id="rId30"/>
    <p:sldId id="579" r:id="rId31"/>
    <p:sldId id="290" r:id="rId32"/>
    <p:sldId id="270" r:id="rId33"/>
    <p:sldId id="271" r:id="rId34"/>
    <p:sldId id="569" r:id="rId35"/>
    <p:sldId id="576" r:id="rId36"/>
    <p:sldId id="575" r:id="rId37"/>
    <p:sldId id="573" r:id="rId38"/>
    <p:sldId id="574" r:id="rId39"/>
    <p:sldId id="571" r:id="rId40"/>
    <p:sldId id="265" r:id="rId41"/>
    <p:sldId id="462" r:id="rId42"/>
    <p:sldId id="477" r:id="rId43"/>
    <p:sldId id="516" r:id="rId44"/>
    <p:sldId id="543" r:id="rId45"/>
    <p:sldId id="548" r:id="rId46"/>
    <p:sldId id="544" r:id="rId47"/>
    <p:sldId id="273" r:id="rId48"/>
    <p:sldId id="272" r:id="rId49"/>
    <p:sldId id="520" r:id="rId50"/>
    <p:sldId id="458" r:id="rId51"/>
    <p:sldId id="580" r:id="rId52"/>
    <p:sldId id="409" r:id="rId53"/>
    <p:sldId id="522" r:id="rId54"/>
    <p:sldId id="429" r:id="rId55"/>
    <p:sldId id="531" r:id="rId56"/>
    <p:sldId id="572" r:id="rId57"/>
    <p:sldId id="399" r:id="rId58"/>
    <p:sldId id="275"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1680"/>
    <a:srgbClr val="B0D10E"/>
    <a:srgbClr val="024B9C"/>
    <a:srgbClr val="024EA2"/>
    <a:srgbClr val="4D4D4D"/>
    <a:srgbClr val="FFFFFF"/>
    <a:srgbClr val="580B95"/>
    <a:srgbClr val="9BD4F0"/>
    <a:srgbClr val="A2D5D0"/>
    <a:srgbClr val="0356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0707" autoAdjust="0"/>
  </p:normalViewPr>
  <p:slideViewPr>
    <p:cSldViewPr snapToGrid="0">
      <p:cViewPr varScale="1">
        <p:scale>
          <a:sx n="62" d="100"/>
          <a:sy n="62" d="100"/>
        </p:scale>
        <p:origin x="828" y="52"/>
      </p:cViewPr>
      <p:guideLst>
        <p:guide orient="horz" pos="2092"/>
        <p:guide pos="3840"/>
      </p:guideLst>
    </p:cSldViewPr>
  </p:slideViewPr>
  <p:notesTextViewPr>
    <p:cViewPr>
      <p:scale>
        <a:sx n="3" d="2"/>
        <a:sy n="3" d="2"/>
      </p:scale>
      <p:origin x="0" y="-5184"/>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16F3B4-13EA-4456-A496-7E0FFD7AB7F5}" type="doc">
      <dgm:prSet loTypeId="urn:microsoft.com/office/officeart/2005/8/layout/radial3" loCatId="relationship" qsTypeId="urn:microsoft.com/office/officeart/2005/8/quickstyle/3d3" qsCatId="3D" csTypeId="urn:microsoft.com/office/officeart/2005/8/colors/accent1_2" csCatId="accent1" phldr="1"/>
      <dgm:spPr/>
      <dgm:t>
        <a:bodyPr/>
        <a:lstStyle/>
        <a:p>
          <a:endParaRPr lang="de-DE"/>
        </a:p>
      </dgm:t>
    </dgm:pt>
    <dgm:pt modelId="{3C48C467-00A7-4005-AA6A-5D70491AFF54}" type="pres">
      <dgm:prSet presAssocID="{4B16F3B4-13EA-4456-A496-7E0FFD7AB7F5}" presName="composite" presStyleCnt="0">
        <dgm:presLayoutVars>
          <dgm:chMax val="1"/>
          <dgm:dir/>
          <dgm:resizeHandles val="exact"/>
        </dgm:presLayoutVars>
      </dgm:prSet>
      <dgm:spPr/>
      <dgm:t>
        <a:bodyPr/>
        <a:lstStyle/>
        <a:p>
          <a:endParaRPr lang="de-AT"/>
        </a:p>
      </dgm:t>
    </dgm:pt>
    <dgm:pt modelId="{E9A81413-5303-44D5-BC0B-AECDBF22CD4A}" type="pres">
      <dgm:prSet presAssocID="{4B16F3B4-13EA-4456-A496-7E0FFD7AB7F5}" presName="radial" presStyleCnt="0">
        <dgm:presLayoutVars>
          <dgm:animLvl val="ctr"/>
        </dgm:presLayoutVars>
      </dgm:prSet>
      <dgm:spPr/>
    </dgm:pt>
  </dgm:ptLst>
  <dgm:cxnLst>
    <dgm:cxn modelId="{D8126EA2-9849-42CF-9059-0423FB1E709A}" type="presOf" srcId="{4B16F3B4-13EA-4456-A496-7E0FFD7AB7F5}" destId="{3C48C467-00A7-4005-AA6A-5D70491AFF54}" srcOrd="0" destOrd="0" presId="urn:microsoft.com/office/officeart/2005/8/layout/radial3"/>
    <dgm:cxn modelId="{976929D2-41EC-4B3C-A6A0-01976F93245A}" type="presParOf" srcId="{3C48C467-00A7-4005-AA6A-5D70491AFF54}" destId="{E9A81413-5303-44D5-BC0B-AECDBF22CD4A}" srcOrd="0"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30/01/2023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30/01/2023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baseline="0" dirty="0"/>
          </a:p>
        </p:txBody>
      </p:sp>
      <p:sp>
        <p:nvSpPr>
          <p:cNvPr id="4" name="Foliennummernplatzhalter 3"/>
          <p:cNvSpPr>
            <a:spLocks noGrp="1"/>
          </p:cNvSpPr>
          <p:nvPr>
            <p:ph type="sldNum" sz="quarter" idx="10"/>
          </p:nvPr>
        </p:nvSpPr>
        <p:spPr/>
        <p:txBody>
          <a:bodyPr/>
          <a:lstStyle/>
          <a:p>
            <a:fld id="{97DA6C01-5F67-F145-8333-D92E7030BCE1}" type="slidenum">
              <a:rPr lang="de-DE" smtClean="0"/>
              <a:t>3</a:t>
            </a:fld>
            <a:endParaRPr lang="de-DE"/>
          </a:p>
        </p:txBody>
      </p:sp>
    </p:spTree>
    <p:extLst>
      <p:ext uri="{BB962C8B-B14F-4D97-AF65-F5344CB8AC3E}">
        <p14:creationId xmlns:p14="http://schemas.microsoft.com/office/powerpoint/2010/main" val="594799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Tentative </a:t>
            </a:r>
            <a:r>
              <a:rPr lang="de-DE" dirty="0" err="1"/>
              <a:t>dates</a:t>
            </a:r>
            <a:r>
              <a:rPr lang="de-DE" dirty="0"/>
              <a:t>!</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DA6C01-5F67-F145-8333-D92E7030BCE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8521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pPr/>
              <a:t>15</a:t>
            </a:fld>
            <a:endParaRPr lang="de-DE"/>
          </a:p>
        </p:txBody>
      </p:sp>
    </p:spTree>
    <p:extLst>
      <p:ext uri="{BB962C8B-B14F-4D97-AF65-F5344CB8AC3E}">
        <p14:creationId xmlns:p14="http://schemas.microsoft.com/office/powerpoint/2010/main" val="553460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883227" y="4343400"/>
            <a:ext cx="4831774"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pPr/>
              <a:t>16</a:t>
            </a:fld>
            <a:endParaRPr lang="de-DE"/>
          </a:p>
        </p:txBody>
      </p:sp>
    </p:spTree>
    <p:extLst>
      <p:ext uri="{BB962C8B-B14F-4D97-AF65-F5344CB8AC3E}">
        <p14:creationId xmlns:p14="http://schemas.microsoft.com/office/powerpoint/2010/main" val="290630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5"/>
          </p:nvPr>
        </p:nvSpPr>
        <p:spPr/>
        <p:txBody>
          <a:bodyPr/>
          <a:lstStyle/>
          <a:p>
            <a:fld id="{97DA6C01-5F67-F145-8333-D92E7030BCE1}" type="slidenum">
              <a:rPr lang="de-DE" smtClean="0"/>
              <a:t>17</a:t>
            </a:fld>
            <a:endParaRPr lang="de-DE"/>
          </a:p>
        </p:txBody>
      </p:sp>
    </p:spTree>
    <p:extLst>
      <p:ext uri="{BB962C8B-B14F-4D97-AF65-F5344CB8AC3E}">
        <p14:creationId xmlns:p14="http://schemas.microsoft.com/office/powerpoint/2010/main" val="3002434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Tentative </a:t>
            </a:r>
            <a:r>
              <a:rPr lang="de-DE" dirty="0" err="1"/>
              <a:t>dates</a:t>
            </a:r>
            <a:r>
              <a:rPr lang="de-DE" dirty="0"/>
              <a:t>!</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DA6C01-5F67-F145-8333-D92E7030BCE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4621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7DA6C01-5F67-F145-8333-D92E7030BCE1}" type="slidenum">
              <a:rPr lang="de-DE" smtClean="0"/>
              <a:t>19</a:t>
            </a:fld>
            <a:endParaRPr lang="de-DE"/>
          </a:p>
        </p:txBody>
      </p:sp>
    </p:spTree>
    <p:extLst>
      <p:ext uri="{BB962C8B-B14F-4D97-AF65-F5344CB8AC3E}">
        <p14:creationId xmlns:p14="http://schemas.microsoft.com/office/powerpoint/2010/main" val="1470121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noProof="0" dirty="0"/>
              <a:t>To be eligible to apply, you must be </a:t>
            </a:r>
            <a:r>
              <a:rPr lang="en-IE" sz="1200" b="1" kern="1200" dirty="0">
                <a:solidFill>
                  <a:schemeClr val="tx1"/>
                </a:solidFill>
                <a:effectLst/>
                <a:latin typeface="+mn-lt"/>
                <a:ea typeface="+mn-ea"/>
                <a:cs typeface="+mn-cs"/>
              </a:rPr>
              <a:t>postdoctoral researchers </a:t>
            </a:r>
            <a:r>
              <a:rPr lang="en-IE" sz="1200" kern="1200" dirty="0">
                <a:solidFill>
                  <a:schemeClr val="tx1"/>
                </a:solidFill>
                <a:effectLst/>
                <a:latin typeface="+mn-lt"/>
                <a:ea typeface="+mn-ea"/>
                <a:cs typeface="+mn-cs"/>
              </a:rPr>
              <a:t>at the date of the call deadline, i.e. in a possession of a doctoral degree, defined as a successfully defended doctoral thesis, even if the doctoral degree has yet to be awarded. </a:t>
            </a:r>
            <a:br>
              <a:rPr lang="en-IE"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A medical doctor degree will be accepted only when it corresponds to a doctoral degree or if the researcher can demonstrate his/her appointment in a position that requires doctoral equivalency (e.g. professorship appointment). Medical doctor degrees corresponding to basic medical training as defined in Annex V of Directive 2005/36/EC will not be considered a doctoral degree.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sz="1200" kern="1200" dirty="0">
                <a:solidFill>
                  <a:schemeClr val="tx1"/>
                </a:solidFill>
                <a:effectLst/>
                <a:latin typeface="+mn-lt"/>
                <a:ea typeface="+mn-ea"/>
                <a:cs typeface="+mn-cs"/>
              </a:rPr>
              <a:t>At the call deadline, supported researchers must have </a:t>
            </a:r>
            <a:r>
              <a:rPr lang="en-IE" sz="1200" b="1" kern="1200" dirty="0">
                <a:solidFill>
                  <a:schemeClr val="tx1"/>
                </a:solidFill>
                <a:effectLst/>
                <a:latin typeface="+mn-lt"/>
                <a:ea typeface="+mn-ea"/>
                <a:cs typeface="+mn-cs"/>
              </a:rPr>
              <a:t>a maximum of 8 years full-time equivalent experience in research,</a:t>
            </a:r>
            <a:r>
              <a:rPr lang="en-IE" sz="1200" kern="1200" dirty="0">
                <a:solidFill>
                  <a:schemeClr val="tx1"/>
                </a:solidFill>
                <a:effectLst/>
                <a:latin typeface="+mn-lt"/>
                <a:ea typeface="+mn-ea"/>
                <a:cs typeface="+mn-cs"/>
              </a:rPr>
              <a:t> measured from the date that the researcher was in a possession of a doctoral degree and certified by appropriate documents. Years of experience outside research and career breaks (e.g. due to parental leave), will not be taken into account. For nationals or long-term residents of EU Member States or Horizon Europe Associated Countries who wish to reintegrate to pursue their research career in EU Member States or Horizon Europe Associated Countries, years of experience in research in third countries will not be considered in the above maximum.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Maternity: for each child born prior to the call deadline, 18 months will be deducted from the experience in research unless the applicant can document a longer parental leave prior to the call deadline. Paternity: for each child born prior to the call deadline, the documented time of parental leave taken until the call deadline will be deducted from the experience in research.</a:t>
            </a:r>
          </a:p>
          <a:p>
            <a:r>
              <a:rPr lang="en-GB" sz="1200" kern="1200" dirty="0">
                <a:solidFill>
                  <a:schemeClr val="tx1"/>
                </a:solidFill>
                <a:effectLst/>
                <a:latin typeface="+mn-lt"/>
                <a:ea typeface="+mn-ea"/>
                <a:cs typeface="+mn-cs"/>
              </a:rPr>
              <a:t>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de-DE" b="0" kern="0" dirty="0"/>
              <a:t>For the duration of your fellowship you will be appointed under an employment contract including social security coverage;</a:t>
            </a:r>
            <a:br>
              <a:rPr lang="en-US" altLang="de-DE" b="0" kern="0" dirty="0"/>
            </a:br>
            <a:endParaRPr lang="en-US" altLang="de-DE" b="0" kern="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baseline="0" noProof="0" dirty="0"/>
              <a:t>You are expected to work full-time. </a:t>
            </a:r>
            <a:r>
              <a:rPr lang="en-US" sz="1200" b="0" i="0" kern="1200" dirty="0">
                <a:solidFill>
                  <a:schemeClr val="tx1"/>
                </a:solidFill>
                <a:effectLst/>
                <a:latin typeface="+mn-lt"/>
                <a:ea typeface="+mn-ea"/>
                <a:cs typeface="+mn-cs"/>
              </a:rPr>
              <a:t>Part-time work due to personal or family reasons can be requested; Part-time work due to engaging in supplementary activities </a:t>
            </a:r>
            <a:r>
              <a:rPr lang="en-US" b="0" baseline="0" noProof="0" dirty="0"/>
              <a:t>(like creating a company, </a:t>
            </a:r>
            <a:r>
              <a:rPr lang="en-US" baseline="0" noProof="0" dirty="0"/>
              <a:t>pursuing another research project, or engaging in advanced studies not related to your MSC grant);</a:t>
            </a:r>
            <a:r>
              <a:rPr lang="en-US" sz="1200" b="0" i="0" kern="1200" dirty="0">
                <a:solidFill>
                  <a:schemeClr val="tx1"/>
                </a:solidFill>
                <a:effectLst/>
                <a:latin typeface="+mn-lt"/>
                <a:ea typeface="+mn-ea"/>
                <a:cs typeface="+mn-cs"/>
              </a:rPr>
              <a:t> can be requested also, not for the outgoing phase of the Global Fellowships though.</a:t>
            </a:r>
            <a:r>
              <a:rPr lang="en-US" dirty="0"/>
              <a:t> </a:t>
            </a:r>
            <a:br>
              <a:rPr lang="en-US" dirty="0"/>
            </a:br>
            <a:endParaRPr lang="en-US" baseline="0" noProof="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noProof="0" dirty="0"/>
              <a:t>You apply together with your chosen supervisor at the host </a:t>
            </a:r>
            <a:r>
              <a:rPr lang="en-US" baseline="0" noProof="0" dirty="0" smtClean="0"/>
              <a:t>institution. Your </a:t>
            </a:r>
            <a:r>
              <a:rPr lang="en-US" baseline="0" noProof="0" dirty="0"/>
              <a:t>host institution will be the beneficiary of the Action and signs the Grant Agreement with the European Commission. This means that the host institution has the complete responsibility for the proper implementation of the action.</a:t>
            </a:r>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noProof="0" dirty="0"/>
          </a:p>
          <a:p>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20</a:t>
            </a:fld>
            <a:endParaRPr lang="de-DE"/>
          </a:p>
        </p:txBody>
      </p:sp>
    </p:spTree>
    <p:extLst>
      <p:ext uri="{BB962C8B-B14F-4D97-AF65-F5344CB8AC3E}">
        <p14:creationId xmlns:p14="http://schemas.microsoft.com/office/powerpoint/2010/main" val="3454139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a:t>
            </a:r>
            <a:r>
              <a:rPr lang="de-DE" baseline="0" dirty="0"/>
              <a:t> </a:t>
            </a:r>
            <a:r>
              <a:rPr lang="de-DE" baseline="0" dirty="0" err="1"/>
              <a:t>is</a:t>
            </a:r>
            <a:r>
              <a:rPr lang="de-DE" baseline="0" dirty="0"/>
              <a:t> an </a:t>
            </a:r>
            <a:r>
              <a:rPr lang="de-DE" baseline="0" dirty="0" err="1"/>
              <a:t>overview</a:t>
            </a:r>
            <a:r>
              <a:rPr lang="de-DE" baseline="0" dirty="0"/>
              <a:t> </a:t>
            </a:r>
            <a:r>
              <a:rPr lang="de-DE" baseline="0" dirty="0" err="1"/>
              <a:t>of</a:t>
            </a:r>
            <a:r>
              <a:rPr lang="de-DE" baseline="0" dirty="0"/>
              <a:t> </a:t>
            </a:r>
            <a:r>
              <a:rPr lang="de-DE" baseline="0" dirty="0" err="1"/>
              <a:t>the</a:t>
            </a:r>
            <a:r>
              <a:rPr lang="de-DE" baseline="0" dirty="0"/>
              <a:t> different </a:t>
            </a:r>
            <a:r>
              <a:rPr lang="de-DE" baseline="0" dirty="0" err="1"/>
              <a:t>programme</a:t>
            </a:r>
            <a:r>
              <a:rPr lang="de-DE" baseline="0" dirty="0"/>
              <a:t> </a:t>
            </a:r>
            <a:r>
              <a:rPr lang="de-DE" baseline="0" dirty="0" err="1"/>
              <a:t>lines</a:t>
            </a:r>
            <a:r>
              <a:rPr lang="de-DE" baseline="0" dirty="0"/>
              <a:t> </a:t>
            </a:r>
            <a:r>
              <a:rPr lang="de-DE" baseline="0" dirty="0" err="1"/>
              <a:t>within</a:t>
            </a:r>
            <a:r>
              <a:rPr lang="de-DE" baseline="0" dirty="0"/>
              <a:t> </a:t>
            </a:r>
            <a:r>
              <a:rPr lang="de-DE" baseline="0" dirty="0" err="1"/>
              <a:t>the</a:t>
            </a:r>
            <a:r>
              <a:rPr lang="de-DE" baseline="0" dirty="0"/>
              <a:t> Individual Fellowships. </a:t>
            </a:r>
            <a:r>
              <a:rPr lang="de-DE" baseline="0" dirty="0" err="1"/>
              <a:t>You</a:t>
            </a:r>
            <a:r>
              <a:rPr lang="de-DE" baseline="0" dirty="0"/>
              <a:t> </a:t>
            </a:r>
            <a:r>
              <a:rPr lang="de-DE" baseline="0" dirty="0" err="1"/>
              <a:t>can</a:t>
            </a:r>
            <a:r>
              <a:rPr lang="de-DE" baseline="0" dirty="0"/>
              <a:t> </a:t>
            </a:r>
            <a:r>
              <a:rPr lang="de-DE" baseline="0" dirty="0" err="1"/>
              <a:t>see</a:t>
            </a:r>
            <a:r>
              <a:rPr lang="de-DE" baseline="0" dirty="0"/>
              <a:t> </a:t>
            </a:r>
            <a:r>
              <a:rPr lang="de-DE" baseline="0" dirty="0" err="1"/>
              <a:t>the</a:t>
            </a:r>
            <a:r>
              <a:rPr lang="de-DE" baseline="0" dirty="0"/>
              <a:t> different EF </a:t>
            </a:r>
            <a:r>
              <a:rPr lang="de-DE" baseline="0" dirty="0" err="1"/>
              <a:t>types</a:t>
            </a:r>
            <a:r>
              <a:rPr lang="de-DE" baseline="0" dirty="0"/>
              <a:t> </a:t>
            </a:r>
            <a:r>
              <a:rPr lang="de-DE" baseline="0" dirty="0" err="1"/>
              <a:t>with</a:t>
            </a:r>
            <a:r>
              <a:rPr lang="de-DE" baseline="0" dirty="0"/>
              <a:t> </a:t>
            </a:r>
            <a:r>
              <a:rPr lang="de-DE" baseline="0" dirty="0" err="1"/>
              <a:t>their</a:t>
            </a:r>
            <a:r>
              <a:rPr lang="de-DE" baseline="0" dirty="0"/>
              <a:t> </a:t>
            </a:r>
            <a:r>
              <a:rPr lang="de-DE" baseline="0" dirty="0" err="1"/>
              <a:t>respective</a:t>
            </a:r>
            <a:r>
              <a:rPr lang="de-DE" baseline="0" dirty="0"/>
              <a:t> </a:t>
            </a:r>
            <a:r>
              <a:rPr lang="de-DE" baseline="0" dirty="0" err="1"/>
              <a:t>duration</a:t>
            </a:r>
            <a:r>
              <a:rPr lang="de-DE" baseline="0" dirty="0"/>
              <a:t> on </a:t>
            </a:r>
            <a:r>
              <a:rPr lang="de-DE" baseline="0" dirty="0" err="1"/>
              <a:t>the</a:t>
            </a:r>
            <a:r>
              <a:rPr lang="de-DE" baseline="0" dirty="0"/>
              <a:t> </a:t>
            </a:r>
            <a:r>
              <a:rPr lang="de-DE" baseline="0" dirty="0" err="1"/>
              <a:t>left</a:t>
            </a:r>
            <a:r>
              <a:rPr lang="de-DE" baseline="0" dirty="0"/>
              <a:t> </a:t>
            </a:r>
            <a:r>
              <a:rPr lang="de-DE" baseline="0" dirty="0" err="1"/>
              <a:t>hand</a:t>
            </a:r>
            <a:r>
              <a:rPr lang="de-DE" baseline="0" dirty="0"/>
              <a:t> </a:t>
            </a:r>
            <a:r>
              <a:rPr lang="de-DE" baseline="0" dirty="0" err="1"/>
              <a:t>side</a:t>
            </a:r>
            <a:r>
              <a:rPr lang="de-DE" baseline="0" dirty="0"/>
              <a:t> </a:t>
            </a:r>
            <a:r>
              <a:rPr lang="de-DE" baseline="0" dirty="0" err="1"/>
              <a:t>and</a:t>
            </a:r>
            <a:r>
              <a:rPr lang="de-DE" baseline="0" dirty="0"/>
              <a:t> </a:t>
            </a:r>
            <a:r>
              <a:rPr lang="de-DE" baseline="0" dirty="0" err="1"/>
              <a:t>the</a:t>
            </a:r>
            <a:r>
              <a:rPr lang="de-DE" baseline="0" dirty="0"/>
              <a:t> GF on </a:t>
            </a:r>
            <a:r>
              <a:rPr lang="de-DE" baseline="0" dirty="0" err="1"/>
              <a:t>the</a:t>
            </a:r>
            <a:r>
              <a:rPr lang="de-DE" baseline="0" dirty="0"/>
              <a:t> </a:t>
            </a:r>
            <a:r>
              <a:rPr lang="de-DE" baseline="0" dirty="0" err="1"/>
              <a:t>right</a:t>
            </a:r>
            <a:r>
              <a:rPr lang="de-DE" baseline="0" dirty="0"/>
              <a:t> </a:t>
            </a:r>
            <a:r>
              <a:rPr lang="de-DE" baseline="0" dirty="0" err="1"/>
              <a:t>hand</a:t>
            </a:r>
            <a:r>
              <a:rPr lang="de-DE" baseline="0" dirty="0"/>
              <a:t> </a:t>
            </a:r>
            <a:r>
              <a:rPr lang="de-DE" baseline="0" dirty="0" err="1"/>
              <a:t>side</a:t>
            </a:r>
            <a:r>
              <a:rPr lang="de-DE" baseline="0" dirty="0"/>
              <a:t>.</a:t>
            </a: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21</a:t>
            </a:fld>
            <a:endParaRPr lang="de-DE"/>
          </a:p>
        </p:txBody>
      </p:sp>
    </p:spTree>
    <p:extLst>
      <p:ext uri="{BB962C8B-B14F-4D97-AF65-F5344CB8AC3E}">
        <p14:creationId xmlns:p14="http://schemas.microsoft.com/office/powerpoint/2010/main" val="55864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DE" dirty="0"/>
              <a:t>European Standard Fellowships </a:t>
            </a:r>
            <a:r>
              <a:rPr lang="de-DE" dirty="0" err="1"/>
              <a:t>and</a:t>
            </a:r>
            <a:r>
              <a:rPr lang="de-DE" dirty="0"/>
              <a:t> Global Fellowships will </a:t>
            </a:r>
            <a:r>
              <a:rPr lang="de-DE" dirty="0" err="1"/>
              <a:t>be</a:t>
            </a:r>
            <a:r>
              <a:rPr lang="de-DE" dirty="0"/>
              <a:t> </a:t>
            </a:r>
            <a:r>
              <a:rPr lang="de-DE" dirty="0" err="1"/>
              <a:t>evaluated</a:t>
            </a:r>
            <a:r>
              <a:rPr lang="de-DE" dirty="0"/>
              <a:t> </a:t>
            </a:r>
            <a:r>
              <a:rPr lang="de-DE" dirty="0" err="1"/>
              <a:t>and</a:t>
            </a:r>
            <a:r>
              <a:rPr lang="de-DE" dirty="0"/>
              <a:t> </a:t>
            </a:r>
            <a:r>
              <a:rPr lang="de-DE" dirty="0" err="1"/>
              <a:t>ranked</a:t>
            </a:r>
            <a:r>
              <a:rPr lang="de-DE" dirty="0"/>
              <a:t> in </a:t>
            </a:r>
            <a:r>
              <a:rPr lang="de-DE" dirty="0" err="1"/>
              <a:t>eight</a:t>
            </a:r>
            <a:r>
              <a:rPr lang="de-DE" dirty="0"/>
              <a:t> </a:t>
            </a:r>
            <a:r>
              <a:rPr lang="de-DE" dirty="0" err="1"/>
              <a:t>scientific</a:t>
            </a:r>
            <a:r>
              <a:rPr lang="de-DE" dirty="0"/>
              <a:t> </a:t>
            </a:r>
            <a:r>
              <a:rPr lang="de-DE" dirty="0" err="1"/>
              <a:t>panels</a:t>
            </a:r>
            <a:r>
              <a:rPr lang="de-DE" dirty="0"/>
              <a:t>.</a:t>
            </a:r>
          </a:p>
          <a:p>
            <a:pPr marL="171450" indent="-171450">
              <a:buFont typeface="Arial" panose="020B0604020202020204" pitchFamily="34" charset="0"/>
              <a:buChar char="•"/>
            </a:pPr>
            <a:endParaRPr lang="de-DE" dirty="0"/>
          </a:p>
          <a:p>
            <a:pPr marL="171450" indent="-171450">
              <a:buFont typeface="Arial" panose="020B0604020202020204" pitchFamily="34" charset="0"/>
              <a:buChar char="•"/>
            </a:pPr>
            <a:r>
              <a:rPr lang="de-DE" dirty="0" err="1"/>
              <a:t>You</a:t>
            </a:r>
            <a:r>
              <a:rPr lang="de-DE" dirty="0"/>
              <a:t> </a:t>
            </a:r>
            <a:r>
              <a:rPr lang="de-DE" dirty="0" err="1"/>
              <a:t>can</a:t>
            </a:r>
            <a:r>
              <a:rPr lang="de-DE" dirty="0"/>
              <a:t> find a </a:t>
            </a:r>
            <a:r>
              <a:rPr lang="de-DE" dirty="0" err="1"/>
              <a:t>list</a:t>
            </a:r>
            <a:r>
              <a:rPr lang="de-DE" dirty="0"/>
              <a:t> </a:t>
            </a:r>
            <a:r>
              <a:rPr lang="de-DE" dirty="0" err="1"/>
              <a:t>of</a:t>
            </a:r>
            <a:r>
              <a:rPr lang="de-DE" baseline="0" dirty="0"/>
              <a:t> </a:t>
            </a:r>
            <a:r>
              <a:rPr lang="de-DE" baseline="0" dirty="0" err="1"/>
              <a:t>the</a:t>
            </a:r>
            <a:r>
              <a:rPr lang="de-DE" baseline="0" dirty="0"/>
              <a:t> </a:t>
            </a:r>
            <a:r>
              <a:rPr lang="de-DE" baseline="0" dirty="0" err="1"/>
              <a:t>scientific</a:t>
            </a:r>
            <a:r>
              <a:rPr lang="de-DE" baseline="0" dirty="0"/>
              <a:t> </a:t>
            </a:r>
            <a:r>
              <a:rPr lang="de-DE" baseline="0" dirty="0" err="1"/>
              <a:t>panels</a:t>
            </a:r>
            <a:r>
              <a:rPr lang="de-DE" baseline="0" dirty="0"/>
              <a:t> </a:t>
            </a:r>
            <a:r>
              <a:rPr lang="de-DE" baseline="0" dirty="0" err="1"/>
              <a:t>and</a:t>
            </a:r>
            <a:r>
              <a:rPr lang="de-DE" baseline="0" dirty="0"/>
              <a:t> </a:t>
            </a:r>
            <a:r>
              <a:rPr lang="de-DE" baseline="0" dirty="0" err="1"/>
              <a:t>their</a:t>
            </a:r>
            <a:r>
              <a:rPr lang="de-DE" baseline="0" dirty="0"/>
              <a:t> </a:t>
            </a:r>
            <a:r>
              <a:rPr lang="de-DE" baseline="0" dirty="0" err="1"/>
              <a:t>descriptors</a:t>
            </a:r>
            <a:r>
              <a:rPr lang="de-DE" baseline="0" dirty="0"/>
              <a:t>, </a:t>
            </a:r>
            <a:r>
              <a:rPr lang="de-DE" baseline="0" dirty="0" err="1"/>
              <a:t>which</a:t>
            </a:r>
            <a:r>
              <a:rPr lang="de-DE" baseline="0" dirty="0"/>
              <a:t> </a:t>
            </a:r>
            <a:r>
              <a:rPr lang="de-DE" baseline="0" dirty="0" err="1"/>
              <a:t>you</a:t>
            </a:r>
            <a:r>
              <a:rPr lang="de-DE" baseline="0" dirty="0"/>
              <a:t> will </a:t>
            </a:r>
            <a:r>
              <a:rPr lang="de-DE" baseline="0" dirty="0" err="1"/>
              <a:t>need</a:t>
            </a:r>
            <a:r>
              <a:rPr lang="de-DE" baseline="0" dirty="0"/>
              <a:t> </a:t>
            </a:r>
            <a:r>
              <a:rPr lang="de-DE" baseline="0" dirty="0" err="1"/>
              <a:t>to</a:t>
            </a:r>
            <a:r>
              <a:rPr lang="de-DE" baseline="0" dirty="0"/>
              <a:t> </a:t>
            </a:r>
            <a:r>
              <a:rPr lang="de-DE" baseline="0" dirty="0" err="1"/>
              <a:t>fill</a:t>
            </a:r>
            <a:r>
              <a:rPr lang="de-DE" baseline="0" dirty="0"/>
              <a:t> in form A </a:t>
            </a:r>
            <a:r>
              <a:rPr lang="de-DE" baseline="0" dirty="0" err="1"/>
              <a:t>of</a:t>
            </a:r>
            <a:r>
              <a:rPr lang="de-DE" baseline="0" dirty="0"/>
              <a:t> </a:t>
            </a:r>
            <a:r>
              <a:rPr lang="de-DE" baseline="0" dirty="0" err="1"/>
              <a:t>the</a:t>
            </a:r>
            <a:r>
              <a:rPr lang="de-DE" baseline="0" dirty="0"/>
              <a:t> </a:t>
            </a:r>
            <a:r>
              <a:rPr lang="de-DE" baseline="0" dirty="0" err="1"/>
              <a:t>application</a:t>
            </a:r>
            <a:r>
              <a:rPr lang="de-DE" baseline="0" dirty="0"/>
              <a:t>, in Annex 4 </a:t>
            </a:r>
            <a:r>
              <a:rPr lang="de-DE" baseline="0" dirty="0" err="1"/>
              <a:t>of</a:t>
            </a:r>
            <a:r>
              <a:rPr lang="de-DE" baseline="0" dirty="0"/>
              <a:t> </a:t>
            </a:r>
            <a:r>
              <a:rPr lang="de-DE" baseline="0" dirty="0" err="1"/>
              <a:t>the</a:t>
            </a:r>
            <a:r>
              <a:rPr lang="de-DE" baseline="0" dirty="0"/>
              <a:t> Guide </a:t>
            </a:r>
            <a:r>
              <a:rPr lang="de-DE" baseline="0" dirty="0" err="1"/>
              <a:t>for</a:t>
            </a:r>
            <a:r>
              <a:rPr lang="de-DE" baseline="0" dirty="0"/>
              <a:t> </a:t>
            </a:r>
            <a:r>
              <a:rPr lang="de-DE" baseline="0" dirty="0" err="1"/>
              <a:t>Applicants</a:t>
            </a:r>
            <a:r>
              <a:rPr lang="de-DE" baseline="0" dirty="0"/>
              <a:t>.</a:t>
            </a:r>
          </a:p>
          <a:p>
            <a:pPr marL="171450" indent="-171450">
              <a:buFont typeface="Arial" panose="020B0604020202020204" pitchFamily="34" charset="0"/>
              <a:buChar char="•"/>
            </a:pPr>
            <a:endParaRPr lang="de-DE" baseline="0" dirty="0"/>
          </a:p>
          <a:p>
            <a:pPr marL="171450" indent="-171450">
              <a:buFont typeface="Arial" panose="020B0604020202020204" pitchFamily="34" charset="0"/>
              <a:buChar char="•"/>
            </a:pPr>
            <a:r>
              <a:rPr lang="de-DE" baseline="0" dirty="0" err="1"/>
              <a:t>Multidisciplinary</a:t>
            </a:r>
            <a:r>
              <a:rPr lang="de-DE" baseline="0" dirty="0"/>
              <a:t> </a:t>
            </a:r>
            <a:r>
              <a:rPr lang="de-DE" baseline="0" dirty="0" err="1"/>
              <a:t>subpanels</a:t>
            </a:r>
            <a:r>
              <a:rPr lang="de-DE" baseline="0" dirty="0"/>
              <a:t> </a:t>
            </a:r>
            <a:r>
              <a:rPr lang="de-DE" baseline="0" dirty="0" err="1"/>
              <a:t>exist</a:t>
            </a:r>
            <a:r>
              <a:rPr lang="de-DE" baseline="0" dirty="0"/>
              <a:t> </a:t>
            </a:r>
            <a:r>
              <a:rPr lang="de-DE" baseline="0" dirty="0" err="1"/>
              <a:t>for</a:t>
            </a:r>
            <a:r>
              <a:rPr lang="de-DE" baseline="0" dirty="0"/>
              <a:t> </a:t>
            </a:r>
            <a:r>
              <a:rPr lang="de-DE" baseline="0" dirty="0" err="1"/>
              <a:t>Ri</a:t>
            </a:r>
            <a:r>
              <a:rPr lang="de-DE" baseline="0" dirty="0"/>
              <a:t>, CAR </a:t>
            </a:r>
            <a:r>
              <a:rPr lang="de-DE" baseline="0" dirty="0" err="1"/>
              <a:t>and</a:t>
            </a:r>
            <a:r>
              <a:rPr lang="de-DE" baseline="0" dirty="0"/>
              <a:t> SE. This </a:t>
            </a:r>
            <a:r>
              <a:rPr lang="de-DE" baseline="0" dirty="0" err="1"/>
              <a:t>means</a:t>
            </a:r>
            <a:r>
              <a:rPr lang="de-DE" baseline="0" dirty="0"/>
              <a:t> </a:t>
            </a:r>
            <a:r>
              <a:rPr lang="de-DE" baseline="0" dirty="0" err="1"/>
              <a:t>you</a:t>
            </a:r>
            <a:r>
              <a:rPr lang="de-DE" baseline="0" dirty="0"/>
              <a:t> still </a:t>
            </a:r>
            <a:r>
              <a:rPr lang="de-DE" baseline="0" dirty="0" err="1"/>
              <a:t>need</a:t>
            </a:r>
            <a:r>
              <a:rPr lang="de-DE" baseline="0" dirty="0"/>
              <a:t> </a:t>
            </a:r>
            <a:r>
              <a:rPr lang="de-DE" baseline="0" dirty="0" err="1"/>
              <a:t>the</a:t>
            </a:r>
            <a:r>
              <a:rPr lang="de-DE" baseline="0" dirty="0"/>
              <a:t> </a:t>
            </a:r>
            <a:r>
              <a:rPr lang="de-DE" baseline="0" dirty="0" err="1"/>
              <a:t>descriptors</a:t>
            </a:r>
            <a:r>
              <a:rPr lang="de-DE" baseline="0" dirty="0"/>
              <a:t> </a:t>
            </a:r>
            <a:r>
              <a:rPr lang="de-DE" baseline="0" dirty="0" err="1"/>
              <a:t>for</a:t>
            </a:r>
            <a:r>
              <a:rPr lang="de-DE" baseline="0" dirty="0"/>
              <a:t> </a:t>
            </a:r>
            <a:r>
              <a:rPr lang="de-DE" baseline="0" dirty="0" err="1"/>
              <a:t>the</a:t>
            </a:r>
            <a:r>
              <a:rPr lang="de-DE" baseline="0" dirty="0"/>
              <a:t> </a:t>
            </a:r>
            <a:r>
              <a:rPr lang="de-DE" baseline="0" dirty="0" err="1"/>
              <a:t>allocation</a:t>
            </a:r>
            <a:r>
              <a:rPr lang="de-DE" baseline="0" dirty="0"/>
              <a:t> </a:t>
            </a:r>
            <a:r>
              <a:rPr lang="de-DE" baseline="0" dirty="0" err="1"/>
              <a:t>of</a:t>
            </a:r>
            <a:r>
              <a:rPr lang="de-DE" baseline="0" dirty="0"/>
              <a:t> </a:t>
            </a:r>
            <a:r>
              <a:rPr lang="de-DE" baseline="0" dirty="0" err="1"/>
              <a:t>evaluators</a:t>
            </a:r>
            <a:r>
              <a:rPr lang="de-DE" baseline="0" dirty="0"/>
              <a:t>, but </a:t>
            </a:r>
            <a:r>
              <a:rPr lang="de-DE" baseline="0" dirty="0" err="1"/>
              <a:t>there</a:t>
            </a:r>
            <a:r>
              <a:rPr lang="de-DE" baseline="0" dirty="0"/>
              <a:t> will </a:t>
            </a:r>
            <a:r>
              <a:rPr lang="de-DE" baseline="0" dirty="0" err="1"/>
              <a:t>only</a:t>
            </a:r>
            <a:r>
              <a:rPr lang="de-DE" baseline="0" dirty="0"/>
              <a:t> </a:t>
            </a:r>
            <a:r>
              <a:rPr lang="de-DE" baseline="0" dirty="0" err="1"/>
              <a:t>be</a:t>
            </a:r>
            <a:r>
              <a:rPr lang="de-DE" baseline="0" dirty="0"/>
              <a:t> </a:t>
            </a:r>
            <a:r>
              <a:rPr lang="de-DE" baseline="0" dirty="0" err="1"/>
              <a:t>one</a:t>
            </a:r>
            <a:r>
              <a:rPr lang="de-DE" baseline="0" dirty="0"/>
              <a:t> </a:t>
            </a:r>
            <a:r>
              <a:rPr lang="de-DE" baseline="0" dirty="0" err="1"/>
              <a:t>ranking</a:t>
            </a:r>
            <a:r>
              <a:rPr lang="de-DE" baseline="0" dirty="0"/>
              <a:t> </a:t>
            </a:r>
            <a:r>
              <a:rPr lang="de-DE" baseline="0" dirty="0" err="1"/>
              <a:t>list</a:t>
            </a:r>
            <a:r>
              <a:rPr lang="de-DE" baseline="0" dirty="0"/>
              <a:t> </a:t>
            </a:r>
            <a:r>
              <a:rPr lang="de-DE" baseline="0" dirty="0" err="1"/>
              <a:t>for</a:t>
            </a:r>
            <a:r>
              <a:rPr lang="de-DE" baseline="0" dirty="0"/>
              <a:t> </a:t>
            </a:r>
            <a:r>
              <a:rPr lang="de-DE" baseline="0" dirty="0" err="1"/>
              <a:t>these</a:t>
            </a:r>
            <a:r>
              <a:rPr lang="de-DE" baseline="0" dirty="0"/>
              <a:t> 3 </a:t>
            </a:r>
            <a:r>
              <a:rPr lang="de-DE" baseline="0" dirty="0" err="1"/>
              <a:t>subpanels</a:t>
            </a:r>
            <a:r>
              <a:rPr lang="de-DE" baseline="0" dirty="0"/>
              <a:t>.</a:t>
            </a: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22</a:t>
            </a:fld>
            <a:endParaRPr lang="de-DE"/>
          </a:p>
        </p:txBody>
      </p:sp>
    </p:spTree>
    <p:extLst>
      <p:ext uri="{BB962C8B-B14F-4D97-AF65-F5344CB8AC3E}">
        <p14:creationId xmlns:p14="http://schemas.microsoft.com/office/powerpoint/2010/main" val="3367535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en-GB" noProof="0" dirty="0"/>
              <a:t>Within the Standard European Fellowship programme you conduct a 1 to 2-year research stay in Europe:</a:t>
            </a:r>
            <a:br>
              <a:rPr lang="en-GB" noProof="0" dirty="0"/>
            </a:br>
            <a:endParaRPr lang="en-GB" noProof="0" dirty="0"/>
          </a:p>
          <a:p>
            <a:pPr marL="171450" indent="-171450">
              <a:buFont typeface="Arial" panose="020B0604020202020204" pitchFamily="34" charset="0"/>
              <a:buChar char="•"/>
            </a:pPr>
            <a:r>
              <a:rPr lang="en-GB" noProof="0" dirty="0"/>
              <a:t>You must be an experienced researcher of any</a:t>
            </a:r>
            <a:r>
              <a:rPr lang="en-GB" baseline="0" noProof="0" dirty="0"/>
              <a:t> nationality;</a:t>
            </a:r>
          </a:p>
          <a:p>
            <a:pPr marL="171450" indent="-171450">
              <a:buFont typeface="Arial" panose="020B0604020202020204" pitchFamily="34" charset="0"/>
              <a:buChar char="•"/>
            </a:pPr>
            <a:r>
              <a:rPr lang="en-GB" noProof="0" dirty="0"/>
              <a:t>But</a:t>
            </a:r>
            <a:r>
              <a:rPr lang="en-GB" baseline="0" noProof="0" dirty="0"/>
              <a:t>, keep in mind, that y</a:t>
            </a:r>
            <a:r>
              <a:rPr lang="en-GB" noProof="0" dirty="0"/>
              <a:t>ou</a:t>
            </a:r>
            <a:r>
              <a:rPr lang="en-GB" baseline="0" noProof="0" dirty="0"/>
              <a:t> </a:t>
            </a:r>
            <a:r>
              <a:rPr lang="en-GB" noProof="0" dirty="0"/>
              <a:t>have to comply with the general mobility rule;</a:t>
            </a:r>
            <a:br>
              <a:rPr lang="en-GB" noProof="0" dirty="0"/>
            </a:br>
            <a:endParaRPr lang="en-GB" noProof="0" dirty="0"/>
          </a:p>
          <a:p>
            <a:pPr marL="171450" indent="-171450">
              <a:buFont typeface="Arial" panose="020B0604020202020204" pitchFamily="34" charset="0"/>
              <a:buChar char="•"/>
            </a:pPr>
            <a:r>
              <a:rPr lang="en-GB" altLang="de-DE" b="0" kern="0" dirty="0"/>
              <a:t>Your host institution</a:t>
            </a:r>
            <a:r>
              <a:rPr lang="en-GB" altLang="de-DE" b="0" kern="0" baseline="0" dirty="0"/>
              <a:t> may be from any sector, but has to be </a:t>
            </a:r>
            <a:r>
              <a:rPr lang="en-GB" altLang="de-DE" b="0" kern="0" dirty="0"/>
              <a:t>active in Research &amp; Development;</a:t>
            </a:r>
            <a:br>
              <a:rPr lang="en-GB" altLang="de-DE" b="0" kern="0" dirty="0"/>
            </a:br>
            <a:endParaRPr lang="en-GB" altLang="de-DE" b="0" kern="0" dirty="0"/>
          </a:p>
          <a:p>
            <a:pPr marL="171450" indent="-171450">
              <a:buFont typeface="Arial" panose="020B0604020202020204" pitchFamily="34" charset="0"/>
              <a:buChar char="•"/>
            </a:pPr>
            <a:r>
              <a:rPr lang="en-GB" altLang="de-DE" kern="0" dirty="0"/>
              <a:t>Your proposal is</a:t>
            </a:r>
            <a:r>
              <a:rPr lang="en-GB" altLang="de-DE" kern="0" baseline="0" dirty="0"/>
              <a:t> </a:t>
            </a:r>
            <a:r>
              <a:rPr lang="en-GB" altLang="de-DE" kern="0" dirty="0"/>
              <a:t>submitted and evaluated in eight </a:t>
            </a:r>
            <a:r>
              <a:rPr lang="en-GB" altLang="de-DE" b="0" kern="0" dirty="0"/>
              <a:t>scientific panels.</a:t>
            </a:r>
            <a:endParaRPr lang="en-GB" b="0" noProof="0" dirty="0"/>
          </a:p>
        </p:txBody>
      </p:sp>
      <p:sp>
        <p:nvSpPr>
          <p:cNvPr id="4" name="Foliennummernplatzhalter 3"/>
          <p:cNvSpPr>
            <a:spLocks noGrp="1"/>
          </p:cNvSpPr>
          <p:nvPr>
            <p:ph type="sldNum" sz="quarter" idx="10"/>
          </p:nvPr>
        </p:nvSpPr>
        <p:spPr/>
        <p:txBody>
          <a:bodyPr/>
          <a:lstStyle/>
          <a:p>
            <a:fld id="{97DA6C01-5F67-F145-8333-D92E7030BCE1}" type="slidenum">
              <a:rPr lang="de-DE" smtClean="0"/>
              <a:pPr/>
              <a:t>23</a:t>
            </a:fld>
            <a:endParaRPr lang="de-DE"/>
          </a:p>
        </p:txBody>
      </p:sp>
    </p:spTree>
    <p:extLst>
      <p:ext uri="{BB962C8B-B14F-4D97-AF65-F5344CB8AC3E}">
        <p14:creationId xmlns:p14="http://schemas.microsoft.com/office/powerpoint/2010/main" val="1392378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en-US" sz="1400" dirty="0"/>
              <a:t>The MSCA are aimed at</a:t>
            </a:r>
            <a:r>
              <a:rPr lang="en-US" sz="1400" baseline="0" dirty="0"/>
              <a:t> </a:t>
            </a:r>
            <a:r>
              <a:rPr lang="en-US" sz="1400" dirty="0"/>
              <a:t>fostering the career development of researchers at all career stages;</a:t>
            </a:r>
          </a:p>
          <a:p>
            <a:pPr marL="0" indent="0">
              <a:buFont typeface="Arial" panose="020B0604020202020204" pitchFamily="34" charset="0"/>
              <a:buNone/>
            </a:pPr>
            <a:r>
              <a:rPr lang="en-US" sz="1400" noProof="0" dirty="0"/>
              <a:t>The MSCA pursue a bottom-up approach. This means that project proposals from all scientific fields may receive funding.</a:t>
            </a:r>
          </a:p>
          <a:p>
            <a:pPr marL="0" indent="0">
              <a:buFont typeface="Arial" panose="020B0604020202020204" pitchFamily="34" charset="0"/>
              <a:buNone/>
            </a:pPr>
            <a:r>
              <a:rPr lang="en-US" sz="1400" noProof="0" dirty="0"/>
              <a:t>Crucial is solely their scientific excellence. </a:t>
            </a:r>
          </a:p>
          <a:p>
            <a:pPr marL="0" indent="0">
              <a:buFont typeface="Arial" panose="020B0604020202020204" pitchFamily="34" charset="0"/>
              <a:buNone/>
            </a:pPr>
            <a:endParaRPr lang="en-US" sz="140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noProof="0" dirty="0"/>
              <a:t>Besides the “scientific excellence” of research proposals, the second keyword you should retain is “mobility”.</a:t>
            </a:r>
          </a:p>
          <a:p>
            <a:pPr marL="0" indent="0">
              <a:buFont typeface="Arial" panose="020B0604020202020204" pitchFamily="34" charset="0"/>
              <a:buNone/>
            </a:pPr>
            <a:endParaRPr lang="en-US" sz="1400" noProof="0" dirty="0"/>
          </a:p>
          <a:p>
            <a:pPr marL="0" indent="0">
              <a:buFont typeface="Arial" panose="020B0604020202020204" pitchFamily="34" charset="0"/>
              <a:buNone/>
            </a:pPr>
            <a:r>
              <a:rPr lang="en-US" sz="1400" noProof="0" dirty="0"/>
              <a:t>The MSCA are the dedicated mobility programme within the first pillar in “Horizon Europe”.</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aseline="0" noProof="0" dirty="0"/>
              <a:t>T</a:t>
            </a:r>
            <a:r>
              <a:rPr lang="en-GB" sz="1400" noProof="0" dirty="0"/>
              <a:t>he European Commission considers mobility as an asset for the career development of researchers.</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noProof="0" dirty="0"/>
              <a:t>That’s why </a:t>
            </a:r>
            <a:r>
              <a:rPr lang="en-GB" sz="1400" noProof="0" dirty="0"/>
              <a:t>the </a:t>
            </a:r>
            <a:r>
              <a:rPr lang="en-GB" sz="1400" b="0" noProof="0" dirty="0"/>
              <a:t>key participation requirement </a:t>
            </a:r>
            <a:r>
              <a:rPr lang="en-GB" sz="1400" noProof="0" dirty="0"/>
              <a:t>for the most of the Marie </a:t>
            </a:r>
            <a:r>
              <a:rPr lang="en-GB" sz="1400" noProof="0" dirty="0" err="1"/>
              <a:t>Skłodowska</a:t>
            </a:r>
            <a:r>
              <a:rPr lang="en-GB" sz="1400" noProof="0" dirty="0"/>
              <a:t>-Curie actions is undertaking mobility. </a:t>
            </a:r>
          </a:p>
          <a:p>
            <a:pPr marL="171450" indent="-171450">
              <a:buFont typeface="Arial" panose="020B0604020202020204" pitchFamily="34" charset="0"/>
              <a:buChar char="•"/>
            </a:pPr>
            <a:endParaRPr lang="en-US" sz="1400" noProof="0" dirty="0"/>
          </a:p>
          <a:p>
            <a:pPr marL="0" indent="0">
              <a:buFont typeface="Arial" panose="020B0604020202020204" pitchFamily="34" charset="0"/>
              <a:buNone/>
            </a:pPr>
            <a:r>
              <a:rPr lang="en-US" sz="1400" noProof="0" dirty="0"/>
              <a:t>Talking about mobility we distinguish between:</a:t>
            </a:r>
            <a:br>
              <a:rPr lang="en-US" sz="1400" noProof="0" dirty="0"/>
            </a:br>
            <a:r>
              <a:rPr lang="en-US" sz="1400" noProof="0" dirty="0"/>
              <a:t>A. Physical transnational mobility:</a:t>
            </a:r>
            <a:r>
              <a:rPr lang="en-US" sz="1400" baseline="0" noProof="0" dirty="0"/>
              <a:t> this means that researchers are required to go to another country in order to broaden their knowledge;</a:t>
            </a:r>
          </a:p>
          <a:p>
            <a:pPr marL="0" indent="0">
              <a:buFont typeface="Arial" panose="020B0604020202020204" pitchFamily="34" charset="0"/>
              <a:buNone/>
            </a:pPr>
            <a:r>
              <a:rPr lang="en-US" sz="1400" noProof="0" dirty="0"/>
              <a:t>B. Intersectoral mobility:</a:t>
            </a:r>
            <a:r>
              <a:rPr lang="en-US" sz="1400" baseline="0" noProof="0" dirty="0"/>
              <a:t> this type of mobility is about interaction between academia and business.</a:t>
            </a:r>
          </a:p>
          <a:p>
            <a:pPr marL="457200" lvl="1" indent="0">
              <a:buFont typeface="Arial" panose="020B0604020202020204" pitchFamily="34" charset="0"/>
              <a:buNone/>
            </a:pPr>
            <a:endParaRPr lang="en-US" sz="1400" baseline="0" noProof="0" dirty="0"/>
          </a:p>
          <a:p>
            <a:pPr marL="0" lvl="0" indent="0">
              <a:buFont typeface="Arial" panose="020B0604020202020204" pitchFamily="34" charset="0"/>
              <a:buNone/>
            </a:pPr>
            <a:r>
              <a:rPr lang="en-US" sz="1400" baseline="0" noProof="0" dirty="0"/>
              <a:t>I have now mentioned two keywords to keep in mind when talking about the MSCA: </a:t>
            </a:r>
            <a:r>
              <a:rPr lang="en-US" sz="1400" noProof="0" dirty="0"/>
              <a:t>“scientific excellence” and “mobility”.</a:t>
            </a:r>
            <a:endParaRPr lang="en-US" sz="1400" baseline="0" noProof="0" dirty="0"/>
          </a:p>
          <a:p>
            <a:pPr marL="0" lvl="0" indent="0">
              <a:buFont typeface="Arial" panose="020B0604020202020204" pitchFamily="34" charset="0"/>
              <a:buNone/>
            </a:pPr>
            <a:r>
              <a:rPr lang="en-US" sz="1400" baseline="0" noProof="0" dirty="0"/>
              <a:t>The third keyword to remember is “employability”.</a:t>
            </a:r>
          </a:p>
          <a:p>
            <a:pPr marL="0" lvl="0" indent="0">
              <a:buFont typeface="Arial" panose="020B0604020202020204" pitchFamily="34" charset="0"/>
              <a:buNone/>
            </a:pPr>
            <a:r>
              <a:rPr lang="en-US" sz="1400" baseline="0" noProof="0" dirty="0"/>
              <a:t>Exposure to academic and non-academic sectors is required in order to enhance the employability of researchers.</a:t>
            </a:r>
          </a:p>
          <a:p>
            <a:pPr marL="0" lvl="0" indent="0">
              <a:buFont typeface="Arial" panose="020B0604020202020204" pitchFamily="34" charset="0"/>
              <a:buNone/>
            </a:pPr>
            <a:r>
              <a:rPr lang="en-US" sz="1400" baseline="0" noProof="0" dirty="0"/>
              <a:t>And this is another key element of the MSCA.</a:t>
            </a:r>
          </a:p>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4</a:t>
            </a:fld>
            <a:endParaRPr lang="de-DE"/>
          </a:p>
        </p:txBody>
      </p:sp>
    </p:spTree>
    <p:extLst>
      <p:ext uri="{BB962C8B-B14F-4D97-AF65-F5344CB8AC3E}">
        <p14:creationId xmlns:p14="http://schemas.microsoft.com/office/powerpoint/2010/main" val="504358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Within the Global Fellowship</a:t>
            </a:r>
            <a:r>
              <a:rPr lang="en-US" baseline="0" dirty="0"/>
              <a:t> </a:t>
            </a:r>
            <a:r>
              <a:rPr lang="en-US" baseline="0" dirty="0" err="1"/>
              <a:t>programme</a:t>
            </a:r>
            <a:r>
              <a:rPr lang="en-US" baseline="0" dirty="0"/>
              <a:t> you can conduct a </a:t>
            </a:r>
            <a:r>
              <a:rPr lang="en-GB" baseline="0" dirty="0"/>
              <a:t>1 to 2-year research stay outside of Europe.</a:t>
            </a:r>
            <a:r>
              <a:rPr lang="en-US" baseline="0" dirty="0"/>
              <a:t/>
            </a:r>
            <a:br>
              <a:rPr lang="en-US" baseline="0" dirty="0"/>
            </a:br>
            <a:r>
              <a:rPr lang="en-US" dirty="0"/>
              <a:t>This is the so called outgoing phase to a partner </a:t>
            </a:r>
            <a:r>
              <a:rPr lang="en-US" dirty="0" err="1"/>
              <a:t>organisation</a:t>
            </a:r>
            <a:r>
              <a:rPr lang="en-US" dirty="0"/>
              <a:t> located in a Third Country; Remember, that for</a:t>
            </a:r>
            <a:r>
              <a:rPr lang="en-US" baseline="0" dirty="0"/>
              <a:t> the duration of H2020, the UK is NOT a Third Country!</a:t>
            </a:r>
            <a:r>
              <a:rPr lang="en-US" dirty="0"/>
              <a:t/>
            </a:r>
            <a:br>
              <a:rPr lang="en-US" dirty="0"/>
            </a:br>
            <a:endParaRPr lang="en-US" dirty="0"/>
          </a:p>
          <a:p>
            <a:pPr marL="171450" indent="-171450">
              <a:buFont typeface="Arial" panose="020B0604020202020204" pitchFamily="34" charset="0"/>
              <a:buChar char="•"/>
            </a:pPr>
            <a:r>
              <a:rPr lang="en-US" dirty="0"/>
              <a:t>The general mobility rule applies only for the stay in the Third Country: The researcher must not have resided or carried out the main activity in the Third Country where the initial outgoing phase takes place for more than 12 months in the 3</a:t>
            </a:r>
            <a:r>
              <a:rPr lang="en-US" baseline="0" dirty="0"/>
              <a:t> </a:t>
            </a:r>
            <a:r>
              <a:rPr lang="en-US" dirty="0"/>
              <a:t>years immediately prior to the call deadline;</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The</a:t>
            </a:r>
            <a:r>
              <a:rPr lang="en-US" baseline="0" dirty="0"/>
              <a:t> outgoing phase is </a:t>
            </a:r>
            <a:r>
              <a:rPr lang="en-GB" baseline="0" dirty="0"/>
              <a:t>followed by a mandatory 12-month return period to the beneficiary located in a MS or AC;</a:t>
            </a:r>
            <a:endParaRPr lang="en-US"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noProof="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t>In the Global Fellowship (GF) programme researchers who are either nationals of an EU Member State or an AC or who are </a:t>
            </a:r>
            <a:r>
              <a:rPr lang="en-GB" u="sng" noProof="0" dirty="0"/>
              <a:t>long-term residents </a:t>
            </a:r>
            <a:r>
              <a:rPr lang="en-GB" noProof="0" dirty="0"/>
              <a:t>in Europe may apply </a:t>
            </a:r>
            <a:br>
              <a:rPr lang="en-GB" noProof="0" dirty="0"/>
            </a:br>
            <a:endParaRPr lang="en-GB"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i="0" kern="1200" dirty="0">
                <a:solidFill>
                  <a:schemeClr val="tx1"/>
                </a:solidFill>
                <a:effectLst/>
                <a:latin typeface="+mn-lt"/>
                <a:ea typeface="+mn-ea"/>
                <a:cs typeface="+mn-cs"/>
              </a:rPr>
              <a:t>(Long-term residence </a:t>
            </a:r>
            <a:r>
              <a:rPr lang="en-US" sz="1200" b="0" i="0" kern="1200" dirty="0">
                <a:solidFill>
                  <a:schemeClr val="tx1"/>
                </a:solidFill>
                <a:effectLst/>
                <a:latin typeface="+mn-lt"/>
                <a:ea typeface="+mn-ea"/>
                <a:cs typeface="+mn-cs"/>
              </a:rPr>
              <a:t>means a period of legal and continuous residence within one or more MS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or AC of at least 5 consecutive years. Periods of absence from the territory of the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MS or AC are taken into account for the calculation of this period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they are shorter than 6 consecutive months and do not exceed in total ten months within this period of five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years.)</a:t>
            </a:r>
            <a:r>
              <a:rPr lang="en-US" dirty="0"/>
              <a:t/>
            </a:r>
            <a:br>
              <a:rPr lang="en-US" dirty="0"/>
            </a:br>
            <a:endParaRPr lang="en-US" dirty="0"/>
          </a:p>
          <a:p>
            <a:pPr marL="171450" indent="-171450">
              <a:buFont typeface="Arial" panose="020B0604020202020204" pitchFamily="34" charset="0"/>
              <a:buChar char="•"/>
            </a:pPr>
            <a:r>
              <a:rPr lang="en-US" dirty="0"/>
              <a:t>you have two host institutions:  one in a TC</a:t>
            </a:r>
            <a:r>
              <a:rPr lang="en-US" baseline="0" dirty="0"/>
              <a:t> and one in a MS or an AC;</a:t>
            </a:r>
            <a:br>
              <a:rPr lang="en-US" baseline="0" dirty="0"/>
            </a:br>
            <a:r>
              <a:rPr lang="en-US" dirty="0"/>
              <a:t>The contracting party with the European Commission, the beneficiary, is always the host organisation in an Member State or an Associated Country;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GB" dirty="0"/>
              <a:t>This organisation will also be your employer for the entire</a:t>
            </a:r>
            <a:r>
              <a:rPr lang="en-GB" baseline="0" dirty="0"/>
              <a:t> period of your fellowship;</a:t>
            </a:r>
          </a:p>
          <a:p>
            <a:pPr marL="171450" indent="-171450">
              <a:buFont typeface="Arial" panose="020B0604020202020204" pitchFamily="34" charset="0"/>
              <a:buChar char="•"/>
            </a:pPr>
            <a:endParaRPr lang="en-GB" baseline="0" dirty="0"/>
          </a:p>
          <a:p>
            <a:pPr marL="171450" indent="-171450">
              <a:buFont typeface="Arial" panose="020B0604020202020204" pitchFamily="34" charset="0"/>
              <a:buChar char="•"/>
            </a:pPr>
            <a:r>
              <a:rPr lang="en-US" dirty="0"/>
              <a:t>For</a:t>
            </a:r>
            <a:r>
              <a:rPr lang="en-US" baseline="0" dirty="0"/>
              <a:t> Global fellowships, </a:t>
            </a:r>
            <a:r>
              <a:rPr lang="en-GB" dirty="0"/>
              <a:t>proposals can be submitted and evaluated in eight scientific panels.</a:t>
            </a:r>
          </a:p>
          <a:p>
            <a:pPr marL="171450" indent="-171450">
              <a:buFont typeface="Arial" panose="020B0604020202020204" pitchFamily="34" charset="0"/>
              <a:buChar char="•"/>
            </a:pPr>
            <a:endParaRPr lang="en-GB" dirty="0"/>
          </a:p>
          <a:p>
            <a:pPr marL="0" indent="0">
              <a:buFont typeface="Arial" panose="020B0604020202020204" pitchFamily="34" charset="0"/>
              <a:buNone/>
            </a:pPr>
            <a:endParaRPr lang="en-GB" dirty="0"/>
          </a:p>
        </p:txBody>
      </p:sp>
      <p:sp>
        <p:nvSpPr>
          <p:cNvPr id="4" name="Foliennummernplatzhalter 3"/>
          <p:cNvSpPr>
            <a:spLocks noGrp="1"/>
          </p:cNvSpPr>
          <p:nvPr>
            <p:ph type="sldNum" sz="quarter" idx="10"/>
          </p:nvPr>
        </p:nvSpPr>
        <p:spPr/>
        <p:txBody>
          <a:bodyPr/>
          <a:lstStyle/>
          <a:p>
            <a:fld id="{97DA6C01-5F67-F145-8333-D92E7030BCE1}" type="slidenum">
              <a:rPr lang="de-DE" smtClean="0"/>
              <a:pPr/>
              <a:t>24</a:t>
            </a:fld>
            <a:endParaRPr lang="de-DE"/>
          </a:p>
        </p:txBody>
      </p:sp>
    </p:spTree>
    <p:extLst>
      <p:ext uri="{BB962C8B-B14F-4D97-AF65-F5344CB8AC3E}">
        <p14:creationId xmlns:p14="http://schemas.microsoft.com/office/powerpoint/2010/main" val="4121658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en-GB" i="1" dirty="0"/>
              <a:t>Back up slide</a:t>
            </a:r>
            <a:endParaRPr lang="en-GB" i="1" baseline="0" dirty="0"/>
          </a:p>
          <a:p>
            <a:pPr marL="0" indent="0">
              <a:buFont typeface="Arial" panose="020B0604020202020204" pitchFamily="34" charset="0"/>
              <a:buNone/>
            </a:pPr>
            <a:endParaRPr lang="en-GB" i="1" dirty="0"/>
          </a:p>
          <a:p>
            <a:pPr marL="171450" indent="-171450">
              <a:buFont typeface="Arial" panose="020B0604020202020204" pitchFamily="34" charset="0"/>
              <a:buChar char="•"/>
            </a:pPr>
            <a:r>
              <a:rPr lang="en-GB" dirty="0"/>
              <a:t>During the implementation of the action it is possible to be seconded outside your host organisation to an organisation in a MS or an AC;</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a:t>
            </a:r>
            <a:r>
              <a:rPr lang="en-US" sz="1200" b="0" i="0" kern="1200" dirty="0" err="1">
                <a:solidFill>
                  <a:schemeClr val="tx1"/>
                </a:solidFill>
                <a:effectLst/>
                <a:latin typeface="+mn-lt"/>
                <a:ea typeface="+mn-ea"/>
                <a:cs typeface="+mn-cs"/>
              </a:rPr>
              <a:t>secondment</a:t>
            </a:r>
            <a:r>
              <a:rPr lang="en-US" sz="1200" b="0" i="0" kern="1200" dirty="0">
                <a:solidFill>
                  <a:schemeClr val="tx1"/>
                </a:solidFill>
                <a:effectLst/>
                <a:latin typeface="+mn-lt"/>
                <a:ea typeface="+mn-ea"/>
                <a:cs typeface="+mn-cs"/>
              </a:rPr>
              <a:t> phase can be a single period or can be divided into shorter mobility</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periods. It can take place at one or more </a:t>
            </a:r>
            <a:r>
              <a:rPr lang="en-US" sz="1200" b="0" i="0" kern="1200" dirty="0" err="1">
                <a:solidFill>
                  <a:schemeClr val="tx1"/>
                </a:solidFill>
                <a:effectLst/>
                <a:latin typeface="+mn-lt"/>
                <a:ea typeface="+mn-ea"/>
                <a:cs typeface="+mn-cs"/>
              </a:rPr>
              <a:t>organisations</a:t>
            </a:r>
            <a:r>
              <a:rPr lang="en-US" sz="1200" b="0" i="0" kern="1200" dirty="0">
                <a:solidFill>
                  <a:schemeClr val="tx1"/>
                </a:solidFill>
                <a:effectLst/>
                <a:latin typeface="+mn-lt"/>
                <a:ea typeface="+mn-ea"/>
                <a:cs typeface="+mn-cs"/>
              </a:rPr>
              <a:t>, which can also be located in the same country as the beneficiary. </a:t>
            </a:r>
            <a:r>
              <a:rPr lang="en-US" dirty="0"/>
              <a:t/>
            </a:r>
            <a:br>
              <a:rPr lang="en-US" dirty="0"/>
            </a:br>
            <a:endParaRPr lang="en-GB" dirty="0"/>
          </a:p>
          <a:p>
            <a:pPr marL="171450" indent="-171450">
              <a:buFont typeface="Arial" panose="020B0604020202020204" pitchFamily="34" charset="0"/>
              <a:buChar char="•"/>
            </a:pPr>
            <a:r>
              <a:rPr lang="en-GB" dirty="0"/>
              <a:t>Secondments should</a:t>
            </a:r>
            <a:r>
              <a:rPr lang="en-GB" baseline="0" dirty="0"/>
              <a:t> </a:t>
            </a:r>
            <a:r>
              <a:rPr lang="en-GB" dirty="0"/>
              <a:t>preferably be </a:t>
            </a:r>
            <a:r>
              <a:rPr lang="en-GB" dirty="0" err="1"/>
              <a:t>intersectoral</a:t>
            </a:r>
            <a:r>
              <a:rPr lang="en-GB" dirty="0"/>
              <a:t>,</a:t>
            </a:r>
            <a:r>
              <a:rPr lang="en-GB" baseline="0" dirty="0"/>
              <a:t> this means they should be conducted from the academic to the non-academic sector and vice versa;</a:t>
            </a:r>
          </a:p>
          <a:p>
            <a:pPr marL="0" indent="0">
              <a:buFont typeface="Arial" panose="020B0604020202020204" pitchFamily="34" charset="0"/>
              <a:buNone/>
            </a:pPr>
            <a:endParaRPr lang="en-GB" baseline="0" dirty="0"/>
          </a:p>
          <a:p>
            <a:pPr marL="171450" indent="-171450">
              <a:buFont typeface="Arial" panose="020B0604020202020204" pitchFamily="34" charset="0"/>
              <a:buChar char="•"/>
            </a:pPr>
            <a:r>
              <a:rPr lang="en-GB" dirty="0"/>
              <a:t>They should be relevant, feasible, and beneficial for the overall project objectives;</a:t>
            </a:r>
          </a:p>
          <a:p>
            <a:pPr marL="171450" indent="-171450">
              <a:buFont typeface="Arial" panose="020B0604020202020204" pitchFamily="34" charset="0"/>
              <a:buChar char="•"/>
            </a:pPr>
            <a:endParaRPr lang="en-GB"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de-DE" kern="0" dirty="0">
                <a:ea typeface="ヒラギノ角ゴ Pro W3"/>
              </a:rPr>
              <a:t>Secondments must significantly contribute to the fellowship‘s impact</a:t>
            </a:r>
            <a:r>
              <a:rPr lang="en-GB" altLang="de-DE" kern="0" baseline="0" dirty="0">
                <a:ea typeface="ヒラギノ角ゴ Pro W3"/>
              </a:rPr>
              <a:t>;</a:t>
            </a:r>
            <a:br>
              <a:rPr lang="en-GB" altLang="de-DE" kern="0" baseline="0" dirty="0">
                <a:ea typeface="ヒラギノ角ゴ Pro W3"/>
              </a:rPr>
            </a:br>
            <a:r>
              <a:rPr lang="en-GB" altLang="de-DE" kern="0" baseline="0" dirty="0">
                <a:ea typeface="ヒラギノ角ゴ Pro W3"/>
              </a:rPr>
              <a:t>So, in your proposal, you must clearly describe how</a:t>
            </a:r>
            <a:r>
              <a:rPr lang="en-GB" dirty="0"/>
              <a:t> your research project would benefit from a secondment;</a:t>
            </a:r>
          </a:p>
          <a:p>
            <a:endParaRPr lang="en-GB" dirty="0"/>
          </a:p>
          <a:p>
            <a:pPr marL="171450" indent="-171450">
              <a:buFont typeface="Arial" panose="020B0604020202020204" pitchFamily="34" charset="0"/>
              <a:buChar char="•"/>
            </a:pPr>
            <a:r>
              <a:rPr lang="en-GB" dirty="0"/>
              <a:t>If the</a:t>
            </a:r>
            <a:r>
              <a:rPr lang="en-GB" baseline="0" dirty="0"/>
              <a:t> IF lasts less than 18 months, secondments of up to 3 months are possible;</a:t>
            </a:r>
            <a:br>
              <a:rPr lang="en-GB" baseline="0" dirty="0"/>
            </a:br>
            <a:r>
              <a:rPr lang="en-GB" dirty="0"/>
              <a:t>If the</a:t>
            </a:r>
            <a:r>
              <a:rPr lang="en-GB" baseline="0" dirty="0"/>
              <a:t> IF lasts more than 18 months, secondments of up to 6 months are possible;</a:t>
            </a:r>
          </a:p>
          <a:p>
            <a:endParaRPr lang="en-GB" dirty="0"/>
          </a:p>
        </p:txBody>
      </p:sp>
      <p:sp>
        <p:nvSpPr>
          <p:cNvPr id="4" name="Foliennummernplatzhalter 3"/>
          <p:cNvSpPr>
            <a:spLocks noGrp="1"/>
          </p:cNvSpPr>
          <p:nvPr>
            <p:ph type="sldNum" sz="quarter" idx="10"/>
          </p:nvPr>
        </p:nvSpPr>
        <p:spPr/>
        <p:txBody>
          <a:bodyPr/>
          <a:lstStyle/>
          <a:p>
            <a:fld id="{97DA6C01-5F67-F145-8333-D92E7030BCE1}" type="slidenum">
              <a:rPr lang="de-DE" smtClean="0"/>
              <a:pPr/>
              <a:t>25</a:t>
            </a:fld>
            <a:endParaRPr lang="de-DE"/>
          </a:p>
        </p:txBody>
      </p:sp>
    </p:spTree>
    <p:extLst>
      <p:ext uri="{BB962C8B-B14F-4D97-AF65-F5344CB8AC3E}">
        <p14:creationId xmlns:p14="http://schemas.microsoft.com/office/powerpoint/2010/main" val="2529754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26</a:t>
            </a:fld>
            <a:endParaRPr lang="de-DE"/>
          </a:p>
        </p:txBody>
      </p:sp>
    </p:spTree>
    <p:extLst>
      <p:ext uri="{BB962C8B-B14F-4D97-AF65-F5344CB8AC3E}">
        <p14:creationId xmlns:p14="http://schemas.microsoft.com/office/powerpoint/2010/main" val="1914716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5"/>
          </p:nvPr>
        </p:nvSpPr>
        <p:spPr/>
        <p:txBody>
          <a:bodyPr/>
          <a:lstStyle/>
          <a:p>
            <a:fld id="{97DA6C01-5F67-F145-8333-D92E7030BCE1}" type="slidenum">
              <a:rPr lang="de-DE" smtClean="0"/>
              <a:t>27</a:t>
            </a:fld>
            <a:endParaRPr lang="de-DE"/>
          </a:p>
        </p:txBody>
      </p:sp>
    </p:spTree>
    <p:extLst>
      <p:ext uri="{BB962C8B-B14F-4D97-AF65-F5344CB8AC3E}">
        <p14:creationId xmlns:p14="http://schemas.microsoft.com/office/powerpoint/2010/main" val="19770601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en-GB" dirty="0"/>
              <a:t>.</a:t>
            </a:r>
          </a:p>
          <a:p>
            <a:pPr marL="171450" indent="-171450">
              <a:buFont typeface="Arial" panose="020B0604020202020204" pitchFamily="34" charset="0"/>
              <a:buChar char="•"/>
            </a:pPr>
            <a:r>
              <a:rPr lang="en-GB" dirty="0"/>
              <a:t>Proposals are submitted in a single stage and evaluated in one step;</a:t>
            </a:r>
            <a:br>
              <a:rPr lang="en-GB" dirty="0"/>
            </a:br>
            <a:endParaRPr lang="en-GB" dirty="0"/>
          </a:p>
          <a:p>
            <a:pPr marL="171450" indent="-171450">
              <a:buFont typeface="Arial" panose="020B0604020202020204" pitchFamily="34" charset="0"/>
              <a:buChar char="•"/>
            </a:pPr>
            <a:r>
              <a:rPr lang="en-GB" dirty="0"/>
              <a:t>The evaluation process takes 5 months maximum</a:t>
            </a:r>
            <a:r>
              <a:rPr lang="en-GB" baseline="0" dirty="0"/>
              <a:t>. So, the evaluation results </a:t>
            </a:r>
            <a:r>
              <a:rPr lang="en-GB" dirty="0"/>
              <a:t>will be available on</a:t>
            </a:r>
            <a:r>
              <a:rPr lang="en-GB" baseline="0" dirty="0"/>
              <a:t> to be defined </a:t>
            </a:r>
            <a:r>
              <a:rPr lang="en-GB" dirty="0"/>
              <a:t>2021 at the latest;</a:t>
            </a:r>
            <a:br>
              <a:rPr lang="en-GB" dirty="0"/>
            </a:br>
            <a:endParaRPr lang="en-GB"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The</a:t>
            </a:r>
            <a:r>
              <a:rPr lang="en-GB" baseline="0" dirty="0"/>
              <a:t> preparation for signing the </a:t>
            </a:r>
            <a:r>
              <a:rPr lang="en-GB" dirty="0"/>
              <a:t>grant agreement</a:t>
            </a:r>
            <a:r>
              <a:rPr lang="en-GB" baseline="0" dirty="0"/>
              <a:t> may take</a:t>
            </a:r>
            <a:r>
              <a:rPr lang="en-GB" dirty="0"/>
              <a:t> 3 months max.; so, in total, 8 months</a:t>
            </a:r>
            <a:r>
              <a:rPr lang="en-GB" baseline="0" dirty="0"/>
              <a:t> from the call deadline. This 8 months time-to-grant time frame is planned to be maintained in HE</a:t>
            </a:r>
            <a:endParaRPr lang="en-GB"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The earliest possible starting date</a:t>
            </a:r>
            <a:r>
              <a:rPr lang="en-GB" b="0" baseline="0" dirty="0"/>
              <a:t> of the fellowship is the</a:t>
            </a:r>
            <a:r>
              <a:rPr lang="en-GB" dirty="0"/>
              <a:t> beginning of the following month after signing the grant agreement;</a:t>
            </a:r>
            <a:br>
              <a:rPr lang="en-GB" dirty="0"/>
            </a:br>
            <a:endParaRPr lang="en-GB"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The latest possible starting date</a:t>
            </a:r>
            <a:r>
              <a:rPr lang="en-GB" b="1" dirty="0"/>
              <a:t> </a:t>
            </a:r>
            <a:r>
              <a:rPr lang="en-GB" b="0" baseline="0" dirty="0"/>
              <a:t>of the fellowship is</a:t>
            </a:r>
            <a:r>
              <a:rPr lang="en-GB" dirty="0"/>
              <a:t> 12 months after signing the grant agreement. Exceptions are possible,</a:t>
            </a:r>
            <a:r>
              <a:rPr lang="en-GB" baseline="0" dirty="0"/>
              <a:t> but have to be discussed with the project officer at the REA.</a:t>
            </a:r>
            <a:endParaRPr lang="en-GB" dirty="0"/>
          </a:p>
        </p:txBody>
      </p:sp>
      <p:sp>
        <p:nvSpPr>
          <p:cNvPr id="4" name="Foliennummernplatzhalter 3"/>
          <p:cNvSpPr>
            <a:spLocks noGrp="1"/>
          </p:cNvSpPr>
          <p:nvPr>
            <p:ph type="sldNum" sz="quarter" idx="10"/>
          </p:nvPr>
        </p:nvSpPr>
        <p:spPr/>
        <p:txBody>
          <a:bodyPr/>
          <a:lstStyle/>
          <a:p>
            <a:fld id="{97DA6C01-5F67-F145-8333-D92E7030BCE1}" type="slidenum">
              <a:rPr lang="de-DE" smtClean="0"/>
              <a:pPr/>
              <a:t>28</a:t>
            </a:fld>
            <a:endParaRPr lang="de-DE"/>
          </a:p>
        </p:txBody>
      </p:sp>
    </p:spTree>
    <p:extLst>
      <p:ext uri="{BB962C8B-B14F-4D97-AF65-F5344CB8AC3E}">
        <p14:creationId xmlns:p14="http://schemas.microsoft.com/office/powerpoint/2010/main" val="1374748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DA6C01-5F67-F145-8333-D92E7030BCE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1011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7DA6C01-5F67-F145-8333-D92E7030BCE1}" type="slidenum">
              <a:rPr lang="de-DE" smtClean="0"/>
              <a:t>30</a:t>
            </a:fld>
            <a:endParaRPr lang="de-DE"/>
          </a:p>
        </p:txBody>
      </p:sp>
    </p:spTree>
    <p:extLst>
      <p:ext uri="{BB962C8B-B14F-4D97-AF65-F5344CB8AC3E}">
        <p14:creationId xmlns:p14="http://schemas.microsoft.com/office/powerpoint/2010/main" val="4249954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7DA6C01-5F67-F145-8333-D92E7030BCE1}" type="slidenum">
              <a:rPr lang="de-DE" smtClean="0"/>
              <a:t>31</a:t>
            </a:fld>
            <a:endParaRPr lang="de-DE"/>
          </a:p>
        </p:txBody>
      </p:sp>
    </p:spTree>
    <p:extLst>
      <p:ext uri="{BB962C8B-B14F-4D97-AF65-F5344CB8AC3E}">
        <p14:creationId xmlns:p14="http://schemas.microsoft.com/office/powerpoint/2010/main" val="9231228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7DA6C01-5F67-F145-8333-D92E7030BCE1}" type="slidenum">
              <a:rPr lang="de-DE" smtClean="0"/>
              <a:t>32</a:t>
            </a:fld>
            <a:endParaRPr lang="de-DE"/>
          </a:p>
        </p:txBody>
      </p:sp>
    </p:spTree>
    <p:extLst>
      <p:ext uri="{BB962C8B-B14F-4D97-AF65-F5344CB8AC3E}">
        <p14:creationId xmlns:p14="http://schemas.microsoft.com/office/powerpoint/2010/main" val="454287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33</a:t>
            </a:fld>
            <a:endParaRPr lang="de-DE"/>
          </a:p>
        </p:txBody>
      </p:sp>
    </p:spTree>
    <p:extLst>
      <p:ext uri="{BB962C8B-B14F-4D97-AF65-F5344CB8AC3E}">
        <p14:creationId xmlns:p14="http://schemas.microsoft.com/office/powerpoint/2010/main" val="3554890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ltLang="de-DE" sz="1200" b="1" dirty="0"/>
              <a:t>Let’s now have a closer look at DNs:</a:t>
            </a: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4568873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Tentative </a:t>
            </a:r>
            <a:r>
              <a:rPr lang="de-DE" dirty="0" err="1"/>
              <a:t>dates</a:t>
            </a:r>
            <a:r>
              <a:rPr lang="de-DE" dirty="0"/>
              <a:t>!</a:t>
            </a:r>
          </a:p>
        </p:txBody>
      </p:sp>
      <p:sp>
        <p:nvSpPr>
          <p:cNvPr id="4" name="Foliennummernplatzhalter 3"/>
          <p:cNvSpPr>
            <a:spLocks noGrp="1"/>
          </p:cNvSpPr>
          <p:nvPr>
            <p:ph type="sldNum" sz="quarter" idx="10"/>
          </p:nvPr>
        </p:nvSpPr>
        <p:spPr/>
        <p:txBody>
          <a:bodyPr/>
          <a:lstStyle/>
          <a:p>
            <a:fld id="{97DA6C01-5F67-F145-8333-D92E7030BCE1}" type="slidenum">
              <a:rPr lang="de-DE" smtClean="0"/>
              <a:t>34</a:t>
            </a:fld>
            <a:endParaRPr lang="de-DE"/>
          </a:p>
        </p:txBody>
      </p:sp>
    </p:spTree>
    <p:extLst>
      <p:ext uri="{BB962C8B-B14F-4D97-AF65-F5344CB8AC3E}">
        <p14:creationId xmlns:p14="http://schemas.microsoft.com/office/powerpoint/2010/main" val="11021764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DA6C01-5F67-F145-8333-D92E7030BCE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56645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i="1" noProof="0" dirty="0"/>
          </a:p>
        </p:txBody>
      </p:sp>
      <p:sp>
        <p:nvSpPr>
          <p:cNvPr id="4" name="Fußzeilenplatzhalt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liennummernplatzhalt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DA6C01-5F67-F145-8333-D92E7030BCE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3258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en-US" sz="1200" dirty="0"/>
              <a:t>Features of ERC funding:</a:t>
            </a:r>
          </a:p>
          <a:p>
            <a:endParaRPr lang="en-US" sz="1200" dirty="0"/>
          </a:p>
          <a:p>
            <a:r>
              <a:rPr lang="en-US" sz="1200" dirty="0"/>
              <a:t>Scientific excellence as the sole selection criterion</a:t>
            </a:r>
            <a:endParaRPr lang="en-GB" sz="1200" dirty="0"/>
          </a:p>
          <a:p>
            <a:r>
              <a:rPr lang="en-GB" sz="1200" dirty="0"/>
              <a:t>an innovative idea for a research project at the frontiers of science,</a:t>
            </a:r>
          </a:p>
          <a:p>
            <a:r>
              <a:rPr lang="en-GB" sz="1200" dirty="0"/>
              <a:t>an excellent scientific track record (publications and other achievements)</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dirty="0"/>
          </a:p>
          <a:p>
            <a:r>
              <a:rPr lang="en-US" sz="1200" dirty="0"/>
              <a:t>Funding for groundbreaking frontier research: The ERC supports basic research characterized as frontier research. These terms refer to groundbreaking and visionary research that removes the boundaries between basic and applied research, between classical disciplines and between research and technology. </a:t>
            </a:r>
            <a:r>
              <a:rPr lang="en-US" sz="1200" b="0" i="0" u="none" strike="noStrike" kern="1200" baseline="0" dirty="0">
                <a:solidFill>
                  <a:schemeClr val="tx1"/>
                </a:solidFill>
                <a:latin typeface="+mn-lt"/>
                <a:ea typeface="+mn-ea"/>
                <a:cs typeface="+mn-cs"/>
              </a:rPr>
              <a:t>Research funded by the ERC is expected to lead to advances at the frontiers of knowledge and to set a clear and inspirational target for frontier research across Europe. </a:t>
            </a:r>
            <a:endParaRPr lang="en-US" sz="1200" dirty="0"/>
          </a:p>
          <a:p>
            <a:r>
              <a:rPr lang="en-US" sz="1200" b="0" i="0" u="none" strike="noStrike" kern="1200" baseline="0" dirty="0">
                <a:solidFill>
                  <a:schemeClr val="tx1"/>
                </a:solidFill>
                <a:latin typeface="+mn-lt"/>
                <a:ea typeface="+mn-ea"/>
                <a:cs typeface="+mn-cs"/>
              </a:rPr>
              <a:t>The ERC puts particular emphasis on the frontiers of science, scholarship and engineering. In particular, it encourages proposals of a multi- or interdisciplinary nature which cross the boundaries between different fields of research, pioneering proposals addressing new and emerging fields of research or proposals introducing unconventional, innovative approaches and scientific inventions. </a:t>
            </a:r>
            <a:endParaRPr lang="en-US" sz="1200" dirty="0"/>
          </a:p>
          <a:p>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High risk-high gain: To what extent is the proposed research high risk-high gain (i.e. if successful the payoffs will be very significant, but there is a high risk that the research project does not entirely fulfil its aims)?</a:t>
            </a:r>
          </a:p>
          <a:p>
            <a:endParaRPr lang="en-GB" sz="1200" noProof="0" dirty="0"/>
          </a:p>
          <a:p>
            <a:r>
              <a:rPr lang="en-GB" sz="1200" noProof="0" dirty="0"/>
              <a:t>Complete openness of projects to topics (bottom-up), no </a:t>
            </a:r>
            <a:r>
              <a:rPr lang="en-GB" sz="1200" b="0" i="0" u="none" strike="noStrike" kern="1200" baseline="0" noProof="0" dirty="0">
                <a:solidFill>
                  <a:schemeClr val="tx1"/>
                </a:solidFill>
                <a:latin typeface="+mn-lt"/>
                <a:ea typeface="+mn-ea"/>
                <a:cs typeface="+mn-cs"/>
              </a:rPr>
              <a:t>predetermined priorities </a:t>
            </a:r>
            <a:br>
              <a:rPr lang="en-GB" sz="1200" b="0" i="0" u="none" strike="noStrike" kern="1200" baseline="0" noProof="0" dirty="0">
                <a:solidFill>
                  <a:schemeClr val="tx1"/>
                </a:solidFill>
                <a:latin typeface="+mn-lt"/>
                <a:ea typeface="+mn-ea"/>
                <a:cs typeface="+mn-cs"/>
              </a:rPr>
            </a:br>
            <a:endParaRPr lang="en-GB" sz="1200" noProof="0"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noProof="0" dirty="0"/>
              <a:t>Application as sole applicant possible (no consortia!)</a:t>
            </a:r>
          </a:p>
          <a:p>
            <a:r>
              <a:rPr lang="en-GB" sz="1200" noProof="0" dirty="0"/>
              <a:t>Personal, i.e. the submission is made by a PI with a host institution. </a:t>
            </a:r>
          </a:p>
          <a:p>
            <a:r>
              <a:rPr lang="en-GB" sz="1200" noProof="0" dirty="0"/>
              <a:t>Individual researchers and their teams will be funded</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noProof="0" dirty="0"/>
              <a:t/>
            </a:r>
            <a:br>
              <a:rPr lang="en-GB" sz="1200" noProof="0" dirty="0"/>
            </a:br>
            <a:r>
              <a:rPr lang="en-GB" sz="1200" noProof="0" dirty="0"/>
              <a:t>If you wish to change the HI – for example because someone offers you better working or research conditions elsewhere – you can change the Host institution and take the grant with you.</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noProof="0"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noProof="0" dirty="0"/>
              <a:t>Autonomy of science - The ERC is chaired by a high-ranking scientific council and its president. Autonomy of science "From scientists for scientists".</a:t>
            </a:r>
            <a:r>
              <a:rPr lang="en-GB" sz="1200" baseline="0" noProof="0" dirty="0"/>
              <a:t> U</a:t>
            </a:r>
            <a:r>
              <a:rPr lang="en-GB" sz="1200" noProof="0" dirty="0"/>
              <a:t>nbureaucratic and transparent procedures. Science-driven</a:t>
            </a:r>
          </a:p>
          <a:p>
            <a:endParaRPr lang="en-GB" dirty="0"/>
          </a:p>
        </p:txBody>
      </p:sp>
      <p:sp>
        <p:nvSpPr>
          <p:cNvPr id="4" name="Foliennummernplatzhalter 3"/>
          <p:cNvSpPr>
            <a:spLocks noGrp="1"/>
          </p:cNvSpPr>
          <p:nvPr>
            <p:ph type="sldNum" sz="quarter" idx="10"/>
          </p:nvPr>
        </p:nvSpPr>
        <p:spPr/>
        <p:txBody>
          <a:bodyPr/>
          <a:lstStyle/>
          <a:p>
            <a:fld id="{97DA6C01-5F67-F145-8333-D92E7030BCE1}" type="slidenum">
              <a:rPr lang="de-DE" smtClean="0"/>
              <a:t>39</a:t>
            </a:fld>
            <a:endParaRPr lang="de-DE"/>
          </a:p>
        </p:txBody>
      </p:sp>
    </p:spTree>
    <p:extLst>
      <p:ext uri="{BB962C8B-B14F-4D97-AF65-F5344CB8AC3E}">
        <p14:creationId xmlns:p14="http://schemas.microsoft.com/office/powerpoint/2010/main" val="341489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97DA6C01-5F67-F145-8333-D92E7030BCE1}" type="slidenum">
              <a:rPr lang="de-DE" smtClean="0"/>
              <a:t>40</a:t>
            </a:fld>
            <a:endParaRPr lang="de-DE"/>
          </a:p>
        </p:txBody>
      </p:sp>
    </p:spTree>
    <p:extLst>
      <p:ext uri="{BB962C8B-B14F-4D97-AF65-F5344CB8AC3E}">
        <p14:creationId xmlns:p14="http://schemas.microsoft.com/office/powerpoint/2010/main" val="14977454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47688" y="169863"/>
            <a:ext cx="2954337" cy="1662112"/>
          </a:xfrm>
        </p:spPr>
      </p:sp>
      <p:sp>
        <p:nvSpPr>
          <p:cNvPr id="3" name="Notizenplatzhalter 2"/>
          <p:cNvSpPr>
            <a:spLocks noGrp="1"/>
          </p:cNvSpPr>
          <p:nvPr>
            <p:ph type="body" idx="1"/>
          </p:nvPr>
        </p:nvSpPr>
        <p:spPr>
          <a:xfrm>
            <a:off x="472504" y="1960266"/>
            <a:ext cx="5438140" cy="7306156"/>
          </a:xfrm>
        </p:spPr>
        <p:txBody>
          <a:bodyPr/>
          <a:lstStyle/>
          <a:p>
            <a:pPr>
              <a:lnSpc>
                <a:spcPct val="150000"/>
              </a:lnSpc>
            </a:pPr>
            <a:r>
              <a:rPr lang="en-US" sz="1200" b="0" i="0" u="none" strike="noStrike" kern="1200" baseline="0" dirty="0">
                <a:solidFill>
                  <a:schemeClr val="tx1"/>
                </a:solidFill>
                <a:latin typeface="+mn-lt"/>
                <a:ea typeface="+mn-ea"/>
                <a:cs typeface="+mn-cs"/>
              </a:rPr>
              <a:t>The ERC awards funding to excellent investigators looking to set up or consolidate their own independent research team or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as well as to already established research leaders. </a:t>
            </a:r>
            <a:endParaRPr lang="en-US" sz="1200" dirty="0"/>
          </a:p>
          <a:p>
            <a:pPr>
              <a:lnSpc>
                <a:spcPct val="150000"/>
              </a:lnSpc>
            </a:pPr>
            <a:r>
              <a:rPr lang="en-US" sz="1200" dirty="0"/>
              <a:t>The ERC is split into three main funding lines which have deadlines every year.</a:t>
            </a:r>
          </a:p>
          <a:p>
            <a:pPr>
              <a:lnSpc>
                <a:spcPct val="150000"/>
              </a:lnSpc>
            </a:pPr>
            <a:r>
              <a:rPr lang="en-US" sz="1200" dirty="0"/>
              <a:t>The main difference is the target group</a:t>
            </a:r>
            <a:r>
              <a:rPr lang="de-DE" sz="1200" dirty="0"/>
              <a:t> </a:t>
            </a:r>
            <a:r>
              <a:rPr lang="de-DE" sz="1200" dirty="0" err="1"/>
              <a:t>which</a:t>
            </a:r>
            <a:r>
              <a:rPr lang="de-DE" sz="1200" dirty="0"/>
              <a:t> </a:t>
            </a:r>
            <a:r>
              <a:rPr lang="de-DE" sz="1200" dirty="0" err="1"/>
              <a:t>is</a:t>
            </a:r>
            <a:r>
              <a:rPr lang="de-DE" sz="1200" dirty="0"/>
              <a:t> </a:t>
            </a:r>
            <a:r>
              <a:rPr lang="de-DE" sz="1200" dirty="0" err="1"/>
              <a:t>nothing</a:t>
            </a:r>
            <a:r>
              <a:rPr lang="de-DE" sz="1200" dirty="0"/>
              <a:t> </a:t>
            </a:r>
            <a:r>
              <a:rPr lang="de-DE" sz="1200" dirty="0" err="1"/>
              <a:t>you</a:t>
            </a:r>
            <a:r>
              <a:rPr lang="de-DE" sz="1200" dirty="0"/>
              <a:t> </a:t>
            </a:r>
            <a:r>
              <a:rPr lang="de-DE" sz="1200" dirty="0" err="1"/>
              <a:t>can</a:t>
            </a:r>
            <a:r>
              <a:rPr lang="de-DE" sz="1200" dirty="0"/>
              <a:t> </a:t>
            </a:r>
            <a:r>
              <a:rPr lang="de-DE" sz="1200" dirty="0" err="1"/>
              <a:t>freely</a:t>
            </a:r>
            <a:r>
              <a:rPr lang="de-DE" sz="1200" dirty="0"/>
              <a:t> </a:t>
            </a:r>
            <a:r>
              <a:rPr lang="de-DE" sz="1200" dirty="0" err="1"/>
              <a:t>chose</a:t>
            </a:r>
            <a:r>
              <a:rPr lang="de-DE" sz="1200" dirty="0"/>
              <a:t>.</a:t>
            </a:r>
          </a:p>
          <a:p>
            <a:pPr>
              <a:lnSpc>
                <a:spcPct val="150000"/>
              </a:lnSpc>
            </a:pPr>
            <a:r>
              <a:rPr lang="de-DE" sz="1200" dirty="0" err="1"/>
              <a:t>Depending</a:t>
            </a:r>
            <a:r>
              <a:rPr lang="de-DE" sz="1200" dirty="0"/>
              <a:t> on </a:t>
            </a:r>
            <a:r>
              <a:rPr lang="de-DE" sz="1200" dirty="0" err="1"/>
              <a:t>the</a:t>
            </a:r>
            <a:r>
              <a:rPr lang="de-DE" sz="1200" dirty="0"/>
              <a:t> </a:t>
            </a:r>
            <a:r>
              <a:rPr lang="de-DE" sz="1200" dirty="0" err="1"/>
              <a:t>date</a:t>
            </a:r>
            <a:r>
              <a:rPr lang="de-DE" sz="1200" dirty="0"/>
              <a:t> </a:t>
            </a:r>
            <a:r>
              <a:rPr lang="de-DE" sz="1200" dirty="0" err="1"/>
              <a:t>of</a:t>
            </a:r>
            <a:r>
              <a:rPr lang="de-DE" sz="1200" dirty="0"/>
              <a:t> </a:t>
            </a:r>
            <a:r>
              <a:rPr lang="de-DE" sz="1200" dirty="0" err="1"/>
              <a:t>your</a:t>
            </a:r>
            <a:r>
              <a:rPr lang="de-DE" sz="1200" dirty="0"/>
              <a:t> </a:t>
            </a:r>
            <a:r>
              <a:rPr lang="de-DE" sz="1200" dirty="0" err="1"/>
              <a:t>PhD</a:t>
            </a:r>
            <a:r>
              <a:rPr lang="de-DE" sz="1200" dirty="0"/>
              <a:t> </a:t>
            </a:r>
            <a:r>
              <a:rPr lang="de-DE" sz="1200" dirty="0" err="1"/>
              <a:t>you</a:t>
            </a:r>
            <a:r>
              <a:rPr lang="de-DE" sz="1200" dirty="0"/>
              <a:t> fall </a:t>
            </a:r>
            <a:r>
              <a:rPr lang="de-DE" sz="1200" dirty="0" err="1"/>
              <a:t>into</a:t>
            </a:r>
            <a:r>
              <a:rPr lang="de-DE" sz="1200" dirty="0"/>
              <a:t> </a:t>
            </a:r>
            <a:r>
              <a:rPr lang="de-DE" sz="1200" dirty="0" err="1"/>
              <a:t>one</a:t>
            </a:r>
            <a:r>
              <a:rPr lang="de-DE" sz="1200" dirty="0"/>
              <a:t> </a:t>
            </a:r>
            <a:r>
              <a:rPr lang="de-DE" sz="1200" dirty="0" err="1"/>
              <a:t>of</a:t>
            </a:r>
            <a:r>
              <a:rPr lang="de-DE" sz="1200" dirty="0"/>
              <a:t> </a:t>
            </a:r>
            <a:r>
              <a:rPr lang="de-DE" sz="1200" dirty="0" err="1"/>
              <a:t>these</a:t>
            </a:r>
            <a:r>
              <a:rPr lang="de-DE" sz="1200" dirty="0"/>
              <a:t> </a:t>
            </a:r>
            <a:r>
              <a:rPr lang="de-DE" sz="1200" dirty="0" err="1"/>
              <a:t>three</a:t>
            </a:r>
            <a:r>
              <a:rPr lang="de-DE" sz="1200" dirty="0"/>
              <a:t> </a:t>
            </a:r>
            <a:r>
              <a:rPr lang="de-DE" sz="1200" dirty="0" err="1"/>
              <a:t>categories</a:t>
            </a:r>
            <a:r>
              <a:rPr lang="de-DE" sz="1200" dirty="0"/>
              <a:t>.</a:t>
            </a:r>
          </a:p>
          <a:p>
            <a:pPr>
              <a:lnSpc>
                <a:spcPct val="150000"/>
              </a:lnSpc>
            </a:pPr>
            <a:r>
              <a:rPr lang="de-DE" sz="1200" dirty="0" err="1"/>
              <a:t>Starting</a:t>
            </a:r>
            <a:r>
              <a:rPr lang="de-DE" sz="1200" dirty="0"/>
              <a:t> </a:t>
            </a:r>
            <a:r>
              <a:rPr lang="de-DE" sz="1200" dirty="0" err="1"/>
              <a:t>grants</a:t>
            </a:r>
            <a:r>
              <a:rPr lang="de-DE" sz="1200" dirty="0"/>
              <a:t> </a:t>
            </a:r>
            <a:r>
              <a:rPr lang="de-DE" sz="1200" dirty="0" err="1"/>
              <a:t>are</a:t>
            </a:r>
            <a:r>
              <a:rPr lang="de-DE" sz="1200" dirty="0"/>
              <a:t> </a:t>
            </a:r>
            <a:r>
              <a:rPr lang="de-DE" sz="1200" dirty="0" err="1"/>
              <a:t>for</a:t>
            </a:r>
            <a:r>
              <a:rPr lang="de-DE" sz="1200" dirty="0"/>
              <a:t> top </a:t>
            </a:r>
            <a:r>
              <a:rPr lang="de-DE" sz="1200" dirty="0" err="1"/>
              <a:t>researchers</a:t>
            </a:r>
            <a:r>
              <a:rPr lang="de-DE" sz="1200" dirty="0"/>
              <a:t> 2- 7 </a:t>
            </a:r>
            <a:r>
              <a:rPr lang="de-DE" sz="1200" dirty="0" err="1"/>
              <a:t>years</a:t>
            </a:r>
            <a:r>
              <a:rPr lang="de-DE" sz="1200" dirty="0"/>
              <a:t> after </a:t>
            </a:r>
            <a:r>
              <a:rPr lang="de-DE" sz="1200" dirty="0" err="1"/>
              <a:t>having</a:t>
            </a:r>
            <a:r>
              <a:rPr lang="de-DE" sz="1200" dirty="0"/>
              <a:t> </a:t>
            </a:r>
            <a:r>
              <a:rPr lang="de-DE" sz="1200" dirty="0" err="1"/>
              <a:t>completed</a:t>
            </a:r>
            <a:r>
              <a:rPr lang="de-DE" sz="1200" dirty="0"/>
              <a:t> </a:t>
            </a:r>
            <a:r>
              <a:rPr lang="de-DE" sz="1200" dirty="0" err="1"/>
              <a:t>their</a:t>
            </a:r>
            <a:r>
              <a:rPr lang="de-DE" sz="1200" dirty="0"/>
              <a:t> </a:t>
            </a:r>
            <a:r>
              <a:rPr lang="de-DE" sz="1200" dirty="0" err="1"/>
              <a:t>PhD</a:t>
            </a:r>
            <a:endParaRPr lang="de-DE" sz="1200" dirty="0"/>
          </a:p>
          <a:p>
            <a:pPr>
              <a:lnSpc>
                <a:spcPct val="150000"/>
              </a:lnSpc>
            </a:pPr>
            <a:r>
              <a:rPr lang="de-DE" sz="1200" dirty="0" err="1"/>
              <a:t>Consolidator</a:t>
            </a:r>
            <a:r>
              <a:rPr lang="de-DE" sz="1200" dirty="0"/>
              <a:t> Grants </a:t>
            </a:r>
            <a:r>
              <a:rPr lang="de-DE" sz="1200" dirty="0" err="1"/>
              <a:t>are</a:t>
            </a:r>
            <a:r>
              <a:rPr lang="de-DE" sz="1200" dirty="0"/>
              <a:t> </a:t>
            </a:r>
            <a:r>
              <a:rPr lang="de-DE" sz="1200" dirty="0" err="1"/>
              <a:t>for</a:t>
            </a:r>
            <a:r>
              <a:rPr lang="de-DE" sz="1200" dirty="0"/>
              <a:t> </a:t>
            </a:r>
            <a:r>
              <a:rPr lang="de-DE" sz="1200" dirty="0" err="1"/>
              <a:t>researchers</a:t>
            </a:r>
            <a:r>
              <a:rPr lang="de-DE" sz="1200" dirty="0"/>
              <a:t> 7-12 </a:t>
            </a:r>
            <a:r>
              <a:rPr lang="de-DE" sz="1200" dirty="0" err="1"/>
              <a:t>years</a:t>
            </a:r>
            <a:r>
              <a:rPr lang="de-DE" sz="1200" dirty="0"/>
              <a:t> after </a:t>
            </a:r>
            <a:r>
              <a:rPr lang="de-DE" sz="1200" dirty="0" err="1"/>
              <a:t>PhD</a:t>
            </a:r>
            <a:endParaRPr lang="de-DE" sz="1200" dirty="0"/>
          </a:p>
          <a:p>
            <a:pPr>
              <a:lnSpc>
                <a:spcPct val="150000"/>
              </a:lnSpc>
            </a:pPr>
            <a:r>
              <a:rPr lang="de-DE" sz="1200" dirty="0" err="1"/>
              <a:t>Advanced</a:t>
            </a:r>
            <a:r>
              <a:rPr lang="de-DE" sz="1200" dirty="0"/>
              <a:t> </a:t>
            </a:r>
            <a:r>
              <a:rPr lang="de-DE" sz="1200" dirty="0" err="1"/>
              <a:t>grants</a:t>
            </a:r>
            <a:r>
              <a:rPr lang="de-DE" sz="1200" dirty="0"/>
              <a:t> </a:t>
            </a:r>
            <a:r>
              <a:rPr lang="de-DE" sz="1200" dirty="0" err="1"/>
              <a:t>have</a:t>
            </a:r>
            <a:r>
              <a:rPr lang="de-DE" sz="1200" dirty="0"/>
              <a:t> </a:t>
            </a:r>
            <a:r>
              <a:rPr lang="de-DE" sz="1200" dirty="0" err="1"/>
              <a:t>no</a:t>
            </a:r>
            <a:r>
              <a:rPr lang="de-DE" sz="1200" dirty="0"/>
              <a:t> </a:t>
            </a:r>
            <a:r>
              <a:rPr lang="de-DE" sz="1200" dirty="0" err="1"/>
              <a:t>specific</a:t>
            </a:r>
            <a:r>
              <a:rPr lang="de-DE" sz="1200" dirty="0"/>
              <a:t> </a:t>
            </a:r>
            <a:r>
              <a:rPr lang="de-DE" sz="1200" dirty="0" err="1"/>
              <a:t>reference</a:t>
            </a:r>
            <a:r>
              <a:rPr lang="de-DE" sz="1200" dirty="0"/>
              <a:t> </a:t>
            </a:r>
            <a:r>
              <a:rPr lang="de-DE" sz="1200" dirty="0" err="1"/>
              <a:t>date</a:t>
            </a:r>
            <a:r>
              <a:rPr lang="de-DE" sz="1200" dirty="0"/>
              <a:t>. </a:t>
            </a:r>
            <a:r>
              <a:rPr lang="en-US" sz="1200" dirty="0"/>
              <a:t>Applicants may be at any stage of their research career if they have a track-record of significant research achievements of the last 10 years.</a:t>
            </a:r>
          </a:p>
          <a:p>
            <a:pPr>
              <a:lnSpc>
                <a:spcPct val="150000"/>
              </a:lnSpc>
            </a:pPr>
            <a:r>
              <a:rPr lang="en-US" sz="1200" dirty="0"/>
              <a:t>The maximum period of funding for Starting Grants, Consolidator Grants and Advanced Grants is five years. </a:t>
            </a:r>
          </a:p>
          <a:p>
            <a:pPr defTabSz="437404">
              <a:lnSpc>
                <a:spcPct val="150000"/>
              </a:lnSpc>
              <a:defRPr/>
            </a:pPr>
            <a:r>
              <a:rPr lang="en-US" sz="1200" dirty="0"/>
              <a:t>In 2018 the ERC is going to publish again a Synergy Grants Call for teams of up to 4 researchers. I will come to that funding line later.</a:t>
            </a:r>
          </a:p>
          <a:p>
            <a:pPr>
              <a:lnSpc>
                <a:spcPct val="150000"/>
              </a:lnSpc>
            </a:pPr>
            <a:r>
              <a:rPr lang="en-US" sz="1200" b="0" i="0" u="none" strike="noStrike" kern="1200" baseline="0" dirty="0">
                <a:solidFill>
                  <a:schemeClr val="tx1"/>
                </a:solidFill>
                <a:latin typeface="+mn-lt"/>
                <a:ea typeface="+mn-ea"/>
                <a:cs typeface="+mn-cs"/>
              </a:rPr>
              <a:t>The maximum grant varies by grant type. An ERC grant can cover up to 100% of the total eligible direct costs of the research plus a contribution towards indirect costs. </a:t>
            </a:r>
            <a:endParaRPr lang="de-DE" sz="1200" dirty="0"/>
          </a:p>
          <a:p>
            <a:pPr>
              <a:lnSpc>
                <a:spcPct val="150000"/>
              </a:lnSpc>
            </a:pPr>
            <a:r>
              <a:rPr lang="de-DE" sz="1200" dirty="0"/>
              <a:t>In </a:t>
            </a:r>
            <a:r>
              <a:rPr lang="de-DE" sz="1200" dirty="0" err="1"/>
              <a:t>some</a:t>
            </a:r>
            <a:r>
              <a:rPr lang="de-DE" sz="1200" dirty="0"/>
              <a:t> </a:t>
            </a:r>
            <a:r>
              <a:rPr lang="de-DE" sz="1200" dirty="0" err="1"/>
              <a:t>circumstances</a:t>
            </a:r>
            <a:r>
              <a:rPr lang="de-DE" sz="1200" dirty="0"/>
              <a:t> </a:t>
            </a:r>
            <a:r>
              <a:rPr lang="de-DE" sz="1200" dirty="0" err="1"/>
              <a:t>the</a:t>
            </a:r>
            <a:r>
              <a:rPr lang="de-DE" sz="1200" dirty="0"/>
              <a:t> </a:t>
            </a:r>
            <a:r>
              <a:rPr lang="de-DE" sz="1200" dirty="0" err="1"/>
              <a:t>budget</a:t>
            </a:r>
            <a:r>
              <a:rPr lang="de-DE" sz="1200" dirty="0"/>
              <a:t> </a:t>
            </a:r>
            <a:r>
              <a:rPr lang="de-DE" sz="1200" dirty="0" err="1"/>
              <a:t>can</a:t>
            </a:r>
            <a:r>
              <a:rPr lang="de-DE" sz="1200" dirty="0"/>
              <a:t> </a:t>
            </a:r>
            <a:r>
              <a:rPr lang="de-DE" sz="1200" dirty="0" err="1"/>
              <a:t>be</a:t>
            </a:r>
            <a:r>
              <a:rPr lang="de-DE" sz="1200" dirty="0"/>
              <a:t> </a:t>
            </a:r>
            <a:r>
              <a:rPr lang="de-DE" sz="1200" dirty="0" err="1"/>
              <a:t>higher</a:t>
            </a:r>
            <a:endParaRPr lang="de-DE" sz="1200" dirty="0"/>
          </a:p>
          <a:p>
            <a:pPr>
              <a:lnSpc>
                <a:spcPct val="150000"/>
              </a:lnSpc>
            </a:pPr>
            <a:r>
              <a:rPr lang="de-DE" sz="1200" dirty="0" err="1"/>
              <a:t>For</a:t>
            </a:r>
            <a:r>
              <a:rPr lang="de-DE" sz="1200" dirty="0"/>
              <a:t> </a:t>
            </a:r>
            <a:r>
              <a:rPr lang="de-DE" sz="1200" dirty="0" err="1"/>
              <a:t>example</a:t>
            </a:r>
            <a:r>
              <a:rPr lang="de-DE" sz="1200" dirty="0"/>
              <a:t> </a:t>
            </a:r>
            <a:r>
              <a:rPr lang="de-DE" sz="1200" dirty="0" err="1"/>
              <a:t>if</a:t>
            </a:r>
            <a:r>
              <a:rPr lang="de-DE" sz="1200" dirty="0"/>
              <a:t> </a:t>
            </a:r>
            <a:r>
              <a:rPr lang="de-DE" sz="1200" dirty="0" err="1"/>
              <a:t>you</a:t>
            </a:r>
            <a:r>
              <a:rPr lang="de-DE" sz="1200" dirty="0"/>
              <a:t> </a:t>
            </a:r>
            <a:r>
              <a:rPr lang="de-DE" sz="1200" dirty="0" err="1"/>
              <a:t>need</a:t>
            </a:r>
            <a:r>
              <a:rPr lang="de-DE" sz="1200" dirty="0"/>
              <a:t> </a:t>
            </a:r>
            <a:r>
              <a:rPr lang="de-DE" sz="1200" dirty="0" err="1"/>
              <a:t>access</a:t>
            </a:r>
            <a:r>
              <a:rPr lang="de-DE" sz="1200" dirty="0"/>
              <a:t> </a:t>
            </a:r>
            <a:r>
              <a:rPr lang="de-DE" sz="1200" dirty="0" err="1"/>
              <a:t>to</a:t>
            </a:r>
            <a:r>
              <a:rPr lang="de-DE" sz="1200" dirty="0"/>
              <a:t> </a:t>
            </a:r>
            <a:r>
              <a:rPr lang="de-DE" sz="1200" dirty="0" err="1"/>
              <a:t>infrastructure</a:t>
            </a:r>
            <a:r>
              <a:rPr lang="de-DE" sz="1200" dirty="0"/>
              <a:t> </a:t>
            </a:r>
            <a:r>
              <a:rPr lang="de-DE" sz="1200" dirty="0" err="1"/>
              <a:t>or</a:t>
            </a:r>
            <a:r>
              <a:rPr lang="de-DE" sz="1200" dirty="0"/>
              <a:t> high </a:t>
            </a:r>
            <a:r>
              <a:rPr lang="de-DE" sz="1200" dirty="0" err="1"/>
              <a:t>equipment</a:t>
            </a:r>
            <a:r>
              <a:rPr lang="de-DE" sz="1200" dirty="0"/>
              <a:t> </a:t>
            </a:r>
            <a:r>
              <a:rPr lang="de-DE" sz="1200" dirty="0" err="1"/>
              <a:t>costs</a:t>
            </a:r>
            <a:endParaRPr lang="de-DE" sz="1200" dirty="0"/>
          </a:p>
          <a:p>
            <a:pPr>
              <a:lnSpc>
                <a:spcPct val="150000"/>
              </a:lnSpc>
            </a:pPr>
            <a:r>
              <a:rPr lang="de-DE" sz="1200" dirty="0" err="1"/>
              <a:t>Or</a:t>
            </a:r>
            <a:r>
              <a:rPr lang="de-DE" sz="1200" dirty="0"/>
              <a:t> in </a:t>
            </a:r>
            <a:r>
              <a:rPr lang="de-DE" sz="1200" dirty="0" err="1"/>
              <a:t>case</a:t>
            </a:r>
            <a:r>
              <a:rPr lang="de-DE" sz="1200" dirty="0"/>
              <a:t> </a:t>
            </a:r>
            <a:r>
              <a:rPr lang="de-DE" sz="1200" dirty="0" err="1"/>
              <a:t>the</a:t>
            </a:r>
            <a:r>
              <a:rPr lang="de-DE" sz="1200" dirty="0"/>
              <a:t> PI </a:t>
            </a:r>
            <a:r>
              <a:rPr lang="de-DE" sz="1200" dirty="0" err="1"/>
              <a:t>comes</a:t>
            </a:r>
            <a:r>
              <a:rPr lang="de-DE" sz="1200" dirty="0"/>
              <a:t> </a:t>
            </a:r>
            <a:r>
              <a:rPr lang="de-DE" sz="1200" dirty="0" err="1"/>
              <a:t>from</a:t>
            </a:r>
            <a:r>
              <a:rPr lang="de-DE" sz="1200" dirty="0"/>
              <a:t> a </a:t>
            </a:r>
            <a:r>
              <a:rPr lang="de-DE" sz="1200" dirty="0" err="1"/>
              <a:t>third</a:t>
            </a:r>
            <a:r>
              <a:rPr lang="de-DE" sz="1200" dirty="0"/>
              <a:t> </a:t>
            </a:r>
            <a:r>
              <a:rPr lang="de-DE" sz="1200" dirty="0" err="1"/>
              <a:t>country</a:t>
            </a:r>
            <a:endParaRPr lang="de-DE" sz="1200" dirty="0"/>
          </a:p>
          <a:p>
            <a:pPr>
              <a:lnSpc>
                <a:spcPct val="150000"/>
              </a:lnSpc>
            </a:pPr>
            <a:r>
              <a:rPr lang="de-DE" sz="1200" dirty="0"/>
              <a:t>Today I </a:t>
            </a:r>
            <a:r>
              <a:rPr lang="de-DE" sz="1200" dirty="0" err="1"/>
              <a:t>won‘t</a:t>
            </a:r>
            <a:r>
              <a:rPr lang="de-DE" sz="1200" dirty="0"/>
              <a:t> </a:t>
            </a:r>
            <a:r>
              <a:rPr lang="de-DE" sz="1200" dirty="0" err="1"/>
              <a:t>get</a:t>
            </a:r>
            <a:r>
              <a:rPr lang="de-DE" sz="1200" dirty="0"/>
              <a:t> </a:t>
            </a:r>
            <a:r>
              <a:rPr lang="de-DE" sz="1200" dirty="0" err="1"/>
              <a:t>into</a:t>
            </a:r>
            <a:r>
              <a:rPr lang="de-DE" sz="1200" dirty="0"/>
              <a:t> </a:t>
            </a:r>
            <a:r>
              <a:rPr lang="de-DE" sz="1200" dirty="0" err="1"/>
              <a:t>detail</a:t>
            </a:r>
            <a:r>
              <a:rPr lang="de-DE" sz="1200" dirty="0"/>
              <a:t> </a:t>
            </a:r>
            <a:r>
              <a:rPr lang="de-DE" sz="1200" dirty="0" err="1"/>
              <a:t>about</a:t>
            </a:r>
            <a:r>
              <a:rPr lang="de-DE" sz="1200" dirty="0"/>
              <a:t> </a:t>
            </a:r>
            <a:r>
              <a:rPr lang="de-DE" sz="1200" dirty="0" err="1"/>
              <a:t>the</a:t>
            </a:r>
            <a:r>
              <a:rPr lang="de-DE" sz="1200" dirty="0"/>
              <a:t> </a:t>
            </a:r>
            <a:r>
              <a:rPr lang="de-DE" sz="1200" dirty="0" err="1"/>
              <a:t>proof-of-concept</a:t>
            </a:r>
            <a:r>
              <a:rPr lang="de-DE" sz="1200" dirty="0"/>
              <a:t> </a:t>
            </a:r>
            <a:r>
              <a:rPr lang="de-DE" sz="1200" dirty="0" err="1"/>
              <a:t>scheme</a:t>
            </a:r>
            <a:r>
              <a:rPr lang="de-DE" sz="1200" dirty="0"/>
              <a:t> wich </a:t>
            </a:r>
            <a:r>
              <a:rPr lang="de-DE" sz="1200" dirty="0" err="1"/>
              <a:t>is</a:t>
            </a:r>
            <a:r>
              <a:rPr lang="de-DE" sz="1200" dirty="0"/>
              <a:t> </a:t>
            </a:r>
            <a:r>
              <a:rPr lang="de-DE" sz="1200" dirty="0" err="1"/>
              <a:t>for</a:t>
            </a:r>
            <a:r>
              <a:rPr lang="de-DE" sz="1200" dirty="0"/>
              <a:t> </a:t>
            </a:r>
            <a:r>
              <a:rPr lang="en-US" sz="1200" dirty="0"/>
              <a:t>ERC grant holders who want to establish the innovation potential of ideas from their ERC-funded projects.</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Additional funding up to the amounts set out in the table below can be requested in the proposal to cover the following eligible costs when these are necessary to carry out the proposed work: (a) "start-up" costs for Principal Investigators moving to the EU or an Associated Country from elsewhere as a consequence of receiving the ERC grant and/or (b) the purchase of major equipment and/or (c) access to large facilities and/or (d) other major experimental and field work costs, excluding personnel costs.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Additional funding is not subject to </a:t>
            </a:r>
            <a:r>
              <a:rPr lang="en-US" sz="1200" b="0" i="1" u="none" strike="noStrike" kern="1200" baseline="0" dirty="0">
                <a:solidFill>
                  <a:schemeClr val="tx1"/>
                </a:solidFill>
                <a:latin typeface="+mn-lt"/>
                <a:ea typeface="+mn-ea"/>
                <a:cs typeface="+mn-cs"/>
              </a:rPr>
              <a:t>pro rata </a:t>
            </a:r>
            <a:r>
              <a:rPr lang="en-US" sz="1200" b="0" i="1" u="none" strike="noStrike" kern="1200" baseline="0" dirty="0" err="1">
                <a:solidFill>
                  <a:schemeClr val="tx1"/>
                </a:solidFill>
                <a:latin typeface="+mn-lt"/>
                <a:ea typeface="+mn-ea"/>
                <a:cs typeface="+mn-cs"/>
              </a:rPr>
              <a:t>temporis</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reduction for projects of shorter duration. </a:t>
            </a:r>
          </a:p>
          <a:p>
            <a:endParaRPr lang="en-US" sz="1200" b="0" i="0" u="none" strike="noStrike"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All funding requested is assessed during evaluation.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Principal Investigators must demonstrate the ground-breaking nature, ambition and feasibility of their scientific proposal. 	</a:t>
            </a:r>
          </a:p>
          <a:p>
            <a:endParaRPr lang="en-US" sz="1200"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Scientists who have already received an ERC grant may reapply before the end of the project. The prerequisite is that the existing project ends at the latest two years after the deadline for the new call. The relevant date is the end date of the existing project, as specified in the Grant Agreement. They are subject to the same rules and selection procedure as all other applicants. However, a person may not hold two grants at the same time. This means that the first project must be completed before the second can begin.</a:t>
            </a:r>
          </a:p>
          <a:p>
            <a:endParaRPr lang="en-US" sz="1200" dirty="0"/>
          </a:p>
        </p:txBody>
      </p:sp>
      <p:sp>
        <p:nvSpPr>
          <p:cNvPr id="4" name="Foliennummernplatzhalter 3"/>
          <p:cNvSpPr>
            <a:spLocks noGrp="1"/>
          </p:cNvSpPr>
          <p:nvPr>
            <p:ph type="sldNum" sz="quarter" idx="10"/>
          </p:nvPr>
        </p:nvSpPr>
        <p:spPr/>
        <p:txBody>
          <a:bodyPr/>
          <a:lstStyle/>
          <a:p>
            <a:fld id="{97DA6C01-5F67-F145-8333-D92E7030BCE1}" type="slidenum">
              <a:rPr lang="de-DE" smtClean="0"/>
              <a:t>41</a:t>
            </a:fld>
            <a:endParaRPr lang="de-DE"/>
          </a:p>
        </p:txBody>
      </p:sp>
    </p:spTree>
    <p:extLst>
      <p:ext uri="{BB962C8B-B14F-4D97-AF65-F5344CB8AC3E}">
        <p14:creationId xmlns:p14="http://schemas.microsoft.com/office/powerpoint/2010/main" val="14652248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i="1" u="none" strike="noStrike" kern="1200" baseline="0" dirty="0">
                <a:solidFill>
                  <a:schemeClr val="tx1"/>
                </a:solidFill>
                <a:latin typeface="+mn-lt"/>
                <a:ea typeface="+mn-ea"/>
                <a:cs typeface="+mn-cs"/>
              </a:rPr>
              <a:t>Minimum time </a:t>
            </a:r>
            <a:r>
              <a:rPr lang="de-DE" sz="1200" b="1" i="1" u="none" strike="noStrike" kern="1200" baseline="0" dirty="0" err="1">
                <a:solidFill>
                  <a:schemeClr val="tx1"/>
                </a:solidFill>
                <a:latin typeface="+mn-lt"/>
                <a:ea typeface="+mn-ea"/>
                <a:cs typeface="+mn-cs"/>
              </a:rPr>
              <a:t>commitment</a:t>
            </a:r>
            <a:r>
              <a:rPr lang="de-DE" sz="1200" b="1" i="1" u="none" strike="noStrike" kern="1200" baseline="0" dirty="0">
                <a:solidFill>
                  <a:schemeClr val="tx1"/>
                </a:solidFill>
                <a:latin typeface="+mn-lt"/>
                <a:ea typeface="+mn-ea"/>
                <a:cs typeface="+mn-cs"/>
              </a:rPr>
              <a:t> </a:t>
            </a:r>
            <a:endParaRPr lang="de-D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Principal Investigators funded through the ERC frontier research grants shall spend a minimum percentage of their working time on the ERC project and a minimum percentage of their working time in an EU Member State or Associated Country as set out in the table. </a:t>
            </a:r>
          </a:p>
          <a:p>
            <a:endParaRPr lang="en-US" sz="1200" b="0" i="0" u="none" strike="noStrike" kern="1200" baseline="0" dirty="0">
              <a:solidFill>
                <a:schemeClr val="tx1"/>
              </a:solidFill>
              <a:latin typeface="+mn-lt"/>
              <a:ea typeface="+mn-ea"/>
              <a:cs typeface="+mn-cs"/>
            </a:endParaRPr>
          </a:p>
          <a:p>
            <a:pPr>
              <a:lnSpc>
                <a:spcPct val="150000"/>
              </a:lnSpc>
            </a:pPr>
            <a:r>
              <a:rPr lang="en-US" sz="1200" dirty="0"/>
              <a:t>The applicants are expected to spend at least 50% or 40% of their working time on the ERC project. At the same time, they should spend at least 50% of the total amount of time in Europe.</a:t>
            </a:r>
          </a:p>
          <a:p>
            <a:pPr>
              <a:lnSpc>
                <a:spcPct val="150000"/>
              </a:lnSpc>
            </a:pPr>
            <a:r>
              <a:rPr lang="en-US" sz="1200" dirty="0"/>
              <a:t>The evaluation panels will determine whether the PI is strongly committed and if they spend enough time on the project. All proposals should therefore state clearly the amount of active time the PI spends on the project. Every uncertainty should be avoided.</a:t>
            </a:r>
          </a:p>
          <a:p>
            <a:pPr>
              <a:lnSpc>
                <a:spcPct val="150000"/>
              </a:lnSpc>
            </a:pPr>
            <a:r>
              <a:rPr lang="en-US" sz="1200" dirty="0"/>
              <a:t>The ERC funding is granted to the individual person and thus asks for a considerable contribution of the PI. The ERC is looking for active researchers, who not only lead the project but are also involved in research to a considerable amount. The proposal should state that the future ERC project will be the main interest of the PI in the coming years. </a:t>
            </a:r>
            <a:endParaRPr lang="de-DE" sz="1200" dirty="0"/>
          </a:p>
          <a:p>
            <a:endParaRPr lang="de-DE" dirty="0"/>
          </a:p>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42</a:t>
            </a:fld>
            <a:endParaRPr lang="de-DE"/>
          </a:p>
        </p:txBody>
      </p:sp>
    </p:spTree>
    <p:extLst>
      <p:ext uri="{BB962C8B-B14F-4D97-AF65-F5344CB8AC3E}">
        <p14:creationId xmlns:p14="http://schemas.microsoft.com/office/powerpoint/2010/main" val="26148977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i="1" dirty="0"/>
          </a:p>
        </p:txBody>
      </p:sp>
      <p:sp>
        <p:nvSpPr>
          <p:cNvPr id="4" name="Foliennummernplatzhalter 3"/>
          <p:cNvSpPr>
            <a:spLocks noGrp="1"/>
          </p:cNvSpPr>
          <p:nvPr>
            <p:ph type="sldNum" sz="quarter" idx="10"/>
          </p:nvPr>
        </p:nvSpPr>
        <p:spPr/>
        <p:txBody>
          <a:bodyPr/>
          <a:lstStyle/>
          <a:p>
            <a:fld id="{59CF2995-AB43-4B7C-B8CD-9DC7C3692A9C}" type="slidenum">
              <a:rPr lang="en-GB" smtClean="0"/>
              <a:t>44</a:t>
            </a:fld>
            <a:endParaRPr lang="en-GB"/>
          </a:p>
        </p:txBody>
      </p:sp>
    </p:spTree>
    <p:extLst>
      <p:ext uri="{BB962C8B-B14F-4D97-AF65-F5344CB8AC3E}">
        <p14:creationId xmlns:p14="http://schemas.microsoft.com/office/powerpoint/2010/main" val="3734563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i="1" dirty="0"/>
              <a:t>Backup Slide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i="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Date on PhD certificate </a:t>
            </a:r>
            <a:r>
              <a:rPr lang="en-US" sz="1200" dirty="0">
                <a:sym typeface="Wingdings" panose="05000000000000000000" pitchFamily="2" charset="2"/>
              </a:rPr>
              <a:t></a:t>
            </a:r>
            <a:r>
              <a:rPr lang="en-US" sz="1200" dirty="0"/>
              <a:t> prior to 1 January 2021 </a:t>
            </a:r>
          </a:p>
          <a:p>
            <a:endParaRPr lang="en-US" dirty="0"/>
          </a:p>
          <a:p>
            <a:r>
              <a:rPr lang="en-US" dirty="0"/>
              <a:t>The date on the PhD certificate is relevant in relation to a fixed key date</a:t>
            </a:r>
            <a:r>
              <a:rPr lang="en-US" baseline="0" dirty="0"/>
              <a:t> which is adapted on an annual basis. The current reference date is prior to January 1, 2021.</a:t>
            </a:r>
          </a:p>
          <a:p>
            <a:r>
              <a:rPr lang="en-US" sz="1200" b="0" i="1" u="none" strike="noStrike" kern="1200" baseline="0" dirty="0">
                <a:solidFill>
                  <a:schemeClr val="tx1"/>
                </a:solidFill>
                <a:latin typeface="+mn-lt"/>
                <a:ea typeface="+mn-ea"/>
                <a:cs typeface="+mn-cs"/>
              </a:rPr>
              <a:t>Eligibility period: Principal Investigator shall have been awarded his or her first PhD prior to 1 January 2021</a:t>
            </a:r>
          </a:p>
          <a:p>
            <a:r>
              <a:rPr lang="en-US" sz="1200" b="0" i="1" u="none" strike="noStrike" kern="1200" baseline="0" dirty="0">
                <a:solidFill>
                  <a:schemeClr val="tx1"/>
                </a:solidFill>
                <a:latin typeface="+mn-lt"/>
                <a:ea typeface="+mn-ea"/>
                <a:cs typeface="+mn-cs"/>
              </a:rPr>
              <a:t>The date of the first PhD considered for the calculation of the eligibility period shall be the date of the actual award according to the national rules of the country where the degree was awarded. </a:t>
            </a:r>
            <a:endParaRPr lang="en-US" sz="1200" b="0" i="0" u="none" strike="noStrike" kern="1200" baseline="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PI shall have been awarded his or her first PhD between</a:t>
            </a:r>
            <a:r>
              <a:rPr lang="en-US" baseline="0" dirty="0"/>
              <a:t> 1 January 2014 – 31 December 2018 for </a:t>
            </a:r>
            <a:r>
              <a:rPr lang="en-US" baseline="0" dirty="0" err="1"/>
              <a:t>StG</a:t>
            </a:r>
            <a:r>
              <a:rPr lang="en-US" baseline="0" dirty="0"/>
              <a:t> &amp; between 1 January 2009 – 31 December 2013</a:t>
            </a:r>
          </a:p>
          <a:p>
            <a:endParaRPr lang="en-US" baseline="0" dirty="0"/>
          </a:p>
          <a:p>
            <a:r>
              <a:rPr lang="en-US" baseline="0" dirty="0"/>
              <a:t>No specific criteria for </a:t>
            </a:r>
            <a:r>
              <a:rPr lang="en-US" baseline="0" dirty="0" err="1"/>
              <a:t>AdG</a:t>
            </a:r>
            <a:r>
              <a:rPr lang="en-US" baseline="0" dirty="0"/>
              <a:t> &amp; </a:t>
            </a:r>
            <a:r>
              <a:rPr lang="en-US" baseline="0" dirty="0" err="1"/>
              <a:t>SyG</a:t>
            </a:r>
            <a:endParaRPr lang="en-US" dirty="0"/>
          </a:p>
          <a:p>
            <a:endParaRPr lang="en-GB" dirty="0"/>
          </a:p>
          <a:p>
            <a:r>
              <a:rPr lang="en-GB" dirty="0"/>
              <a:t>Eligibility of Medical Doctors (MD):</a:t>
            </a:r>
          </a:p>
          <a:p>
            <a:r>
              <a:rPr lang="en-GB" dirty="0"/>
              <a:t>Principal Investigators who are MDs need to have:</a:t>
            </a:r>
            <a:endParaRPr lang="en-GB" sz="800" dirty="0"/>
          </a:p>
          <a:p>
            <a:pPr lvl="1"/>
            <a:r>
              <a:rPr lang="en-GB" dirty="0"/>
              <a:t>Additional PhD</a:t>
            </a:r>
          </a:p>
          <a:p>
            <a:pPr lvl="1">
              <a:buNone/>
            </a:pPr>
            <a:r>
              <a:rPr lang="en-GB" dirty="0"/>
              <a:t>	OR</a:t>
            </a:r>
          </a:p>
          <a:p>
            <a:pPr lvl="1">
              <a:spcAft>
                <a:spcPts val="1200"/>
              </a:spcAft>
            </a:pPr>
            <a:r>
              <a:rPr lang="en-GB" dirty="0"/>
              <a:t>Appointment that requires doctoral equivalency (postdoc fellowship, professorship,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Eligibility window: +2 years (4-9 or 9-14)</a:t>
            </a:r>
            <a:r>
              <a:rPr lang="en-GB" dirty="0"/>
              <a:t>: </a:t>
            </a:r>
          </a:p>
          <a:p>
            <a:pPr lvl="1"/>
            <a:r>
              <a:rPr lang="en-GB" dirty="0"/>
              <a:t>4-9 years past MD/”3. </a:t>
            </a:r>
            <a:r>
              <a:rPr lang="en-GB" dirty="0" err="1"/>
              <a:t>Staatsexamen</a:t>
            </a:r>
            <a:r>
              <a:rPr lang="en-GB" dirty="0"/>
              <a:t>”</a:t>
            </a:r>
            <a:r>
              <a:rPr lang="en-GB" dirty="0">
                <a:solidFill>
                  <a:srgbClr val="FF0000"/>
                </a:solidFill>
              </a:rPr>
              <a:t> </a:t>
            </a:r>
            <a:r>
              <a:rPr lang="en-GB" dirty="0"/>
              <a:t>for Starting Grants</a:t>
            </a:r>
          </a:p>
          <a:p>
            <a:pPr lvl="1">
              <a:spcAft>
                <a:spcPts val="1200"/>
              </a:spcAft>
            </a:pPr>
            <a:r>
              <a:rPr lang="en-GB" dirty="0"/>
              <a:t>9-14 years past MD/”3. </a:t>
            </a:r>
            <a:r>
              <a:rPr lang="en-GB" dirty="0" err="1"/>
              <a:t>Staatsexamen</a:t>
            </a:r>
            <a:r>
              <a:rPr lang="en-GB" dirty="0"/>
              <a:t>”</a:t>
            </a:r>
            <a:r>
              <a:rPr lang="en-GB" dirty="0">
                <a:solidFill>
                  <a:srgbClr val="FF0000"/>
                </a:solidFill>
              </a:rPr>
              <a:t> </a:t>
            </a:r>
            <a:r>
              <a:rPr lang="en-GB" dirty="0"/>
              <a:t>for Consolidator Grants</a:t>
            </a:r>
          </a:p>
          <a:p>
            <a:r>
              <a:rPr lang="en-GB" dirty="0"/>
              <a:t>N.B.: German “Dr med” is not considered as reference date</a:t>
            </a:r>
            <a:endParaRPr lang="en-GB" sz="1800" dirty="0"/>
          </a:p>
          <a:p>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Clinical speciality training </a:t>
            </a:r>
            <a:r>
              <a:rPr lang="en-GB" baseline="0" dirty="0"/>
              <a:t> = </a:t>
            </a:r>
            <a:r>
              <a:rPr lang="en-GB" dirty="0" err="1"/>
              <a:t>Facharztausbildung</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de-DE" dirty="0"/>
          </a:p>
          <a:p>
            <a:pPr marL="171450" indent="-171450">
              <a:buFontTx/>
              <a:buChar char="-"/>
            </a:pPr>
            <a:r>
              <a:rPr lang="en-US" dirty="0"/>
              <a:t>For ERC Starting Grants and Consolidator Grants, a PhD or equivalent title is required for application. A medical doctorate (MD or "Dr. med.") is not recognized as a PhD equivalent. Therefore, physicians who do not have an additional PhD must provide proof of a position that requires a PhD-equivalent title (e.g., postdoctoral fellowship, professorship) in addition to the medical doctorate. In these cases, the time window is postponed by two years. This means: for Starting Grants: 4 - 9 years after receipt of the Dr. med. or MD and 9 - 14 years for Consolidator Grants.</a:t>
            </a:r>
          </a:p>
          <a:p>
            <a:pPr marL="171450" indent="-171450">
              <a:buFontTx/>
              <a:buChar char="-"/>
            </a:pPr>
            <a:endParaRPr lang="en-US" dirty="0"/>
          </a:p>
          <a:p>
            <a:pPr marL="171450" indent="-171450">
              <a:buFontTx/>
              <a:buChar char="-"/>
            </a:pPr>
            <a:r>
              <a:rPr lang="en-US" dirty="0"/>
              <a:t>In the case of an additional doctoral degree in another subject (PhD), the previously acquired title is used to calculate the time window if it qualifies the applicant to apply. </a:t>
            </a:r>
          </a:p>
          <a:p>
            <a:endParaRPr lang="en-GB" dirty="0"/>
          </a:p>
        </p:txBody>
      </p:sp>
      <p:sp>
        <p:nvSpPr>
          <p:cNvPr id="4" name="Foliennummernplatzhalter 3"/>
          <p:cNvSpPr>
            <a:spLocks noGrp="1"/>
          </p:cNvSpPr>
          <p:nvPr>
            <p:ph type="sldNum" sz="quarter" idx="10"/>
          </p:nvPr>
        </p:nvSpPr>
        <p:spPr/>
        <p:txBody>
          <a:bodyPr/>
          <a:lstStyle/>
          <a:p>
            <a:fld id="{97DA6C01-5F67-F145-8333-D92E7030BCE1}" type="slidenum">
              <a:rPr lang="de-DE" smtClean="0"/>
              <a:t>46</a:t>
            </a:fld>
            <a:endParaRPr lang="de-DE"/>
          </a:p>
        </p:txBody>
      </p:sp>
    </p:spTree>
    <p:extLst>
      <p:ext uri="{BB962C8B-B14F-4D97-AF65-F5344CB8AC3E}">
        <p14:creationId xmlns:p14="http://schemas.microsoft.com/office/powerpoint/2010/main" val="8685024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eligibility periods can be extended beyond 7 and 12 years for the Starting and Consolidator Grants respectively for the following properly documented circumstances (For applicants whose first eligible degree is their medical degree such incidents can be considered from the date of completion of their medical degree), provided they started before the call deadline: </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Maternity</a:t>
            </a:r>
            <a:r>
              <a:rPr lang="en-US" sz="1200" b="0" i="0" u="none" strike="noStrike" kern="1200" baseline="0" dirty="0">
                <a:solidFill>
                  <a:schemeClr val="tx1"/>
                </a:solidFill>
                <a:latin typeface="+mn-lt"/>
                <a:ea typeface="+mn-ea"/>
                <a:cs typeface="+mn-cs"/>
              </a:rPr>
              <a:t>: 18 months extension for each child born before or after the PhD award. If the applicant can document a longer maternity leave, the eligibility period will be extended by the documented amount of actual leave taken until the call deadline. </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Paternity</a:t>
            </a:r>
            <a:r>
              <a:rPr lang="en-US" sz="1200" b="0" i="0" u="none" strike="noStrike" kern="1200" baseline="0" dirty="0">
                <a:solidFill>
                  <a:schemeClr val="tx1"/>
                </a:solidFill>
                <a:latin typeface="+mn-lt"/>
                <a:ea typeface="+mn-ea"/>
                <a:cs typeface="+mn-cs"/>
              </a:rPr>
              <a:t>: extension by the documented time of paternity leave taken until the call deadline for each child born before or after the PhD award. </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Long-term illness</a:t>
            </a:r>
            <a:r>
              <a:rPr lang="en-US" sz="1200" b="0" i="0" u="none" strike="noStrike" kern="1200" baseline="0" dirty="0">
                <a:solidFill>
                  <a:schemeClr val="tx1"/>
                </a:solidFill>
                <a:latin typeface="+mn-lt"/>
                <a:ea typeface="+mn-ea"/>
                <a:cs typeface="+mn-cs"/>
              </a:rPr>
              <a:t> (Over ninety days for the Principal Investigator or a close family member (child, spouse, parent or sibling) or </a:t>
            </a:r>
            <a:r>
              <a:rPr lang="en-US" sz="1200" b="1" i="0" u="none" strike="noStrike" kern="1200" baseline="0" dirty="0">
                <a:solidFill>
                  <a:schemeClr val="tx1"/>
                </a:solidFill>
                <a:latin typeface="+mn-lt"/>
                <a:ea typeface="+mn-ea"/>
                <a:cs typeface="+mn-cs"/>
              </a:rPr>
              <a:t>national service</a:t>
            </a:r>
            <a:r>
              <a:rPr lang="en-US" sz="1200" b="0" i="0" u="none" strike="noStrike" kern="1200" baseline="0" dirty="0">
                <a:solidFill>
                  <a:schemeClr val="tx1"/>
                </a:solidFill>
                <a:latin typeface="+mn-lt"/>
                <a:ea typeface="+mn-ea"/>
                <a:cs typeface="+mn-cs"/>
              </a:rPr>
              <a:t>: extension by the documented amount of leave taken by the Principal Investigator until the call deadline for each incident which occurred after the PhD award date. </a:t>
            </a:r>
          </a:p>
          <a:p>
            <a:pPr marL="171450" indent="-171450">
              <a:buFontTx/>
              <a:buChar char="-"/>
            </a:pPr>
            <a:r>
              <a:rPr lang="en-US" sz="1200" b="1" i="0" u="none" strike="noStrike" kern="1200" baseline="0" dirty="0">
                <a:solidFill>
                  <a:schemeClr val="tx1"/>
                </a:solidFill>
                <a:latin typeface="+mn-lt"/>
                <a:ea typeface="+mn-ea"/>
                <a:cs typeface="+mn-cs"/>
              </a:rPr>
              <a:t>Clinical training</a:t>
            </a:r>
            <a:r>
              <a:rPr lang="en-US" sz="1200" b="0" i="0" u="none" strike="noStrike" kern="1200" baseline="0" dirty="0">
                <a:solidFill>
                  <a:schemeClr val="tx1"/>
                </a:solidFill>
                <a:latin typeface="+mn-lt"/>
                <a:ea typeface="+mn-ea"/>
                <a:cs typeface="+mn-cs"/>
              </a:rPr>
              <a:t>: extension by the documented amount of clinical training received by the Principal Investigator </a:t>
            </a:r>
            <a:r>
              <a:rPr lang="en-US" sz="1200" b="1" i="0" u="none" strike="noStrike" kern="1200" baseline="0" dirty="0">
                <a:solidFill>
                  <a:schemeClr val="tx1"/>
                </a:solidFill>
                <a:latin typeface="+mn-lt"/>
                <a:ea typeface="+mn-ea"/>
                <a:cs typeface="+mn-cs"/>
              </a:rPr>
              <a:t>after </a:t>
            </a:r>
            <a:r>
              <a:rPr lang="en-US" sz="1200" b="0" i="0" u="none" strike="noStrike" kern="1200" baseline="0" dirty="0">
                <a:solidFill>
                  <a:schemeClr val="tx1"/>
                </a:solidFill>
                <a:latin typeface="+mn-lt"/>
                <a:ea typeface="+mn-ea"/>
                <a:cs typeface="+mn-cs"/>
              </a:rPr>
              <a:t>the award of the first eligible degree and until the call deadline, </a:t>
            </a:r>
            <a:r>
              <a:rPr lang="en-US" sz="1200" b="1" i="0" u="none" strike="noStrike" kern="1200" baseline="0" dirty="0">
                <a:solidFill>
                  <a:schemeClr val="tx1"/>
                </a:solidFill>
                <a:latin typeface="+mn-lt"/>
                <a:ea typeface="+mn-ea"/>
                <a:cs typeface="+mn-cs"/>
              </a:rPr>
              <a:t>up to a maximum of 4 years</a:t>
            </a:r>
            <a:r>
              <a:rPr lang="en-US" sz="1200" b="0" i="0" u="none" strike="noStrike" kern="1200" baseline="0" dirty="0">
                <a:solidFill>
                  <a:schemeClr val="tx1"/>
                </a:solidFill>
                <a:latin typeface="+mn-lt"/>
                <a:ea typeface="+mn-ea"/>
                <a:cs typeface="+mn-cs"/>
              </a:rPr>
              <a:t>. </a:t>
            </a:r>
          </a:p>
          <a:p>
            <a:pPr marL="0" indent="0">
              <a:buFontTx/>
              <a:buNone/>
            </a:pPr>
            <a:endParaRPr lang="en-US" sz="1200" b="0" i="0" u="none" strike="noStrike" kern="1200" baseline="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97DA6C01-5F67-F145-8333-D92E7030BCE1}" type="slidenum">
              <a:rPr lang="de-DE" smtClean="0"/>
              <a:t>47</a:t>
            </a:fld>
            <a:endParaRPr lang="de-DE"/>
          </a:p>
        </p:txBody>
      </p:sp>
    </p:spTree>
    <p:extLst>
      <p:ext uri="{BB962C8B-B14F-4D97-AF65-F5344CB8AC3E}">
        <p14:creationId xmlns:p14="http://schemas.microsoft.com/office/powerpoint/2010/main" val="1550947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noProof="0" dirty="0"/>
              <a:t>Only legal entities from EU MS and AC</a:t>
            </a:r>
            <a:r>
              <a:rPr lang="en-GB" noProof="0" dirty="0"/>
              <a:t> </a:t>
            </a:r>
            <a:r>
              <a:rPr lang="en-GB" sz="1200" noProof="0" dirty="0"/>
              <a:t>may form a network and apply for funding to the EC.</a:t>
            </a:r>
          </a:p>
          <a:p>
            <a:endParaRPr lang="en-GB" sz="1200" b="0" i="0" u="none" strike="noStrike" kern="1200" baseline="0" noProof="0" dirty="0">
              <a:solidFill>
                <a:schemeClr val="tx1"/>
              </a:solidFill>
              <a:latin typeface="+mn-lt"/>
              <a:ea typeface="+mn-ea"/>
              <a:cs typeface="+mn-cs"/>
            </a:endParaRPr>
          </a:p>
          <a:p>
            <a:r>
              <a:rPr lang="en-GB" sz="1200" b="0" i="0" u="none" strike="noStrike" kern="1200" baseline="0" noProof="0" dirty="0">
                <a:solidFill>
                  <a:schemeClr val="tx1"/>
                </a:solidFill>
                <a:latin typeface="+mn-lt"/>
                <a:ea typeface="+mn-ea"/>
                <a:cs typeface="+mn-cs"/>
              </a:rPr>
              <a:t>Beneficiary organisations are required to recruit eligible researchers providing national employment contracts that include social security coverage;</a:t>
            </a:r>
          </a:p>
          <a:p>
            <a:endParaRPr lang="en-GB" sz="1200" b="0" i="0" u="none" strike="noStrike" kern="1200" baseline="0" noProof="0" dirty="0">
              <a:solidFill>
                <a:schemeClr val="tx1"/>
              </a:solidFill>
              <a:latin typeface="+mn-lt"/>
              <a:ea typeface="+mn-ea"/>
              <a:cs typeface="+mn-cs"/>
            </a:endParaRPr>
          </a:p>
          <a:p>
            <a:r>
              <a:rPr lang="en-GB" dirty="0"/>
              <a:t>Eligible are ESRs of any nationality.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“Early-Stage Researchers” means that at the date of recruitment by the beneficiary, ESRs must be in the first four years of their research careers and have not been awarded a doctoral degree.</a:t>
            </a:r>
          </a:p>
          <a:p>
            <a:endParaRPr lang="de-DE" dirty="0"/>
          </a:p>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6</a:t>
            </a:fld>
            <a:endParaRPr lang="de-DE"/>
          </a:p>
        </p:txBody>
      </p:sp>
    </p:spTree>
    <p:extLst>
      <p:ext uri="{BB962C8B-B14F-4D97-AF65-F5344CB8AC3E}">
        <p14:creationId xmlns:p14="http://schemas.microsoft.com/office/powerpoint/2010/main" val="20537400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48</a:t>
            </a:fld>
            <a:endParaRPr lang="de-DE"/>
          </a:p>
        </p:txBody>
      </p:sp>
    </p:spTree>
    <p:extLst>
      <p:ext uri="{BB962C8B-B14F-4D97-AF65-F5344CB8AC3E}">
        <p14:creationId xmlns:p14="http://schemas.microsoft.com/office/powerpoint/2010/main" val="10929706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291F5F00-875A-4FD8-ACA6-A31B5D77647E}" type="slidenum">
              <a:rPr lang="de-DE" smtClean="0"/>
              <a:pPr/>
              <a:t>49</a:t>
            </a:fld>
            <a:endParaRPr lang="de-DE"/>
          </a:p>
        </p:txBody>
      </p:sp>
    </p:spTree>
    <p:extLst>
      <p:ext uri="{BB962C8B-B14F-4D97-AF65-F5344CB8AC3E}">
        <p14:creationId xmlns:p14="http://schemas.microsoft.com/office/powerpoint/2010/main" val="30484189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291F5F00-875A-4FD8-ACA6-A31B5D77647E}" type="slidenum">
              <a:rPr lang="de-DE" smtClean="0"/>
              <a:pPr/>
              <a:t>50</a:t>
            </a:fld>
            <a:endParaRPr lang="de-DE"/>
          </a:p>
        </p:txBody>
      </p:sp>
    </p:spTree>
    <p:extLst>
      <p:ext uri="{BB962C8B-B14F-4D97-AF65-F5344CB8AC3E}">
        <p14:creationId xmlns:p14="http://schemas.microsoft.com/office/powerpoint/2010/main" val="36440772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a:t>Work Programme: Infos on </a:t>
            </a:r>
            <a:r>
              <a:rPr lang="de-DE" dirty="0" err="1"/>
              <a:t>funding</a:t>
            </a:r>
            <a:r>
              <a:rPr lang="de-DE" dirty="0"/>
              <a:t> </a:t>
            </a:r>
            <a:r>
              <a:rPr lang="de-DE" dirty="0" err="1"/>
              <a:t>lines</a:t>
            </a:r>
            <a:r>
              <a:rPr lang="de-DE" dirty="0"/>
              <a:t>, </a:t>
            </a:r>
            <a:r>
              <a:rPr lang="de-DE" dirty="0" err="1"/>
              <a:t>eligibility</a:t>
            </a:r>
            <a:r>
              <a:rPr lang="de-DE" dirty="0"/>
              <a:t>, ERC </a:t>
            </a:r>
            <a:r>
              <a:rPr lang="de-DE" dirty="0" err="1"/>
              <a:t>obejctives</a:t>
            </a:r>
            <a:r>
              <a:rPr lang="de-DE" dirty="0"/>
              <a:t> and </a:t>
            </a:r>
            <a:r>
              <a:rPr lang="de-DE" dirty="0" err="1"/>
              <a:t>philosophy</a:t>
            </a:r>
            <a:endParaRPr lang="de-DE" dirty="0"/>
          </a:p>
          <a:p>
            <a:r>
              <a:rPr lang="de-DE" dirty="0"/>
              <a:t>Information </a:t>
            </a:r>
            <a:r>
              <a:rPr lang="de-DE" dirty="0" err="1"/>
              <a:t>for</a:t>
            </a:r>
            <a:r>
              <a:rPr lang="de-DE" dirty="0"/>
              <a:t> </a:t>
            </a:r>
            <a:r>
              <a:rPr lang="de-DE" dirty="0" err="1"/>
              <a:t>applicants</a:t>
            </a:r>
            <a:r>
              <a:rPr lang="de-DE" dirty="0"/>
              <a:t>:</a:t>
            </a:r>
          </a:p>
          <a:p>
            <a:pPr lvl="1">
              <a:buClr>
                <a:schemeClr val="tx1"/>
              </a:buClr>
              <a:buFont typeface="Symbol" panose="05050102010706020507" pitchFamily="18" charset="2"/>
              <a:buChar char="-"/>
              <a:defRPr/>
            </a:pPr>
            <a:r>
              <a:rPr lang="de-DE" sz="1800" dirty="0" err="1"/>
              <a:t>Eligibility</a:t>
            </a:r>
            <a:r>
              <a:rPr lang="de-DE" sz="1800" dirty="0"/>
              <a:t> </a:t>
            </a:r>
            <a:r>
              <a:rPr lang="de-DE" sz="1800" dirty="0" err="1"/>
              <a:t>criteria</a:t>
            </a:r>
            <a:endParaRPr lang="de-DE" sz="1800" dirty="0"/>
          </a:p>
          <a:p>
            <a:pPr lvl="1">
              <a:buClr>
                <a:schemeClr val="tx1"/>
              </a:buClr>
              <a:buFont typeface="Symbol" panose="05050102010706020507" pitchFamily="18" charset="2"/>
              <a:buChar char="-"/>
              <a:defRPr/>
            </a:pPr>
            <a:r>
              <a:rPr lang="de-DE" sz="1800" dirty="0" err="1"/>
              <a:t>Application</a:t>
            </a:r>
            <a:r>
              <a:rPr lang="de-DE" sz="1800" dirty="0"/>
              <a:t> </a:t>
            </a:r>
            <a:r>
              <a:rPr lang="de-DE" sz="1800" dirty="0" err="1"/>
              <a:t>Structure</a:t>
            </a:r>
            <a:endParaRPr lang="de-DE" sz="1800" dirty="0"/>
          </a:p>
          <a:p>
            <a:pPr lvl="1">
              <a:buClr>
                <a:schemeClr val="tx1"/>
              </a:buClr>
              <a:buFont typeface="Symbol" panose="05050102010706020507" pitchFamily="18" charset="2"/>
              <a:buChar char="-"/>
              <a:defRPr/>
            </a:pPr>
            <a:r>
              <a:rPr lang="de-DE" sz="1800" dirty="0"/>
              <a:t>Formal Parameters (Font type, </a:t>
            </a:r>
            <a:r>
              <a:rPr lang="de-DE" sz="1800" dirty="0" err="1"/>
              <a:t>size</a:t>
            </a:r>
            <a:r>
              <a:rPr lang="de-DE" sz="1800" dirty="0"/>
              <a:t> etc.) </a:t>
            </a:r>
          </a:p>
          <a:p>
            <a:pPr lvl="1">
              <a:buClr>
                <a:schemeClr val="tx1"/>
              </a:buClr>
              <a:buFont typeface="Symbol" panose="05050102010706020507" pitchFamily="18" charset="2"/>
              <a:buChar char="-"/>
              <a:defRPr/>
            </a:pPr>
            <a:r>
              <a:rPr lang="de-DE" sz="1800" dirty="0"/>
              <a:t>Online </a:t>
            </a:r>
            <a:r>
              <a:rPr lang="de-DE" sz="1800" dirty="0" err="1"/>
              <a:t>Proposal</a:t>
            </a:r>
            <a:r>
              <a:rPr lang="de-DE" sz="1800" dirty="0"/>
              <a:t> Submission System </a:t>
            </a:r>
          </a:p>
          <a:p>
            <a:pPr lvl="1">
              <a:buClr>
                <a:schemeClr val="tx1"/>
              </a:buClr>
              <a:buFont typeface="Symbol" panose="05050102010706020507" pitchFamily="18" charset="2"/>
              <a:buChar char="-"/>
              <a:defRPr/>
            </a:pPr>
            <a:r>
              <a:rPr lang="de-DE" sz="1800" dirty="0"/>
              <a:t>Budget (</a:t>
            </a:r>
            <a:r>
              <a:rPr lang="de-DE" sz="1800" dirty="0" err="1"/>
              <a:t>direct</a:t>
            </a:r>
            <a:r>
              <a:rPr lang="de-DE" sz="1800" dirty="0"/>
              <a:t> </a:t>
            </a:r>
            <a:r>
              <a:rPr lang="de-DE" sz="1800" dirty="0" err="1"/>
              <a:t>costs</a:t>
            </a:r>
            <a:r>
              <a:rPr lang="de-DE" sz="1800" dirty="0"/>
              <a:t>, </a:t>
            </a:r>
            <a:r>
              <a:rPr lang="de-DE" sz="1800" dirty="0" err="1"/>
              <a:t>indirect</a:t>
            </a:r>
            <a:r>
              <a:rPr lang="de-DE" sz="1800" dirty="0"/>
              <a:t> </a:t>
            </a:r>
            <a:r>
              <a:rPr lang="de-DE" sz="1800" dirty="0" err="1"/>
              <a:t>costs</a:t>
            </a:r>
            <a:r>
              <a:rPr lang="de-DE" sz="1800" dirty="0"/>
              <a:t>, non-</a:t>
            </a:r>
            <a:r>
              <a:rPr lang="de-DE" sz="1800" dirty="0" err="1"/>
              <a:t>eligible</a:t>
            </a:r>
            <a:r>
              <a:rPr lang="de-DE" sz="1800" dirty="0"/>
              <a:t> </a:t>
            </a:r>
            <a:r>
              <a:rPr lang="de-DE" sz="1800" dirty="0" err="1"/>
              <a:t>costs</a:t>
            </a:r>
            <a:r>
              <a:rPr lang="de-DE" sz="1800" dirty="0"/>
              <a:t>) </a:t>
            </a:r>
          </a:p>
          <a:p>
            <a:pPr lvl="1">
              <a:buClr>
                <a:schemeClr val="tx1"/>
              </a:buClr>
              <a:buFont typeface="Symbol" panose="05050102010706020507" pitchFamily="18" charset="2"/>
              <a:buChar char="-"/>
              <a:defRPr/>
            </a:pPr>
            <a:r>
              <a:rPr lang="de-DE" sz="1800" dirty="0"/>
              <a:t>Evaluation </a:t>
            </a:r>
            <a:r>
              <a:rPr lang="de-DE" sz="1800" dirty="0" err="1"/>
              <a:t>criteria</a:t>
            </a:r>
            <a:r>
              <a:rPr lang="de-DE" sz="1800" dirty="0"/>
              <a:t> and </a:t>
            </a:r>
            <a:r>
              <a:rPr lang="de-DE" sz="1800" dirty="0" err="1"/>
              <a:t>evaluation</a:t>
            </a:r>
            <a:r>
              <a:rPr lang="de-DE" sz="1800" dirty="0"/>
              <a:t> </a:t>
            </a:r>
          </a:p>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51</a:t>
            </a:fld>
            <a:endParaRPr lang="de-DE"/>
          </a:p>
        </p:txBody>
      </p:sp>
    </p:spTree>
    <p:extLst>
      <p:ext uri="{BB962C8B-B14F-4D97-AF65-F5344CB8AC3E}">
        <p14:creationId xmlns:p14="http://schemas.microsoft.com/office/powerpoint/2010/main" val="19447539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a:t>Backup Slide</a:t>
            </a:r>
          </a:p>
        </p:txBody>
      </p:sp>
      <p:sp>
        <p:nvSpPr>
          <p:cNvPr id="4" name="Foliennummernplatzhalter 3"/>
          <p:cNvSpPr>
            <a:spLocks noGrp="1"/>
          </p:cNvSpPr>
          <p:nvPr>
            <p:ph type="sldNum" sz="quarter" idx="10"/>
          </p:nvPr>
        </p:nvSpPr>
        <p:spPr/>
        <p:txBody>
          <a:bodyPr/>
          <a:lstStyle/>
          <a:p>
            <a:fld id="{59CF2995-AB43-4B7C-B8CD-9DC7C3692A9C}" type="slidenum">
              <a:rPr lang="en-GB" smtClean="0"/>
              <a:t>52</a:t>
            </a:fld>
            <a:endParaRPr lang="en-GB"/>
          </a:p>
        </p:txBody>
      </p:sp>
    </p:spTree>
    <p:extLst>
      <p:ext uri="{BB962C8B-B14F-4D97-AF65-F5344CB8AC3E}">
        <p14:creationId xmlns:p14="http://schemas.microsoft.com/office/powerpoint/2010/main" val="4097214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sz="1200" b="1" i="1" u="none" strike="noStrike" kern="1200" baseline="0" dirty="0">
                <a:solidFill>
                  <a:schemeClr val="tx1"/>
                </a:solidFill>
                <a:latin typeface="+mn-lt"/>
                <a:ea typeface="+mn-ea"/>
                <a:cs typeface="+mn-cs"/>
              </a:rPr>
              <a:t>Evaluation </a:t>
            </a:r>
            <a:r>
              <a:rPr lang="de-DE" sz="1200" b="1" i="1" u="none" strike="noStrike" kern="1200" baseline="0" dirty="0" err="1">
                <a:solidFill>
                  <a:schemeClr val="tx1"/>
                </a:solidFill>
                <a:latin typeface="+mn-lt"/>
                <a:ea typeface="+mn-ea"/>
                <a:cs typeface="+mn-cs"/>
              </a:rPr>
              <a:t>criteria</a:t>
            </a:r>
            <a:r>
              <a:rPr lang="de-DE" sz="1200" b="1" i="1" u="none" strike="noStrike" kern="1200" baseline="0" dirty="0">
                <a:solidFill>
                  <a:schemeClr val="tx1"/>
                </a:solidFill>
                <a:latin typeface="+mn-lt"/>
                <a:ea typeface="+mn-ea"/>
                <a:cs typeface="+mn-cs"/>
              </a:rPr>
              <a:t> </a:t>
            </a:r>
            <a:endParaRPr lang="de-D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For all ERC frontier research grants, </a:t>
            </a:r>
            <a:r>
              <a:rPr lang="en-US" sz="1200" b="1" i="0" u="none" strike="noStrike" kern="1200" baseline="0" dirty="0">
                <a:solidFill>
                  <a:schemeClr val="tx1"/>
                </a:solidFill>
                <a:latin typeface="+mn-lt"/>
                <a:ea typeface="+mn-ea"/>
                <a:cs typeface="+mn-cs"/>
              </a:rPr>
              <a:t>scientific excellence is the sole criterion of evaluation</a:t>
            </a:r>
            <a:r>
              <a:rPr lang="en-US" sz="1200" b="0" i="0" u="none" strike="noStrike" kern="1200" baseline="0" dirty="0">
                <a:solidFill>
                  <a:schemeClr val="tx1"/>
                </a:solidFill>
                <a:latin typeface="+mn-lt"/>
                <a:ea typeface="+mn-ea"/>
                <a:cs typeface="+mn-cs"/>
              </a:rPr>
              <a:t>. It will be applied in conjunction to the evaluation of both: the ground-breaking nature, ambition and feasibility of the research project; and the intellectual capacity, creativity and commitment of the Principal Investigator. </a:t>
            </a:r>
          </a:p>
          <a:p>
            <a:r>
              <a:rPr lang="en-US" sz="1200" b="0" i="0" u="none" strike="noStrike" kern="1200" baseline="0" dirty="0">
                <a:solidFill>
                  <a:schemeClr val="tx1"/>
                </a:solidFill>
                <a:latin typeface="+mn-lt"/>
                <a:ea typeface="+mn-ea"/>
                <a:cs typeface="+mn-cs"/>
              </a:rPr>
              <a:t>Individual sub-criteria are assigned in the Guide to B1, B2 or both.</a:t>
            </a:r>
          </a:p>
          <a:p>
            <a:r>
              <a:rPr lang="en-US" sz="1200" b="0" i="0" u="none" strike="noStrike" kern="1200" baseline="0" dirty="0">
                <a:solidFill>
                  <a:schemeClr val="tx1"/>
                </a:solidFill>
                <a:latin typeface="+mn-lt"/>
                <a:ea typeface="+mn-ea"/>
                <a:cs typeface="+mn-cs"/>
              </a:rPr>
              <a:t>During the evaluation, the phase of the Principal Investigator's transition to independence, possible breaks in the research career of the applicant and/or unconventional research career paths should be taken into account. </a:t>
            </a:r>
          </a:p>
          <a:p>
            <a:endParaRPr lang="en-US" sz="1200" b="0" i="0" u="none" strike="noStrike" kern="1200" baseline="0" dirty="0">
              <a:solidFill>
                <a:schemeClr val="tx1"/>
              </a:solidFill>
              <a:latin typeface="+mn-lt"/>
              <a:ea typeface="+mn-ea"/>
              <a:cs typeface="+mn-cs"/>
            </a:endParaRPr>
          </a:p>
          <a:p>
            <a:r>
              <a:rPr lang="en-US" sz="1200" b="1" i="1" u="none" strike="noStrike" kern="1200" baseline="0" dirty="0">
                <a:solidFill>
                  <a:schemeClr val="tx1"/>
                </a:solidFill>
                <a:latin typeface="+mn-lt"/>
                <a:ea typeface="+mn-ea"/>
                <a:cs typeface="+mn-cs"/>
              </a:rPr>
              <a:t>Ground-breaking nature and potential impact of the research project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does the proposed research address important challenges?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are the objectives ambitious and beyond the state of the art (e.g. novel concepts and approaches or development between or across disciplines)?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is the proposed research high risk-high gain (i.e. if successful the payoffs will be very significant, but there is a high risk that the research project does not entirely fulfil its aims)? </a:t>
            </a:r>
            <a:r>
              <a:rPr lang="en-US" sz="1200" b="0" i="0" u="none" strike="noStrike" kern="1200" baseline="0" dirty="0">
                <a:solidFill>
                  <a:schemeClr val="tx1"/>
                </a:solidFill>
                <a:latin typeface="+mn-lt"/>
                <a:ea typeface="+mn-ea"/>
                <a:cs typeface="+mn-cs"/>
              </a:rPr>
              <a:t>	</a:t>
            </a:r>
          </a:p>
          <a:p>
            <a:endParaRPr lang="en-US" dirty="0"/>
          </a:p>
          <a:p>
            <a:r>
              <a:rPr lang="de-DE" sz="1200" b="1" i="1" u="none" strike="noStrike" kern="1200" baseline="0" dirty="0">
                <a:solidFill>
                  <a:schemeClr val="tx1"/>
                </a:solidFill>
                <a:latin typeface="+mn-lt"/>
                <a:ea typeface="+mn-ea"/>
                <a:cs typeface="+mn-cs"/>
              </a:rPr>
              <a:t>Scientific Approach </a:t>
            </a:r>
            <a:endParaRPr lang="de-DE"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is the outlined scientific approach feasible bearing in mind the extent that the proposed research is high risk/high gain (based on the Extended Synopsis)?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are the proposed research methodology and working arrangements appropriate to achieve the goals of the project (based on the full Scientific Proposal)?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does the proposal involve the development of novel methodology (based on the full Scientific Proposal)?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are the proposed timescales, resources and PI commitment adequate and properly justified (based on the full Scientific Proposal)? </a:t>
            </a:r>
          </a:p>
          <a:p>
            <a:endParaRPr lang="de-DE" sz="1200" b="1" i="0" u="none" strike="noStrike" kern="1200" baseline="0" dirty="0">
              <a:solidFill>
                <a:schemeClr val="tx1"/>
              </a:solidFill>
              <a:latin typeface="+mn-lt"/>
              <a:ea typeface="+mn-ea"/>
              <a:cs typeface="+mn-cs"/>
            </a:endParaRPr>
          </a:p>
          <a:p>
            <a:r>
              <a:rPr lang="de-DE" sz="1200" b="1" i="0" u="none" strike="noStrike" kern="1200" baseline="0" dirty="0" err="1">
                <a:solidFill>
                  <a:schemeClr val="tx1"/>
                </a:solidFill>
                <a:latin typeface="+mn-lt"/>
                <a:ea typeface="+mn-ea"/>
                <a:cs typeface="+mn-cs"/>
              </a:rPr>
              <a:t>Intellectual</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capacity</a:t>
            </a:r>
            <a:r>
              <a:rPr lang="de-DE" sz="1200" b="1" i="0" u="none" strike="noStrike" kern="1200" baseline="0" dirty="0">
                <a:solidFill>
                  <a:schemeClr val="tx1"/>
                </a:solidFill>
                <a:latin typeface="+mn-lt"/>
                <a:ea typeface="+mn-ea"/>
                <a:cs typeface="+mn-cs"/>
              </a:rPr>
              <a:t> and </a:t>
            </a:r>
            <a:r>
              <a:rPr lang="de-DE" sz="1200" b="1" i="0" u="none" strike="noStrike" kern="1200" baseline="0" dirty="0" err="1">
                <a:solidFill>
                  <a:schemeClr val="tx1"/>
                </a:solidFill>
                <a:latin typeface="+mn-lt"/>
                <a:ea typeface="+mn-ea"/>
                <a:cs typeface="+mn-cs"/>
              </a:rPr>
              <a:t>creativity</a:t>
            </a:r>
            <a:r>
              <a:rPr lang="de-DE" sz="1200" b="1" i="0" u="none" strike="noStrike" kern="1200" baseline="0" dirty="0">
                <a:solidFill>
                  <a:schemeClr val="tx1"/>
                </a:solidFill>
                <a:latin typeface="+mn-lt"/>
                <a:ea typeface="+mn-ea"/>
                <a:cs typeface="+mn-cs"/>
              </a:rPr>
              <a:t> </a:t>
            </a:r>
            <a:endParaRPr lang="de-DE" sz="1200" b="0" i="0" u="none" strike="noStrike" kern="1200" baseline="0" dirty="0">
              <a:solidFill>
                <a:schemeClr val="tx1"/>
              </a:solidFill>
              <a:latin typeface="+mn-lt"/>
              <a:ea typeface="+mn-ea"/>
              <a:cs typeface="+mn-cs"/>
            </a:endParaRPr>
          </a:p>
          <a:p>
            <a:r>
              <a:rPr lang="de-DE" sz="1200" b="1" i="0" u="none" strike="noStrike" kern="1200" baseline="0" dirty="0" err="1">
                <a:solidFill>
                  <a:schemeClr val="tx1"/>
                </a:solidFill>
                <a:latin typeface="+mn-lt"/>
                <a:ea typeface="+mn-ea"/>
                <a:cs typeface="+mn-cs"/>
              </a:rPr>
              <a:t>Starting</a:t>
            </a:r>
            <a:r>
              <a:rPr lang="de-DE" sz="1200" b="1" i="0" u="none" strike="noStrike" kern="1200" baseline="0" dirty="0">
                <a:solidFill>
                  <a:schemeClr val="tx1"/>
                </a:solidFill>
                <a:latin typeface="+mn-lt"/>
                <a:ea typeface="+mn-ea"/>
                <a:cs typeface="+mn-cs"/>
              </a:rPr>
              <a:t> and </a:t>
            </a:r>
            <a:r>
              <a:rPr lang="de-DE" sz="1200" b="1" i="0" u="none" strike="noStrike" kern="1200" baseline="0" dirty="0" err="1">
                <a:solidFill>
                  <a:schemeClr val="tx1"/>
                </a:solidFill>
                <a:latin typeface="+mn-lt"/>
                <a:ea typeface="+mn-ea"/>
                <a:cs typeface="+mn-cs"/>
              </a:rPr>
              <a:t>Consolidator</a:t>
            </a:r>
            <a:r>
              <a:rPr lang="de-DE" sz="1200" b="1" i="0" u="none" strike="noStrike" kern="1200" baseline="0" dirty="0">
                <a:solidFill>
                  <a:schemeClr val="tx1"/>
                </a:solidFill>
                <a:latin typeface="+mn-lt"/>
                <a:ea typeface="+mn-ea"/>
                <a:cs typeface="+mn-cs"/>
              </a:rPr>
              <a:t> </a:t>
            </a:r>
            <a:r>
              <a:rPr lang="de-DE" sz="1200" b="0" i="0" u="none" strike="noStrike" kern="1200" baseline="0" dirty="0">
                <a:solidFill>
                  <a:schemeClr val="tx1"/>
                </a:solidFill>
                <a:latin typeface="+mn-lt"/>
                <a:ea typeface="+mn-ea"/>
                <a:cs typeface="+mn-cs"/>
              </a:rPr>
              <a:t>	</a:t>
            </a:r>
          </a:p>
          <a:p>
            <a:r>
              <a:rPr lang="en-US" sz="1200" b="0" i="1" u="none" strike="noStrike" kern="1200" baseline="0" dirty="0">
                <a:solidFill>
                  <a:schemeClr val="tx1"/>
                </a:solidFill>
                <a:latin typeface="+mn-lt"/>
                <a:ea typeface="+mn-ea"/>
                <a:cs typeface="+mn-cs"/>
              </a:rPr>
              <a:t>To what extent has the PI demonstrated the ability to conduct ground-breaking research?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does the PI provide evidence of creative independent thinking? </a:t>
            </a:r>
            <a:endParaRPr lang="en-US" sz="1200" b="0" i="0"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To what extent does the PI have the required scientific expertise and capacity to successfully execute the project? </a:t>
            </a:r>
            <a:r>
              <a:rPr lang="en-US" sz="1200" b="0" i="0" u="none" strike="noStrike" kern="1200" baseline="0" dirty="0">
                <a:solidFill>
                  <a:schemeClr val="tx1"/>
                </a:solidFill>
                <a:latin typeface="+mn-lt"/>
                <a:ea typeface="+mn-ea"/>
                <a:cs typeface="+mn-cs"/>
              </a:rPr>
              <a:t>	</a:t>
            </a:r>
          </a:p>
          <a:p>
            <a:pPr eaLnBrk="1" hangingPunct="1"/>
            <a:endParaRPr lang="en-US" dirty="0"/>
          </a:p>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53</a:t>
            </a:fld>
            <a:endParaRPr lang="de-DE"/>
          </a:p>
        </p:txBody>
      </p:sp>
    </p:spTree>
    <p:extLst>
      <p:ext uri="{BB962C8B-B14F-4D97-AF65-F5344CB8AC3E}">
        <p14:creationId xmlns:p14="http://schemas.microsoft.com/office/powerpoint/2010/main" val="10152230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i="1" dirty="0" err="1"/>
              <a:t>Closing</a:t>
            </a:r>
            <a:r>
              <a:rPr lang="de-AT" i="1" baseline="0" dirty="0"/>
              <a:t> </a:t>
            </a:r>
            <a:r>
              <a:rPr lang="de-AT" i="1" baseline="0" dirty="0" err="1"/>
              <a:t>slide</a:t>
            </a:r>
            <a:r>
              <a:rPr lang="de-AT" i="1" baseline="0" dirty="0"/>
              <a:t> was </a:t>
            </a:r>
            <a:r>
              <a:rPr lang="de-AT" i="1" baseline="0" dirty="0" err="1"/>
              <a:t>missing</a:t>
            </a:r>
            <a:r>
              <a:rPr lang="de-AT" i="1" baseline="0" dirty="0"/>
              <a:t>. </a:t>
            </a:r>
          </a:p>
          <a:p>
            <a:r>
              <a:rPr lang="de-AT" i="1" baseline="0" dirty="0"/>
              <a:t>I </a:t>
            </a:r>
            <a:r>
              <a:rPr lang="de-AT" i="1" baseline="0" dirty="0" err="1"/>
              <a:t>suppose</a:t>
            </a:r>
            <a:r>
              <a:rPr lang="de-AT" i="1" baseline="0" dirty="0"/>
              <a:t> </a:t>
            </a:r>
            <a:r>
              <a:rPr lang="de-AT" i="1" baseline="0" dirty="0" err="1"/>
              <a:t>we</a:t>
            </a:r>
            <a:r>
              <a:rPr lang="de-AT" i="1" baseline="0" dirty="0"/>
              <a:t> </a:t>
            </a:r>
            <a:r>
              <a:rPr lang="de-AT" i="1" baseline="0" dirty="0" err="1"/>
              <a:t>should</a:t>
            </a:r>
            <a:r>
              <a:rPr lang="de-AT" i="1" baseline="0" dirty="0"/>
              <a:t> </a:t>
            </a:r>
            <a:r>
              <a:rPr lang="de-AT" i="1" baseline="0" dirty="0" err="1"/>
              <a:t>include</a:t>
            </a:r>
            <a:r>
              <a:rPr lang="de-AT" i="1" baseline="0" dirty="0"/>
              <a:t> a </a:t>
            </a:r>
            <a:r>
              <a:rPr lang="de-AT" i="1" baseline="0" dirty="0" err="1"/>
              <a:t>contact</a:t>
            </a:r>
            <a:r>
              <a:rPr lang="de-AT" i="1" baseline="0" dirty="0"/>
              <a:t> </a:t>
            </a:r>
            <a:r>
              <a:rPr lang="de-AT" i="1" baseline="0" dirty="0" err="1"/>
              <a:t>for</a:t>
            </a:r>
            <a:r>
              <a:rPr lang="de-AT" i="1" baseline="0" dirty="0"/>
              <a:t> ISF </a:t>
            </a:r>
            <a:r>
              <a:rPr lang="de-AT" i="1" baseline="0" dirty="0" err="1"/>
              <a:t>advice</a:t>
            </a:r>
            <a:r>
              <a:rPr lang="de-AT" i="1" baseline="0" dirty="0"/>
              <a:t> &amp; </a:t>
            </a:r>
            <a:r>
              <a:rPr lang="de-AT" i="1" baseline="0" dirty="0" err="1"/>
              <a:t>general</a:t>
            </a:r>
            <a:r>
              <a:rPr lang="de-AT" i="1" baseline="0" dirty="0"/>
              <a:t> ISF </a:t>
            </a:r>
            <a:r>
              <a:rPr lang="de-AT" i="1" baseline="0" dirty="0" err="1"/>
              <a:t>e-mail</a:t>
            </a:r>
            <a:r>
              <a:rPr lang="de-AT" i="1" baseline="0" dirty="0"/>
              <a:t> in </a:t>
            </a:r>
            <a:r>
              <a:rPr lang="de-AT" i="1" baseline="0" dirty="0" err="1"/>
              <a:t>case</a:t>
            </a:r>
            <a:r>
              <a:rPr lang="de-AT" i="1" baseline="0" dirty="0"/>
              <a:t> </a:t>
            </a:r>
            <a:r>
              <a:rPr lang="de-AT" i="1" baseline="0" dirty="0" err="1"/>
              <a:t>of</a:t>
            </a:r>
            <a:r>
              <a:rPr lang="de-AT" i="1" baseline="0" dirty="0"/>
              <a:t> </a:t>
            </a:r>
            <a:r>
              <a:rPr lang="de-AT" i="1" baseline="0" dirty="0" err="1"/>
              <a:t>questions</a:t>
            </a:r>
            <a:r>
              <a:rPr lang="de-AT" i="1" baseline="0" dirty="0"/>
              <a:t>?</a:t>
            </a:r>
            <a:endParaRPr lang="de-AT" i="1" dirty="0"/>
          </a:p>
        </p:txBody>
      </p:sp>
      <p:sp>
        <p:nvSpPr>
          <p:cNvPr id="4" name="Foliennummernplatzhalter 3"/>
          <p:cNvSpPr>
            <a:spLocks noGrp="1"/>
          </p:cNvSpPr>
          <p:nvPr>
            <p:ph type="sldNum" sz="quarter" idx="10"/>
          </p:nvPr>
        </p:nvSpPr>
        <p:spPr/>
        <p:txBody>
          <a:bodyPr/>
          <a:lstStyle/>
          <a:p>
            <a:fld id="{59CF2995-AB43-4B7C-B8CD-9DC7C3692A9C}" type="slidenum">
              <a:rPr lang="en-GB" smtClean="0"/>
              <a:t>55</a:t>
            </a:fld>
            <a:endParaRPr lang="en-GB"/>
          </a:p>
        </p:txBody>
      </p:sp>
    </p:spTree>
    <p:extLst>
      <p:ext uri="{BB962C8B-B14F-4D97-AF65-F5344CB8AC3E}">
        <p14:creationId xmlns:p14="http://schemas.microsoft.com/office/powerpoint/2010/main" val="34502290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59CF2995-AB43-4B7C-B8CD-9DC7C3692A9C}" type="slidenum">
              <a:rPr lang="en-GB" smtClean="0"/>
              <a:t>56</a:t>
            </a:fld>
            <a:endParaRPr lang="en-GB"/>
          </a:p>
        </p:txBody>
      </p:sp>
    </p:spTree>
    <p:extLst>
      <p:ext uri="{BB962C8B-B14F-4D97-AF65-F5344CB8AC3E}">
        <p14:creationId xmlns:p14="http://schemas.microsoft.com/office/powerpoint/2010/main" val="3206306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8</a:t>
            </a:fld>
            <a:endParaRPr lang="de-DE"/>
          </a:p>
        </p:txBody>
      </p:sp>
    </p:spTree>
    <p:extLst>
      <p:ext uri="{BB962C8B-B14F-4D97-AF65-F5344CB8AC3E}">
        <p14:creationId xmlns:p14="http://schemas.microsoft.com/office/powerpoint/2010/main" val="1464344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noProof="0" dirty="0"/>
              <a:t>To be eligible, ESRs have to comply with the Mobility Rule explained on this slide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noProof="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noProof="0" dirty="0"/>
              <a:t>This means that you are only eligible to apply for a DN position in Germany if you have lived here for less than 12 month prior the date of your recruitment.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noProof="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noProof="0" dirty="0"/>
              <a:t>DN used to be called Innovative Training Networks (ITN) within H2020.</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noProof="0" dirty="0"/>
              <a:t>All vacancies still available within ITNs are published on the EURAXESS portal.</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noProof="0" dirty="0"/>
              <a:t>All future DN vacancies will be published there as well.</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noProof="0" dirty="0"/>
              <a:t>I have provided a hyperlink to the portal, currently 24 vacancies are available in Germany;</a:t>
            </a:r>
          </a:p>
          <a:p>
            <a:endParaRPr lang="de-DE" dirty="0"/>
          </a:p>
        </p:txBody>
      </p:sp>
      <p:sp>
        <p:nvSpPr>
          <p:cNvPr id="4" name="Foliennummernplatzhalter 3"/>
          <p:cNvSpPr>
            <a:spLocks noGrp="1"/>
          </p:cNvSpPr>
          <p:nvPr>
            <p:ph type="sldNum" sz="quarter" idx="5"/>
          </p:nvPr>
        </p:nvSpPr>
        <p:spPr/>
        <p:txBody>
          <a:bodyPr/>
          <a:lstStyle/>
          <a:p>
            <a:fld id="{97DA6C01-5F67-F145-8333-D92E7030BCE1}" type="slidenum">
              <a:rPr lang="de-DE" smtClean="0"/>
              <a:t>9</a:t>
            </a:fld>
            <a:endParaRPr lang="de-DE"/>
          </a:p>
        </p:txBody>
      </p:sp>
    </p:spTree>
    <p:extLst>
      <p:ext uri="{BB962C8B-B14F-4D97-AF65-F5344CB8AC3E}">
        <p14:creationId xmlns:p14="http://schemas.microsoft.com/office/powerpoint/2010/main" val="2263847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10</a:t>
            </a:fld>
            <a:endParaRPr lang="de-DE"/>
          </a:p>
        </p:txBody>
      </p:sp>
    </p:spTree>
    <p:extLst>
      <p:ext uri="{BB962C8B-B14F-4D97-AF65-F5344CB8AC3E}">
        <p14:creationId xmlns:p14="http://schemas.microsoft.com/office/powerpoint/2010/main" val="1113129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On this slide you see a typical PhD position offered in the framework of MSCA </a:t>
            </a:r>
            <a:r>
              <a:rPr kumimoji="0" lang="en-GB" sz="1200" b="1" i="0" u="none" strike="noStrike" kern="1200" cap="none" spc="0" normalizeH="0" baseline="0" noProof="0" dirty="0" smtClean="0">
                <a:ln>
                  <a:noFill/>
                </a:ln>
                <a:solidFill>
                  <a:prstClr val="black"/>
                </a:solidFill>
                <a:effectLst/>
                <a:uLnTx/>
                <a:uFillTx/>
                <a:latin typeface="+mn-lt"/>
                <a:ea typeface="+mn-ea"/>
                <a:cs typeface="+mn-cs"/>
              </a:rPr>
              <a:t>DN:</a:t>
            </a:r>
            <a:endParaRPr kumimoji="0" lang="en-GB"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All necessary information such as a comprehensive description of the position, the application deadline and the contact information for your application is available.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You apply for this position directly </a:t>
            </a:r>
            <a:r>
              <a:rPr kumimoji="0" lang="de-AT" sz="1200" b="0" i="0" u="none" strike="noStrike" kern="1200" cap="none" spc="0" normalizeH="0" baseline="0" noProof="0" dirty="0" err="1">
                <a:ln>
                  <a:noFill/>
                </a:ln>
                <a:solidFill>
                  <a:prstClr val="black"/>
                </a:solidFill>
                <a:effectLst/>
                <a:uLnTx/>
                <a:uFillTx/>
                <a:latin typeface="+mn-lt"/>
                <a:ea typeface="+mn-ea"/>
                <a:cs typeface="+mn-cs"/>
              </a:rPr>
              <a:t>with</a:t>
            </a:r>
            <a:r>
              <a:rPr kumimoji="0" lang="de-AT" sz="1200" b="0" i="0" u="none" strike="noStrike" kern="1200" cap="none" spc="0" normalizeH="0" baseline="0" noProof="0" dirty="0">
                <a:ln>
                  <a:noFill/>
                </a:ln>
                <a:solidFill>
                  <a:prstClr val="black"/>
                </a:solidFill>
                <a:effectLst/>
                <a:uLnTx/>
                <a:uFillTx/>
                <a:latin typeface="+mn-lt"/>
                <a:ea typeface="+mn-ea"/>
                <a:cs typeface="+mn-cs"/>
              </a:rPr>
              <a:t> </a:t>
            </a:r>
            <a:r>
              <a:rPr kumimoji="0" lang="de-AT" sz="1200" b="0" i="0" u="none" strike="noStrike" kern="1200" cap="none" spc="0" normalizeH="0" baseline="0" noProof="0" dirty="0" err="1">
                <a:ln>
                  <a:noFill/>
                </a:ln>
                <a:solidFill>
                  <a:prstClr val="black"/>
                </a:solidFill>
                <a:effectLst/>
                <a:uLnTx/>
                <a:uFillTx/>
                <a:latin typeface="+mn-lt"/>
                <a:ea typeface="+mn-ea"/>
                <a:cs typeface="+mn-cs"/>
              </a:rPr>
              <a:t>the</a:t>
            </a:r>
            <a:r>
              <a:rPr kumimoji="0" lang="de-AT" sz="1200" b="0" i="0" u="none" strike="noStrike" kern="1200" cap="none" spc="0" normalizeH="0" baseline="0" noProof="0" dirty="0">
                <a:ln>
                  <a:noFill/>
                </a:ln>
                <a:solidFill>
                  <a:prstClr val="black"/>
                </a:solidFill>
                <a:effectLst/>
                <a:uLnTx/>
                <a:uFillTx/>
                <a:latin typeface="+mn-lt"/>
                <a:ea typeface="+mn-ea"/>
                <a:cs typeface="+mn-cs"/>
              </a:rPr>
              <a:t> </a:t>
            </a:r>
            <a:r>
              <a:rPr kumimoji="0" lang="de-AT" sz="1200" b="0" i="0" u="none" strike="noStrike" kern="1200" cap="none" spc="0" normalizeH="0" baseline="0" noProof="0" dirty="0" smtClean="0">
                <a:ln>
                  <a:noFill/>
                </a:ln>
                <a:solidFill>
                  <a:prstClr val="black"/>
                </a:solidFill>
                <a:effectLst/>
                <a:uLnTx/>
                <a:uFillTx/>
                <a:latin typeface="+mn-lt"/>
                <a:ea typeface="+mn-ea"/>
                <a:cs typeface="+mn-cs"/>
              </a:rPr>
              <a:t>host</a:t>
            </a:r>
            <a:r>
              <a:rPr kumimoji="0" lang="en-GB" sz="1200" b="0" i="0" u="none" strike="noStrike" kern="1200" cap="none" spc="0" normalizeH="0" baseline="0" noProof="0" dirty="0" smtClean="0">
                <a:ln>
                  <a:noFill/>
                </a:ln>
                <a:solidFill>
                  <a:prstClr val="black"/>
                </a:solidFill>
                <a:effectLst/>
                <a:uLnTx/>
                <a:uFillTx/>
                <a:latin typeface="+mn-lt"/>
                <a:ea typeface="+mn-ea"/>
                <a:cs typeface="+mn-cs"/>
              </a:rPr>
              <a:t>.</a:t>
            </a:r>
            <a:endParaRPr lang="de-AT" i="1" dirty="0"/>
          </a:p>
        </p:txBody>
      </p:sp>
      <p:sp>
        <p:nvSpPr>
          <p:cNvPr id="4" name="Foliennummernplatzhalt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2579798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dirty="0"/>
          </a:p>
        </p:txBody>
      </p:sp>
      <p:sp>
        <p:nvSpPr>
          <p:cNvPr id="4" name="Foliennummernplatzhalter 3"/>
          <p:cNvSpPr>
            <a:spLocks noGrp="1"/>
          </p:cNvSpPr>
          <p:nvPr>
            <p:ph type="sldNum" sz="quarter" idx="10"/>
          </p:nvPr>
        </p:nvSpPr>
        <p:spPr/>
        <p:txBody>
          <a:bodyPr/>
          <a:lstStyle/>
          <a:p>
            <a:fld id="{97DA6C01-5F67-F145-8333-D92E7030BCE1}" type="slidenum">
              <a:rPr lang="de-DE" smtClean="0"/>
              <a:t>12</a:t>
            </a:fld>
            <a:endParaRPr lang="de-DE"/>
          </a:p>
        </p:txBody>
      </p:sp>
    </p:spTree>
    <p:extLst>
      <p:ext uri="{BB962C8B-B14F-4D97-AF65-F5344CB8AC3E}">
        <p14:creationId xmlns:p14="http://schemas.microsoft.com/office/powerpoint/2010/main" val="715558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Master" Target="../slideMasters/slideMaster1.xml"/><Relationship Id="rId4" Type="http://schemas.openxmlformats.org/officeDocument/2006/relationships/image" Target="../media/image2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8.jpeg"/><Relationship Id="rId1" Type="http://schemas.openxmlformats.org/officeDocument/2006/relationships/slideMaster" Target="../slideMasters/slideMaster1.xml"/><Relationship Id="rId4" Type="http://schemas.openxmlformats.org/officeDocument/2006/relationships/image" Target="../media/image27.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9.jpeg"/><Relationship Id="rId1" Type="http://schemas.openxmlformats.org/officeDocument/2006/relationships/slideMaster" Target="../slideMasters/slideMaster1.xml"/><Relationship Id="rId4" Type="http://schemas.openxmlformats.org/officeDocument/2006/relationships/image" Target="../media/image27.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0.jpeg"/><Relationship Id="rId1" Type="http://schemas.openxmlformats.org/officeDocument/2006/relationships/slideMaster" Target="../slideMasters/slideMaster1.xml"/><Relationship Id="rId4" Type="http://schemas.openxmlformats.org/officeDocument/2006/relationships/image" Target="../media/image27.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1.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2.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9.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9.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0.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8.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3.jpe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 y="0"/>
            <a:ext cx="12192000" cy="685800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grpSp>
        <p:nvGrpSpPr>
          <p:cNvPr id="15" name="Group 14"/>
          <p:cNvGrpSpPr/>
          <p:nvPr userDrawn="1"/>
        </p:nvGrpSpPr>
        <p:grpSpPr>
          <a:xfrm>
            <a:off x="5673072" y="6361871"/>
            <a:ext cx="846055" cy="496129"/>
            <a:chOff x="5673072" y="4897884"/>
            <a:chExt cx="846055" cy="496129"/>
          </a:xfrm>
        </p:grpSpPr>
        <p:sp>
          <p:nvSpPr>
            <p:cNvPr id="18" name="Rectangle 17"/>
            <p:cNvSpPr/>
            <p:nvPr userDrawn="1"/>
          </p:nvSpPr>
          <p:spPr>
            <a:xfrm>
              <a:off x="5724681"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5673072" y="4897884"/>
              <a:ext cx="846055" cy="378565"/>
            </a:xfrm>
            <a:prstGeom prst="rect">
              <a:avLst/>
            </a:prstGeom>
            <a:noFill/>
          </p:spPr>
          <p:txBody>
            <a:bodyPr wrap="square" rtlCol="0">
              <a:spAutoFit/>
            </a:bodyPr>
            <a:lstStyle/>
            <a:p>
              <a:r>
                <a:rPr lang="fr-BE" sz="930" b="0" i="1" dirty="0" err="1">
                  <a:solidFill>
                    <a:schemeClr val="bg1"/>
                  </a:solidFill>
                  <a:latin typeface="EC Square Sans Pro Light" panose="020B0506000000020004" pitchFamily="34" charset="0"/>
                </a:rPr>
                <a:t>Research</a:t>
              </a:r>
              <a:r>
                <a:rPr lang="fr-BE" sz="930" b="0" i="1" dirty="0">
                  <a:solidFill>
                    <a:schemeClr val="bg1"/>
                  </a:solidFill>
                  <a:latin typeface="EC Square Sans Pro Light" panose="020B0506000000020004" pitchFamily="34" charset="0"/>
                </a:rPr>
                <a:t> and Innovation </a:t>
              </a:r>
              <a:endParaRPr lang="en-GB" sz="930" b="0" i="1" dirty="0" err="1">
                <a:solidFill>
                  <a:schemeClr val="bg1"/>
                </a:solidFill>
                <a:latin typeface="EC Square Sans Pro Light" panose="020B0506000000020004" pitchFamily="34" charset="0"/>
              </a:endParaRPr>
            </a:p>
          </p:txBody>
        </p:sp>
      </p:grpSp>
      <p:sp>
        <p:nvSpPr>
          <p:cNvPr id="35" name="Title 1"/>
          <p:cNvSpPr txBox="1">
            <a:spLocks/>
          </p:cNvSpPr>
          <p:nvPr userDrawn="1"/>
        </p:nvSpPr>
        <p:spPr>
          <a:xfrm>
            <a:off x="8201800" y="3023302"/>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 EU</a:t>
            </a:r>
            <a:br>
              <a:rPr lang="en-US" b="1" dirty="0">
                <a:solidFill>
                  <a:schemeClr val="tx2"/>
                </a:solidFill>
              </a:rPr>
            </a:br>
            <a:r>
              <a:rPr lang="en-US" b="1" dirty="0">
                <a:solidFill>
                  <a:schemeClr val="tx2"/>
                </a:solidFill>
              </a:rPr>
              <a:t>RESEARCH &amp; INNOVATION</a:t>
            </a:r>
          </a:p>
          <a:p>
            <a:pPr marL="0" marR="0" lvl="0" indent="0" algn="ctr" defTabSz="914400" rtl="0" eaLnBrk="1" fontAlgn="auto" latinLnBrk="0" hangingPunct="1">
              <a:lnSpc>
                <a:spcPct val="90000"/>
              </a:lnSpc>
              <a:spcBef>
                <a:spcPct val="0"/>
              </a:spcBef>
              <a:spcAft>
                <a:spcPts val="0"/>
              </a:spcAft>
              <a:buClrTx/>
              <a:buSzTx/>
              <a:buFontTx/>
              <a:buNone/>
              <a:tabLst/>
              <a:defRPr/>
            </a:pPr>
            <a:r>
              <a:rPr lang="en-US" sz="1900" b="1" spc="80" baseline="0" dirty="0">
                <a:solidFill>
                  <a:schemeClr val="tx2"/>
                </a:solidFill>
              </a:rPr>
              <a:t>PROGRAMME</a:t>
            </a:r>
            <a:endParaRPr lang="en-GB" sz="1900" spc="80" baseline="0" dirty="0">
              <a:solidFill>
                <a:schemeClr val="tx2"/>
              </a:solidFill>
            </a:endParaRPr>
          </a:p>
        </p:txBody>
      </p:sp>
      <p:sp>
        <p:nvSpPr>
          <p:cNvPr id="36" name="Title 1"/>
          <p:cNvSpPr txBox="1">
            <a:spLocks/>
          </p:cNvSpPr>
          <p:nvPr userDrawn="1"/>
        </p:nvSpPr>
        <p:spPr>
          <a:xfrm>
            <a:off x="8288595" y="3888150"/>
            <a:ext cx="3082412" cy="254774"/>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0" spc="70" baseline="0" dirty="0"/>
              <a:t>2021 – 2027</a:t>
            </a:r>
            <a:endParaRPr lang="en-GB" b="0" spc="70" baseline="0" dirty="0"/>
          </a:p>
        </p:txBody>
      </p:sp>
      <p:cxnSp>
        <p:nvCxnSpPr>
          <p:cNvPr id="37" name="Straight Connector 36"/>
          <p:cNvCxnSpPr/>
          <p:nvPr userDrawn="1"/>
        </p:nvCxnSpPr>
        <p:spPr>
          <a:xfrm>
            <a:off x="8232291" y="4224797"/>
            <a:ext cx="324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8201800" y="2886814"/>
            <a:ext cx="324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34" name="Picture 3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608" y="3904319"/>
            <a:ext cx="1001297" cy="1328882"/>
          </a:xfrm>
          <a:prstGeom prst="rect">
            <a:avLst/>
          </a:prstGeom>
        </p:spPr>
      </p:pic>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243129005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3549431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38586260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79484910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27286" t="13136" r="7631"/>
          <a:stretch/>
        </p:blipFill>
        <p:spPr>
          <a:xfrm>
            <a:off x="-15498" y="1503336"/>
            <a:ext cx="3766088" cy="3570272"/>
          </a:xfrm>
          <a:prstGeom prst="rect">
            <a:avLst/>
          </a:prstGeom>
        </p:spPr>
      </p:pic>
    </p:spTree>
    <p:extLst>
      <p:ext uri="{BB962C8B-B14F-4D97-AF65-F5344CB8AC3E}">
        <p14:creationId xmlns:p14="http://schemas.microsoft.com/office/powerpoint/2010/main" val="310184602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l="25853" t="8280" r="3918" b="10191"/>
          <a:stretch/>
        </p:blipFill>
        <p:spPr>
          <a:xfrm>
            <a:off x="-13855" y="1510146"/>
            <a:ext cx="3629891" cy="3546764"/>
          </a:xfrm>
          <a:prstGeom prst="rect">
            <a:avLst/>
          </a:prstGeom>
        </p:spPr>
      </p:pic>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3897700" y="1523939"/>
            <a:ext cx="694440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3897699" y="4645214"/>
            <a:ext cx="6977533"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3897697" y="4945651"/>
            <a:ext cx="6977275"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0069765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17228992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548680"/>
            <a:ext cx="2304256" cy="1600050"/>
          </a:xfrm>
          <a:prstGeom prst="rect">
            <a:avLst/>
          </a:prstGeom>
          <a:noFill/>
          <a:ln w="9525">
            <a:noFill/>
            <a:miter lim="800000"/>
            <a:headEnd/>
            <a:tailEnd/>
          </a:ln>
        </p:spPr>
      </p:pic>
      <p:sp>
        <p:nvSpPr>
          <p:cNvPr id="7" name="Subtitle 2"/>
          <p:cNvSpPr txBox="1">
            <a:spLocks/>
          </p:cNvSpPr>
          <p:nvPr/>
        </p:nvSpPr>
        <p:spPr>
          <a:xfrm>
            <a:off x="2477697" y="5750547"/>
            <a:ext cx="8318374" cy="659393"/>
          </a:xfrm>
          <a:prstGeom prst="rect">
            <a:avLst/>
          </a:prstGeom>
        </p:spPr>
        <p:txBody>
          <a:bodyPr wrap="square" lIns="0" tIns="72000" rIns="0" bIns="72000" numCol="1" anchor="t" anchorCtr="0">
            <a:sp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p>
          <a:p>
            <a:pPr marL="0" marR="0" lvl="0" indent="0" algn="just" defTabSz="914400" rtl="0" eaLnBrk="1" fontAlgn="base" latinLnBrk="0" hangingPunct="1">
              <a:lnSpc>
                <a:spcPct val="100000"/>
              </a:lnSpc>
              <a:spcBef>
                <a:spcPct val="20000"/>
              </a:spcBef>
              <a:spcAft>
                <a:spcPct val="0"/>
              </a:spcAft>
              <a:buClr>
                <a:schemeClr val="bg1"/>
              </a:buClr>
              <a:buSzTx/>
              <a:buFontTx/>
              <a:buNone/>
              <a:tabLst/>
              <a:defRPr/>
            </a:pPr>
            <a:r>
              <a:rPr kumimoji="0" lang="en-US" altLang="en-US" sz="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Image credits</a:t>
            </a:r>
            <a:r>
              <a:rPr kumimoji="0" lang="en-US" altLang="en-US" sz="6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Cover: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#249868181, #251163013, #273480523, #241215668, #245719946, #251163053, #252508849, #241215668; Slide 1: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#244690530; Slide 9: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#241215668, #251163013; Slide 12: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#251163053; Slide 24: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#241215668, #251163013; Slide 25: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#251163013; Slide 27: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#251163053; Slide 30: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#244690530; Slide 32: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#251163013; Slide 36: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#251163053; Slide 37: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#245719946, #251163013; Slide 40: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ivector</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#244690530, #241215668; Slide 49: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petovarga</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#366009967; 2020. Source: Stock.Adobe.com. Icons © </a:t>
            </a:r>
            <a:r>
              <a:rPr kumimoji="0" lang="en-US" altLang="en-US" sz="600" b="0" i="0" u="none" strike="noStrike" cap="none" normalizeH="0" baseline="0" dirty="0" err="1">
                <a:ln>
                  <a:noFill/>
                </a:ln>
                <a:solidFill>
                  <a:schemeClr val="tx1"/>
                </a:solidFill>
                <a:effectLst/>
                <a:latin typeface="+mn-lt"/>
                <a:ea typeface="Calibri" panose="020F0502020204030204" pitchFamily="34" charset="0"/>
                <a:cs typeface="Arial" panose="020B0604020202020204" pitchFamily="34" charset="0"/>
              </a:rPr>
              <a:t>Flaticon</a:t>
            </a:r>
            <a:r>
              <a:rPr kumimoji="0" lang="en-US" altLang="en-US" sz="600" b="0" i="0" u="none" strike="noStrike" cap="none" normalizeH="0" baseline="0" dirty="0">
                <a:ln>
                  <a:noFill/>
                </a:ln>
                <a:solidFill>
                  <a:schemeClr val="tx1"/>
                </a:solidFill>
                <a:effectLst/>
                <a:latin typeface="+mn-lt"/>
                <a:ea typeface="Calibri" panose="020F0502020204030204" pitchFamily="34" charset="0"/>
                <a:cs typeface="Arial" panose="020B0604020202020204" pitchFamily="34" charset="0"/>
              </a:rPr>
              <a:t> – all rights reserved. </a:t>
            </a:r>
            <a:endParaRPr kumimoji="0" lang="en-US" altLang="en-US" sz="600" b="0" i="0" u="none" strike="noStrike" cap="none" normalizeH="0" baseline="0" dirty="0">
              <a:ln>
                <a:noFill/>
              </a:ln>
              <a:solidFill>
                <a:schemeClr val="tx1"/>
              </a:solidFill>
              <a:effectLst/>
              <a:latin typeface="+mn-lt"/>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5929" y="5994432"/>
            <a:ext cx="900000"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7" name="Rechteck 6"/>
          <p:cNvSpPr/>
          <p:nvPr userDrawn="1"/>
        </p:nvSpPr>
        <p:spPr>
          <a:xfrm>
            <a:off x="0" y="6462714"/>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2400"/>
          </a:p>
        </p:txBody>
      </p:sp>
      <p:sp>
        <p:nvSpPr>
          <p:cNvPr id="12" name="Rechteck 11"/>
          <p:cNvSpPr/>
          <p:nvPr userDrawn="1"/>
        </p:nvSpPr>
        <p:spPr>
          <a:xfrm>
            <a:off x="8516111" y="6476557"/>
            <a:ext cx="3123440" cy="381443"/>
          </a:xfrm>
          <a:prstGeom prst="rect">
            <a:avLst/>
          </a:prstGeom>
        </p:spPr>
        <p:txBody>
          <a:bodyPr wrap="square" lIns="0" tIns="0" rIns="0" bIns="0" anchor="ctr" anchorCtr="0">
            <a:noAutofit/>
          </a:bodyPr>
          <a:lstStyle/>
          <a:p>
            <a:pPr algn="r">
              <a:lnSpc>
                <a:spcPct val="100000"/>
              </a:lnSpc>
              <a:spcAft>
                <a:spcPts val="0"/>
              </a:spcAft>
            </a:pPr>
            <a:fld id="{50C77D1C-F0FB-DF48-A0F1-90ACD1E3FEBC}" type="slidenum">
              <a:rPr lang="de-DE" sz="1600" b="1" i="0" baseline="0" smtClean="0">
                <a:solidFill>
                  <a:srgbClr val="FFFFFF"/>
                </a:solidFill>
                <a:latin typeface="BundesSans Office Bold"/>
                <a:cs typeface="BundesSans Office Bold"/>
              </a:rPr>
              <a:pPr algn="r">
                <a:lnSpc>
                  <a:spcPct val="100000"/>
                </a:lnSpc>
                <a:spcAft>
                  <a:spcPts val="0"/>
                </a:spcAft>
              </a:pPr>
              <a:t>‹Nr.›</a:t>
            </a:fld>
            <a:endParaRPr lang="de-DE" sz="1600" b="1" i="0" dirty="0">
              <a:solidFill>
                <a:srgbClr val="FFFFFF"/>
              </a:solidFill>
              <a:latin typeface="BundesSans Office Bold"/>
              <a:cs typeface="BundesSans Office Bold"/>
            </a:endParaRPr>
          </a:p>
        </p:txBody>
      </p:sp>
      <p:sp>
        <p:nvSpPr>
          <p:cNvPr id="10" name="Titel 1"/>
          <p:cNvSpPr>
            <a:spLocks noGrp="1"/>
          </p:cNvSpPr>
          <p:nvPr>
            <p:ph type="title"/>
          </p:nvPr>
        </p:nvSpPr>
        <p:spPr>
          <a:xfrm>
            <a:off x="1142618" y="1600243"/>
            <a:ext cx="10496935" cy="574516"/>
          </a:xfrm>
        </p:spPr>
        <p:txBody>
          <a:bodyPr wrap="square" lIns="0" tIns="0" rIns="0" bIns="0" anchor="t" anchorCtr="0">
            <a:spAutoFit/>
          </a:bodyPr>
          <a:lstStyle>
            <a:lvl1pPr algn="l">
              <a:lnSpc>
                <a:spcPct val="100000"/>
              </a:lnSpc>
              <a:spcAft>
                <a:spcPts val="0"/>
              </a:spcAft>
              <a:defRPr sz="3733" b="0" i="0" baseline="0">
                <a:latin typeface="BundesSerif Office"/>
                <a:cs typeface="Arial"/>
              </a:defRPr>
            </a:lvl1pPr>
          </a:lstStyle>
          <a:p>
            <a:r>
              <a:rPr lang="de-DE"/>
              <a:t>Mastertitelformat bearbeiten</a:t>
            </a:r>
            <a:endParaRPr lang="de-DE" dirty="0"/>
          </a:p>
        </p:txBody>
      </p:sp>
      <p:sp>
        <p:nvSpPr>
          <p:cNvPr id="13" name="Inhaltsplatzhalter 2"/>
          <p:cNvSpPr>
            <a:spLocks noGrp="1"/>
          </p:cNvSpPr>
          <p:nvPr>
            <p:ph idx="1"/>
          </p:nvPr>
        </p:nvSpPr>
        <p:spPr>
          <a:xfrm>
            <a:off x="1142402" y="2323382"/>
            <a:ext cx="10497149" cy="4139329"/>
          </a:xfrm>
        </p:spPr>
        <p:txBody>
          <a:bodyPr lIns="0" tIns="0" rIns="0" bIns="0">
            <a:noAutofit/>
          </a:bodyPr>
          <a:lstStyle>
            <a:lvl1pPr marL="311992" indent="-311992">
              <a:lnSpc>
                <a:spcPct val="100000"/>
              </a:lnSpc>
              <a:spcBef>
                <a:spcPts val="400"/>
              </a:spcBef>
              <a:spcAft>
                <a:spcPts val="400"/>
              </a:spcAft>
              <a:buClrTx/>
              <a:buFont typeface="Arial"/>
              <a:buChar char="•"/>
              <a:defRPr sz="2667" baseline="0">
                <a:latin typeface="BundesSans Office"/>
              </a:defRPr>
            </a:lvl1pPr>
            <a:lvl2pPr marL="599985" indent="-283193">
              <a:lnSpc>
                <a:spcPct val="100000"/>
              </a:lnSpc>
              <a:spcBef>
                <a:spcPts val="400"/>
              </a:spcBef>
              <a:spcAft>
                <a:spcPts val="400"/>
              </a:spcAft>
              <a:buClrTx/>
              <a:buFont typeface="Symbol" panose="05050102010706020507" pitchFamily="18" charset="2"/>
              <a:buChar char="-"/>
              <a:defRPr sz="2667" baseline="0">
                <a:latin typeface="BundesSans Office"/>
              </a:defRPr>
            </a:lvl2pPr>
            <a:lvl3pPr marL="902377" indent="-311992">
              <a:lnSpc>
                <a:spcPct val="100000"/>
              </a:lnSpc>
              <a:spcBef>
                <a:spcPts val="400"/>
              </a:spcBef>
              <a:spcAft>
                <a:spcPts val="400"/>
              </a:spcAft>
              <a:buClrTx/>
              <a:buFont typeface="Arial"/>
              <a:buChar char="•"/>
              <a:defRPr sz="2667" baseline="0">
                <a:latin typeface="BundesSans Office"/>
              </a:defRPr>
            </a:lvl3pPr>
            <a:lvl4pPr marL="1310185" indent="-351358">
              <a:lnSpc>
                <a:spcPct val="100000"/>
              </a:lnSpc>
              <a:spcBef>
                <a:spcPts val="400"/>
              </a:spcBef>
              <a:spcAft>
                <a:spcPts val="400"/>
              </a:spcAft>
              <a:buFont typeface="Symbol" panose="05050102010706020507" pitchFamily="18" charset="2"/>
              <a:buChar char="-"/>
              <a:defRPr sz="2667" baseline="0">
                <a:latin typeface="BundesSans Office" panose="020B0002030500000203" pitchFamily="34" charset="0"/>
              </a:defRPr>
            </a:lvl4pPr>
            <a:lvl5pPr marL="1845687" indent="-457189" defTabSz="452955">
              <a:lnSpc>
                <a:spcPct val="100000"/>
              </a:lnSpc>
              <a:spcBef>
                <a:spcPts val="400"/>
              </a:spcBef>
              <a:spcAft>
                <a:spcPts val="400"/>
              </a:spcAft>
              <a:buFont typeface="Wingdings" panose="05000000000000000000" pitchFamily="2" charset="2"/>
              <a:buChar char="Ø"/>
              <a:defRPr baseline="0">
                <a:latin typeface="BundesSans Office" panose="020B0002030500000203"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extfeld 10"/>
          <p:cNvSpPr txBox="1"/>
          <p:nvPr userDrawn="1"/>
        </p:nvSpPr>
        <p:spPr>
          <a:xfrm>
            <a:off x="1151269" y="6476558"/>
            <a:ext cx="3767751" cy="381441"/>
          </a:xfrm>
          <a:prstGeom prst="rect">
            <a:avLst/>
          </a:prstGeom>
          <a:noFill/>
        </p:spPr>
        <p:txBody>
          <a:bodyPr wrap="square" lIns="0" tIns="0" rIns="0" bIns="0" rtlCol="0" anchor="ctr" anchorCtr="0">
            <a:noAutofit/>
          </a:bodyPr>
          <a:lstStyle/>
          <a:p>
            <a:pPr marL="0" marR="0" indent="0" algn="l" defTabSz="609585" rtl="0" eaLnBrk="1" fontAlgn="auto" latinLnBrk="0" hangingPunct="1">
              <a:lnSpc>
                <a:spcPct val="100000"/>
              </a:lnSpc>
              <a:spcBef>
                <a:spcPts val="0"/>
              </a:spcBef>
              <a:spcAft>
                <a:spcPts val="0"/>
              </a:spcAft>
              <a:buClrTx/>
              <a:buSzTx/>
              <a:buFontTx/>
              <a:buNone/>
              <a:tabLst/>
              <a:defRPr/>
            </a:pPr>
            <a:r>
              <a:rPr lang="de-DE" sz="1600" b="1" dirty="0" err="1">
                <a:solidFill>
                  <a:srgbClr val="FFFFFF"/>
                </a:solidFill>
                <a:latin typeface="BundesSans Office Bold"/>
                <a:cs typeface="BundesSans Office Bold"/>
              </a:rPr>
              <a:t>Venue</a:t>
            </a:r>
            <a:r>
              <a:rPr lang="de-DE" sz="1600" b="1" dirty="0">
                <a:solidFill>
                  <a:srgbClr val="FFFFFF"/>
                </a:solidFill>
                <a:latin typeface="BundesSans Office Bold"/>
                <a:cs typeface="BundesSans Office Bold"/>
              </a:rPr>
              <a:t>, date</a:t>
            </a:r>
          </a:p>
        </p:txBody>
      </p:sp>
      <p:pic>
        <p:nvPicPr>
          <p:cNvPr id="14" name="Bild 1"/>
          <p:cNvPicPr>
            <a:picLocks/>
          </p:cNvPicPr>
          <p:nvPr userDrawn="1"/>
        </p:nvPicPr>
        <p:blipFill>
          <a:blip r:embed="rId2"/>
          <a:stretch>
            <a:fillRect/>
          </a:stretch>
        </p:blipFill>
        <p:spPr bwMode="auto">
          <a:xfrm>
            <a:off x="176895" y="144000"/>
            <a:ext cx="2277395" cy="1536000"/>
          </a:xfrm>
          <a:prstGeom prst="rect">
            <a:avLst/>
          </a:prstGeom>
          <a:noFill/>
          <a:ln w="9525">
            <a:noFill/>
            <a:miter lim="800000"/>
            <a:headEnd/>
            <a:tailEnd/>
          </a:ln>
        </p:spPr>
      </p:pic>
      <p:pic>
        <p:nvPicPr>
          <p:cNvPr id="9" name="Grafik 8"/>
          <p:cNvPicPr>
            <a:picLocks noChangeAspect="1"/>
          </p:cNvPicPr>
          <p:nvPr userDrawn="1"/>
        </p:nvPicPr>
        <p:blipFill>
          <a:blip r:embed="rId3"/>
          <a:stretch>
            <a:fillRect/>
          </a:stretch>
        </p:blipFill>
        <p:spPr>
          <a:xfrm>
            <a:off x="10123036" y="268776"/>
            <a:ext cx="2070933" cy="977553"/>
          </a:xfrm>
          <a:prstGeom prst="rect">
            <a:avLst/>
          </a:prstGeom>
        </p:spPr>
      </p:pic>
    </p:spTree>
    <p:extLst>
      <p:ext uri="{BB962C8B-B14F-4D97-AF65-F5344CB8AC3E}">
        <p14:creationId xmlns:p14="http://schemas.microsoft.com/office/powerpoint/2010/main" val="1849294549"/>
      </p:ext>
    </p:extLst>
  </p:cSld>
  <p:clrMapOvr>
    <a:masterClrMapping/>
  </p:clrMapOvr>
  <p:extLst>
    <p:ext uri="{DCECCB84-F9BA-43D5-87BE-67443E8EF086}">
      <p15:sldGuideLst xmlns:p15="http://schemas.microsoft.com/office/powerpoint/2012/main">
        <p15:guide id="1" orient="horz" pos="1620">
          <p15:clr>
            <a:srgbClr val="FBAE40"/>
          </p15:clr>
        </p15:guide>
        <p15:guide id="2" pos="249">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18" name="Rechteck 17"/>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7" name="Rechteck 6"/>
          <p:cNvSpPr/>
          <p:nvPr userDrawn="1"/>
        </p:nvSpPr>
        <p:spPr>
          <a:xfrm>
            <a:off x="0" y="6479571"/>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a:latin typeface="BundesSerif Office Regular"/>
                <a:cs typeface="Arial" panose="020B0604020202020204" pitchFamily="34" charset="0"/>
              </a:defRPr>
            </a:lvl1pPr>
          </a:lstStyle>
          <a:p>
            <a:r>
              <a:rPr lang="de-DE" dirty="0"/>
              <a:t>Innovative Training Networks (ITN)</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Ausbildung von Nachwuchsforschenden</a:t>
            </a:r>
          </a:p>
        </p:txBody>
      </p:sp>
      <p:sp>
        <p:nvSpPr>
          <p:cNvPr id="19"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pic>
        <p:nvPicPr>
          <p:cNvPr id="21" name="Grafik 2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55700" y="1478987"/>
            <a:ext cx="6858000" cy="3382339"/>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ORT,</a:t>
            </a:r>
            <a:r>
              <a:rPr lang="de-DE" sz="1200" b="1" baseline="0" dirty="0">
                <a:solidFill>
                  <a:srgbClr val="FFFFFF"/>
                </a:solidFill>
                <a:latin typeface="BundesSans Office Bold"/>
                <a:cs typeface="BundesSans Office Bold"/>
              </a:rPr>
              <a:t> DATUM</a:t>
            </a:r>
            <a:endParaRPr lang="de-DE" sz="1200" b="1" dirty="0">
              <a:solidFill>
                <a:srgbClr val="FFFFFF"/>
              </a:solidFill>
              <a:latin typeface="BundesSans Office Bold"/>
              <a:cs typeface="BundesSans Office Bold"/>
            </a:endParaRP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293012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600164"/>
          </a:xfrm>
          <a:prstGeom prst="rect">
            <a:avLst/>
          </a:prstGeom>
        </p:spPr>
        <p:txBody>
          <a:bodyPr vert="horz" wrap="square" lIns="91440" tIns="45720" rIns="91440" bIns="0" rtlCol="0" anchor="t" anchorCtr="0">
            <a:noAutofit/>
          </a:bodyPr>
          <a:lstStyle>
            <a:lvl1pPr>
              <a:lnSpc>
                <a:spcPct val="100000"/>
              </a:lnSpc>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6"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‹Nr.›</a:t>
            </a:fld>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14" name="Rechteck 13"/>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17" name="Textplatzhalter 18"/>
          <p:cNvSpPr>
            <a:spLocks noGrp="1"/>
          </p:cNvSpPr>
          <p:nvPr>
            <p:ph type="body" sz="quarter" idx="12"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4861325"/>
            <a:ext cx="10632181" cy="465324"/>
          </a:xfrm>
          <a:prstGeom prst="rect">
            <a:avLst/>
          </a:prstGeom>
        </p:spPr>
        <p:txBody>
          <a:bodyPr/>
          <a:lstStyle>
            <a:lvl1pPr algn="l">
              <a:defRPr sz="2800" baseline="0">
                <a:latin typeface="BundesSerif Office Regular"/>
                <a:cs typeface="Arial" panose="020B0604020202020204" pitchFamily="34" charset="0"/>
              </a:defRPr>
            </a:lvl1pPr>
          </a:lstStyle>
          <a:p>
            <a:r>
              <a:rPr lang="en-US" dirty="0" err="1"/>
              <a:t>Cofunding</a:t>
            </a:r>
            <a:r>
              <a:rPr lang="en-US" dirty="0"/>
              <a:t> of regional, national and international </a:t>
            </a:r>
            <a:r>
              <a:rPr lang="en-US" dirty="0" err="1"/>
              <a:t>Programmes</a:t>
            </a:r>
            <a:r>
              <a:rPr lang="en-US" dirty="0"/>
              <a:t> (COFUND)</a:t>
            </a:r>
          </a:p>
        </p:txBody>
      </p:sp>
      <p:sp>
        <p:nvSpPr>
          <p:cNvPr id="13" name="Inhaltsplatzhalter 2"/>
          <p:cNvSpPr>
            <a:spLocks noGrp="1"/>
          </p:cNvSpPr>
          <p:nvPr>
            <p:ph idx="1" hasCustomPrompt="1"/>
          </p:nvPr>
        </p:nvSpPr>
        <p:spPr>
          <a:xfrm>
            <a:off x="1018766" y="5733847"/>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err="1"/>
              <a:t>Kofinanzierung</a:t>
            </a:r>
            <a:r>
              <a:rPr lang="de-DE" dirty="0"/>
              <a:t> von Doktoranden-/Mobilitätsprogrammen</a:t>
            </a:r>
          </a:p>
        </p:txBody>
      </p:sp>
      <p:pic>
        <p:nvPicPr>
          <p:cNvPr id="2" name="Grafik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55701" y="1478988"/>
            <a:ext cx="6842252" cy="3382337"/>
          </a:xfrm>
          <a:prstGeom prst="rect">
            <a:avLst/>
          </a:prstGeom>
        </p:spPr>
      </p:pic>
      <p:pic>
        <p:nvPicPr>
          <p:cNvPr id="15" name="Grafik 14"/>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8" name="Rechteck 17"/>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ORT,</a:t>
            </a:r>
            <a:r>
              <a:rPr lang="de-DE" sz="1200" b="1" baseline="0" dirty="0">
                <a:solidFill>
                  <a:srgbClr val="FFFFFF"/>
                </a:solidFill>
                <a:latin typeface="BundesSans Office Bold"/>
                <a:cs typeface="BundesSans Office Bold"/>
              </a:rPr>
              <a:t> DATUM</a:t>
            </a:r>
            <a:endParaRPr lang="de-DE" sz="1200" b="1" dirty="0">
              <a:solidFill>
                <a:srgbClr val="FFFFFF"/>
              </a:solidFill>
              <a:latin typeface="BundesSans Office Bold"/>
              <a:cs typeface="BundesSans Office Bold"/>
            </a:endParaRPr>
          </a:p>
        </p:txBody>
      </p:sp>
      <p:pic>
        <p:nvPicPr>
          <p:cNvPr id="19"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281794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19" name="Rechteck 18"/>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20"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a:latin typeface="BundesSerif Office Regular"/>
                <a:cs typeface="Arial" panose="020B0604020202020204" pitchFamily="34" charset="0"/>
              </a:defRPr>
            </a:lvl1pPr>
          </a:lstStyle>
          <a:p>
            <a:r>
              <a:rPr lang="de-DE" dirty="0"/>
              <a:t>Individual Fellowships (IF)</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Karriereentwicklung erfahrener Forschender</a:t>
            </a:r>
          </a:p>
        </p:txBody>
      </p:sp>
      <p:pic>
        <p:nvPicPr>
          <p:cNvPr id="18" name="Grafik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46375" y="1478988"/>
            <a:ext cx="6867325" cy="3382337"/>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ORT,</a:t>
            </a:r>
            <a:r>
              <a:rPr lang="de-DE" sz="1200" b="1" baseline="0" dirty="0">
                <a:solidFill>
                  <a:srgbClr val="FFFFFF"/>
                </a:solidFill>
                <a:latin typeface="BundesSans Office Bold"/>
                <a:cs typeface="BundesSans Office Bold"/>
              </a:rPr>
              <a:t> DATUM</a:t>
            </a:r>
            <a:endParaRPr lang="de-DE" sz="1200" b="1" dirty="0">
              <a:solidFill>
                <a:srgbClr val="FFFFFF"/>
              </a:solidFill>
              <a:latin typeface="BundesSans Office Bold"/>
              <a:cs typeface="BundesSans Office Bold"/>
            </a:endParaRP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15135477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19" name="Rechteck 18"/>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20"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baseline="0">
                <a:latin typeface="BundesSerif Office Regular"/>
                <a:cs typeface="Arial" panose="020B0604020202020204" pitchFamily="34" charset="0"/>
              </a:defRPr>
            </a:lvl1pPr>
          </a:lstStyle>
          <a:p>
            <a:r>
              <a:rPr lang="de-DE" dirty="0"/>
              <a:t>Global Fellowships (GF)</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Karriereentwicklung erfahrener Forschender außerhalb Europas</a:t>
            </a:r>
          </a:p>
        </p:txBody>
      </p:sp>
      <p:pic>
        <p:nvPicPr>
          <p:cNvPr id="18" name="Grafik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55700" y="1478989"/>
            <a:ext cx="6858000" cy="3382337"/>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ORT,</a:t>
            </a:r>
            <a:r>
              <a:rPr lang="de-DE" sz="1200" b="1" baseline="0" dirty="0">
                <a:solidFill>
                  <a:srgbClr val="FFFFFF"/>
                </a:solidFill>
                <a:latin typeface="BundesSans Office Bold"/>
                <a:cs typeface="BundesSans Office Bold"/>
              </a:rPr>
              <a:t> DATUM</a:t>
            </a:r>
            <a:endParaRPr lang="de-DE" sz="1200" b="1" dirty="0">
              <a:solidFill>
                <a:srgbClr val="FFFFFF"/>
              </a:solidFill>
              <a:latin typeface="BundesSans Office Bold"/>
              <a:cs typeface="BundesSans Office Bold"/>
            </a:endParaRP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3334835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
    <p:bg>
      <p:bgPr>
        <a:solidFill>
          <a:srgbClr val="0778A5"/>
        </a:solidFill>
        <a:effectLst/>
      </p:bgPr>
    </p:bg>
    <p:spTree>
      <p:nvGrpSpPr>
        <p:cNvPr id="1" name=""/>
        <p:cNvGrpSpPr/>
        <p:nvPr/>
      </p:nvGrpSpPr>
      <p:grpSpPr>
        <a:xfrm>
          <a:off x="0" y="0"/>
          <a:ext cx="0" cy="0"/>
          <a:chOff x="0" y="0"/>
          <a:chExt cx="0" cy="0"/>
        </a:xfrm>
      </p:grpSpPr>
      <p:pic>
        <p:nvPicPr>
          <p:cNvPr id="13" name="Grafik 1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886075"/>
            <a:ext cx="12192003" cy="4126675"/>
          </a:xfrm>
          <a:prstGeom prst="rect">
            <a:avLst/>
          </a:prstGeom>
        </p:spPr>
      </p:pic>
      <p:sp>
        <p:nvSpPr>
          <p:cNvPr id="7" name="Rechteck 6"/>
          <p:cNvSpPr/>
          <p:nvPr userDrawn="1"/>
        </p:nvSpPr>
        <p:spPr>
          <a:xfrm>
            <a:off x="192618" y="144463"/>
            <a:ext cx="11802533" cy="2872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0" name="Rechteck 9"/>
          <p:cNvSpPr/>
          <p:nvPr userDrawn="1"/>
        </p:nvSpPr>
        <p:spPr>
          <a:xfrm>
            <a:off x="1153593" y="5991226"/>
            <a:ext cx="10834680" cy="498275"/>
          </a:xfrm>
          <a:prstGeom prst="rect">
            <a:avLst/>
          </a:prstGeom>
        </p:spPr>
        <p:txBody>
          <a:bodyPr wrap="none" lIns="0" tIns="0" rIns="0" bIns="0" anchor="b" anchorCtr="0">
            <a:noAutofit/>
          </a:bodyPr>
          <a:lstStyle/>
          <a:p>
            <a:pPr algn="r"/>
            <a:r>
              <a:rPr lang="de-DE" sz="1200" b="1" dirty="0">
                <a:solidFill>
                  <a:prstClr val="black"/>
                </a:solidFill>
                <a:latin typeface="BundesSans Office Bold"/>
                <a:cs typeface="BundesSans Office Bold"/>
              </a:rPr>
              <a:t>www.nks-msc.de</a:t>
            </a:r>
          </a:p>
        </p:txBody>
      </p:sp>
      <p:sp>
        <p:nvSpPr>
          <p:cNvPr id="9" name="Textplatzhalter 3"/>
          <p:cNvSpPr>
            <a:spLocks noGrp="1"/>
          </p:cNvSpPr>
          <p:nvPr>
            <p:ph type="body" sz="quarter" idx="12" hasCustomPrompt="1"/>
          </p:nvPr>
        </p:nvSpPr>
        <p:spPr>
          <a:xfrm>
            <a:off x="1016098" y="1259697"/>
            <a:ext cx="10604401" cy="1193786"/>
          </a:xfrm>
          <a:prstGeom prst="rect">
            <a:avLst/>
          </a:prstGeom>
        </p:spPr>
        <p:txBody>
          <a:bodyPr>
            <a:noAutofit/>
          </a:bodyPr>
          <a:lstStyle>
            <a:lvl1pPr marL="0" indent="0">
              <a:buNone/>
              <a:defRPr sz="3600">
                <a:latin typeface="BundesSerif Office Regular"/>
              </a:defRPr>
            </a:lvl1pPr>
          </a:lstStyle>
          <a:p>
            <a:r>
              <a:rPr lang="de-DE" dirty="0"/>
              <a:t>Titel der Präsentation</a:t>
            </a:r>
          </a:p>
        </p:txBody>
      </p:sp>
      <p:sp>
        <p:nvSpPr>
          <p:cNvPr id="11" name="Textplatzhalter 4"/>
          <p:cNvSpPr>
            <a:spLocks noGrp="1"/>
          </p:cNvSpPr>
          <p:nvPr>
            <p:ph type="body" sz="quarter" idx="13"/>
          </p:nvPr>
        </p:nvSpPr>
        <p:spPr>
          <a:xfrm>
            <a:off x="1024672" y="2453482"/>
            <a:ext cx="10595827" cy="563562"/>
          </a:xfrm>
          <a:prstGeom prst="rect">
            <a:avLst/>
          </a:prstGeom>
        </p:spPr>
        <p:txBody>
          <a:bodyPr>
            <a:normAutofit/>
          </a:bodyPr>
          <a:lstStyle>
            <a:lvl1pPr marL="0" indent="0">
              <a:buNone/>
              <a:defRPr sz="1800">
                <a:latin typeface="BundesSans Office Bold" panose="020B0002030500000203" pitchFamily="34" charset="0"/>
              </a:defRPr>
            </a:lvl1pPr>
          </a:lstStyle>
          <a:p>
            <a:pPr lvl="0"/>
            <a:r>
              <a:rPr lang="de-DE"/>
              <a:t>Textmasterformat bearbeiten</a:t>
            </a:r>
          </a:p>
        </p:txBody>
      </p:sp>
      <p:pic>
        <p:nvPicPr>
          <p:cNvPr id="16" name="Grafik 1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pic>
        <p:nvPicPr>
          <p:cNvPr id="14"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4604283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1" name="Rechteck 10"/>
          <p:cNvSpPr/>
          <p:nvPr userDrawn="1"/>
        </p:nvSpPr>
        <p:spPr>
          <a:xfrm>
            <a:off x="1155700" y="6476558"/>
            <a:ext cx="3123440" cy="381442"/>
          </a:xfrm>
          <a:prstGeom prst="rect">
            <a:avLst/>
          </a:prstGeom>
        </p:spPr>
        <p:txBody>
          <a:bodyPr wrap="square" lIns="0" tIns="0" rIns="0" bIns="0" anchor="ctr" anchorCtr="0">
            <a:noAutofit/>
          </a:bodyPr>
          <a:lstStyle/>
          <a:p>
            <a:r>
              <a:rPr lang="en-GB" sz="1200" b="1" noProof="0" dirty="0">
                <a:solidFill>
                  <a:srgbClr val="FFFFFF"/>
                </a:solidFill>
                <a:latin typeface="BundesSans Office Bold"/>
                <a:cs typeface="BundesSans Office Bold"/>
              </a:rPr>
              <a:t>Munich, 24 February 2021</a:t>
            </a: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p:nvPr>
        </p:nvSpPr>
        <p:spPr>
          <a:xfrm>
            <a:off x="1007370" y="1372314"/>
            <a:ext cx="10632181" cy="533400"/>
          </a:xfrm>
          <a:prstGeom prst="rect">
            <a:avLst/>
          </a:prstGeom>
        </p:spPr>
        <p:txBody>
          <a:bodyPr/>
          <a:lstStyle>
            <a:lvl1pPr algn="l">
              <a:defRPr sz="2800">
                <a:latin typeface="BundesSerif Office Regular"/>
                <a:cs typeface="Arial" panose="020B0604020202020204" pitchFamily="34" charset="0"/>
              </a:defRPr>
            </a:lvl1pPr>
          </a:lstStyle>
          <a:p>
            <a:r>
              <a:rPr lang="de-DE"/>
              <a:t>Titelmasterformat durch Klicken bearbeiten</a:t>
            </a:r>
            <a:endParaRPr lang="de-DE" dirty="0"/>
          </a:p>
        </p:txBody>
      </p:sp>
      <p:sp>
        <p:nvSpPr>
          <p:cNvPr id="13" name="Inhaltsplatzhalter 2"/>
          <p:cNvSpPr>
            <a:spLocks noGrp="1"/>
          </p:cNvSpPr>
          <p:nvPr>
            <p:ph idx="1"/>
          </p:nvPr>
        </p:nvSpPr>
        <p:spPr>
          <a:xfrm>
            <a:off x="1018766" y="2125554"/>
            <a:ext cx="10632180" cy="3990253"/>
          </a:xfrm>
          <a:prstGeom prst="rect">
            <a:avLst/>
          </a:prstGeom>
        </p:spPr>
        <p:txBody>
          <a:bodyPr/>
          <a:lstStyle>
            <a:lvl1pPr marL="342900" indent="-342900">
              <a:buFont typeface="Arial" panose="020B0604020202020204" pitchFamily="34" charset="0"/>
              <a:buChar char="•"/>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4" name="Grafik 13"/>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pic>
        <p:nvPicPr>
          <p:cNvPr id="9" name="Bild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30225006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18" name="Rechteck 17"/>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7" name="Rechteck 6"/>
          <p:cNvSpPr/>
          <p:nvPr userDrawn="1"/>
        </p:nvSpPr>
        <p:spPr>
          <a:xfrm>
            <a:off x="0" y="6479571"/>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a:latin typeface="BundesSerif Office Regular"/>
                <a:cs typeface="Arial" panose="020B0604020202020204" pitchFamily="34" charset="0"/>
              </a:defRPr>
            </a:lvl1pPr>
          </a:lstStyle>
          <a:p>
            <a:r>
              <a:rPr lang="de-DE" dirty="0"/>
              <a:t>Innovative Training Networks (ITN)</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Ausbildung von Nachwuchsforschenden</a:t>
            </a:r>
          </a:p>
        </p:txBody>
      </p:sp>
      <p:sp>
        <p:nvSpPr>
          <p:cNvPr id="19"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pic>
        <p:nvPicPr>
          <p:cNvPr id="21" name="Grafik 2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55700" y="1478987"/>
            <a:ext cx="6858000" cy="3382339"/>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15794960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19" name="Rechteck 18"/>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a:latin typeface="BundesSerif Office Regular"/>
                <a:cs typeface="Arial" panose="020B0604020202020204" pitchFamily="34" charset="0"/>
              </a:defRPr>
            </a:lvl1pPr>
          </a:lstStyle>
          <a:p>
            <a:r>
              <a:rPr lang="en-US" dirty="0"/>
              <a:t>Research and Innovation Staff Exchange (RISE)</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Kooperation durch Personalaustausch</a:t>
            </a:r>
          </a:p>
        </p:txBody>
      </p:sp>
      <p:pic>
        <p:nvPicPr>
          <p:cNvPr id="18" name="Grafik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38822" y="1478989"/>
            <a:ext cx="6874879" cy="3382337"/>
          </a:xfrm>
          <a:prstGeom prst="rect">
            <a:avLst/>
          </a:prstGeom>
        </p:spPr>
      </p:pic>
      <p:sp>
        <p:nvSpPr>
          <p:cNvPr id="20"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26547496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el und Inhalt">
    <p:spTree>
      <p:nvGrpSpPr>
        <p:cNvPr id="1" name=""/>
        <p:cNvGrpSpPr/>
        <p:nvPr/>
      </p:nvGrpSpPr>
      <p:grpSpPr>
        <a:xfrm>
          <a:off x="0" y="0"/>
          <a:ext cx="0" cy="0"/>
          <a:chOff x="0" y="0"/>
          <a:chExt cx="0" cy="0"/>
        </a:xfrm>
      </p:grpSpPr>
      <p:sp>
        <p:nvSpPr>
          <p:cNvPr id="19" name="Rechteck 18"/>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20"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a:latin typeface="BundesSerif Office Regular"/>
                <a:cs typeface="Arial" panose="020B0604020202020204" pitchFamily="34" charset="0"/>
              </a:defRPr>
            </a:lvl1pPr>
          </a:lstStyle>
          <a:p>
            <a:r>
              <a:rPr lang="de-DE" dirty="0"/>
              <a:t>Individual Fellowships (IF)</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Karriereentwicklung erfahrener Forschender</a:t>
            </a:r>
          </a:p>
        </p:txBody>
      </p:sp>
      <p:pic>
        <p:nvPicPr>
          <p:cNvPr id="18" name="Grafik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46375" y="1478988"/>
            <a:ext cx="6867325" cy="3382337"/>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28294064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Titel und Inhalt">
    <p:spTree>
      <p:nvGrpSpPr>
        <p:cNvPr id="1" name=""/>
        <p:cNvGrpSpPr/>
        <p:nvPr/>
      </p:nvGrpSpPr>
      <p:grpSpPr>
        <a:xfrm>
          <a:off x="0" y="0"/>
          <a:ext cx="0" cy="0"/>
          <a:chOff x="0" y="0"/>
          <a:chExt cx="0" cy="0"/>
        </a:xfrm>
      </p:grpSpPr>
      <p:sp>
        <p:nvSpPr>
          <p:cNvPr id="19" name="Rechteck 18"/>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20"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a:latin typeface="BundesSerif Office Regular"/>
                <a:cs typeface="Arial" panose="020B0604020202020204" pitchFamily="34" charset="0"/>
              </a:defRPr>
            </a:lvl1pPr>
          </a:lstStyle>
          <a:p>
            <a:r>
              <a:rPr lang="de-DE" dirty="0"/>
              <a:t>European Fellowships (EF)</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Karriereentwicklung erfahrener Forschender innerhalb Europas</a:t>
            </a:r>
          </a:p>
        </p:txBody>
      </p:sp>
      <p:pic>
        <p:nvPicPr>
          <p:cNvPr id="18" name="Grafik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46375" y="1478988"/>
            <a:ext cx="6867325" cy="3382337"/>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9825198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el und Inhalt">
    <p:spTree>
      <p:nvGrpSpPr>
        <p:cNvPr id="1" name=""/>
        <p:cNvGrpSpPr/>
        <p:nvPr/>
      </p:nvGrpSpPr>
      <p:grpSpPr>
        <a:xfrm>
          <a:off x="0" y="0"/>
          <a:ext cx="0" cy="0"/>
          <a:chOff x="0" y="0"/>
          <a:chExt cx="0" cy="0"/>
        </a:xfrm>
      </p:grpSpPr>
      <p:sp>
        <p:nvSpPr>
          <p:cNvPr id="19" name="Rechteck 18"/>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20" name="Textplatzhalter 18"/>
          <p:cNvSpPr>
            <a:spLocks noGrp="1"/>
          </p:cNvSpPr>
          <p:nvPr>
            <p:ph type="body" sz="quarter" idx="13"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5236229"/>
            <a:ext cx="10632181" cy="465324"/>
          </a:xfrm>
          <a:prstGeom prst="rect">
            <a:avLst/>
          </a:prstGeom>
        </p:spPr>
        <p:txBody>
          <a:bodyPr/>
          <a:lstStyle>
            <a:lvl1pPr algn="l">
              <a:defRPr sz="2800" baseline="0">
                <a:latin typeface="BundesSerif Office Regular"/>
                <a:cs typeface="Arial" panose="020B0604020202020204" pitchFamily="34" charset="0"/>
              </a:defRPr>
            </a:lvl1pPr>
          </a:lstStyle>
          <a:p>
            <a:r>
              <a:rPr lang="de-DE" dirty="0"/>
              <a:t>Global Fellowships (GF)</a:t>
            </a:r>
          </a:p>
        </p:txBody>
      </p:sp>
      <p:sp>
        <p:nvSpPr>
          <p:cNvPr id="13"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a:t>Karriereentwicklung erfahrener Forschender außerhalb Europas</a:t>
            </a:r>
          </a:p>
        </p:txBody>
      </p:sp>
      <p:pic>
        <p:nvPicPr>
          <p:cNvPr id="18" name="Grafik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55700" y="1478989"/>
            <a:ext cx="6858000" cy="3382337"/>
          </a:xfrm>
          <a:prstGeom prst="rect">
            <a:avLst/>
          </a:prstGeom>
        </p:spPr>
      </p:pic>
      <p:pic>
        <p:nvPicPr>
          <p:cNvPr id="14" name="Grafik 13"/>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5" name="Rechteck 14"/>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17"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8360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3988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el und Inhalt">
    <p:spTree>
      <p:nvGrpSpPr>
        <p:cNvPr id="1" name=""/>
        <p:cNvGrpSpPr/>
        <p:nvPr/>
      </p:nvGrpSpPr>
      <p:grpSpPr>
        <a:xfrm>
          <a:off x="0" y="0"/>
          <a:ext cx="0" cy="0"/>
          <a:chOff x="0" y="0"/>
          <a:chExt cx="0" cy="0"/>
        </a:xfrm>
      </p:grpSpPr>
      <p:sp>
        <p:nvSpPr>
          <p:cNvPr id="14" name="Rechteck 13"/>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17" name="Textplatzhalter 18"/>
          <p:cNvSpPr>
            <a:spLocks noGrp="1"/>
          </p:cNvSpPr>
          <p:nvPr>
            <p:ph type="body" sz="quarter" idx="12"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sp>
        <p:nvSpPr>
          <p:cNvPr id="10" name="Titel 1"/>
          <p:cNvSpPr>
            <a:spLocks noGrp="1"/>
          </p:cNvSpPr>
          <p:nvPr>
            <p:ph type="title" hasCustomPrompt="1"/>
          </p:nvPr>
        </p:nvSpPr>
        <p:spPr>
          <a:xfrm>
            <a:off x="1007370" y="4861325"/>
            <a:ext cx="10632181" cy="465324"/>
          </a:xfrm>
          <a:prstGeom prst="rect">
            <a:avLst/>
          </a:prstGeom>
        </p:spPr>
        <p:txBody>
          <a:bodyPr/>
          <a:lstStyle>
            <a:lvl1pPr algn="l">
              <a:defRPr sz="2800" baseline="0">
                <a:latin typeface="BundesSerif Office Regular"/>
                <a:cs typeface="Arial" panose="020B0604020202020204" pitchFamily="34" charset="0"/>
              </a:defRPr>
            </a:lvl1pPr>
          </a:lstStyle>
          <a:p>
            <a:r>
              <a:rPr lang="en-US" dirty="0" err="1"/>
              <a:t>Cofunding</a:t>
            </a:r>
            <a:r>
              <a:rPr lang="en-US" dirty="0"/>
              <a:t> of regional, national and international </a:t>
            </a:r>
            <a:r>
              <a:rPr lang="en-US" dirty="0" err="1"/>
              <a:t>Programmes</a:t>
            </a:r>
            <a:r>
              <a:rPr lang="en-US" dirty="0"/>
              <a:t> (COFUND)</a:t>
            </a:r>
          </a:p>
        </p:txBody>
      </p:sp>
      <p:sp>
        <p:nvSpPr>
          <p:cNvPr id="13" name="Inhaltsplatzhalter 2"/>
          <p:cNvSpPr>
            <a:spLocks noGrp="1"/>
          </p:cNvSpPr>
          <p:nvPr>
            <p:ph idx="1" hasCustomPrompt="1"/>
          </p:nvPr>
        </p:nvSpPr>
        <p:spPr>
          <a:xfrm>
            <a:off x="1018766" y="5733847"/>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dirty="0" err="1"/>
              <a:t>Kofinanzierung</a:t>
            </a:r>
            <a:r>
              <a:rPr lang="de-DE" dirty="0"/>
              <a:t> von Doktoranden-/Mobilitätsprogrammen</a:t>
            </a:r>
          </a:p>
        </p:txBody>
      </p:sp>
      <p:pic>
        <p:nvPicPr>
          <p:cNvPr id="2" name="Grafik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55701" y="1478988"/>
            <a:ext cx="6842252" cy="3382337"/>
          </a:xfrm>
          <a:prstGeom prst="rect">
            <a:avLst/>
          </a:prstGeom>
        </p:spPr>
      </p:pic>
      <p:pic>
        <p:nvPicPr>
          <p:cNvPr id="15" name="Grafik 14"/>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8" name="Rechteck 17"/>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19"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1936104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Titel und Inhalt">
    <p:spTree>
      <p:nvGrpSpPr>
        <p:cNvPr id="1" name=""/>
        <p:cNvGrpSpPr/>
        <p:nvPr/>
      </p:nvGrpSpPr>
      <p:grpSpPr>
        <a:xfrm>
          <a:off x="0" y="0"/>
          <a:ext cx="0" cy="0"/>
          <a:chOff x="0" y="0"/>
          <a:chExt cx="0" cy="0"/>
        </a:xfrm>
      </p:grpSpPr>
      <p:sp>
        <p:nvSpPr>
          <p:cNvPr id="14" name="Rechteck 13"/>
          <p:cNvSpPr/>
          <p:nvPr userDrawn="1"/>
        </p:nvSpPr>
        <p:spPr>
          <a:xfrm>
            <a:off x="0" y="1478989"/>
            <a:ext cx="12192000" cy="3382337"/>
          </a:xfrm>
          <a:prstGeom prst="rect">
            <a:avLst/>
          </a:prstGeom>
          <a:solidFill>
            <a:srgbClr val="004F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dirty="0">
              <a:solidFill>
                <a:prstClr val="white"/>
              </a:solidFill>
              <a:latin typeface="BundesSaerif reg"/>
            </a:endParaRPr>
          </a:p>
        </p:txBody>
      </p:sp>
      <p:sp>
        <p:nvSpPr>
          <p:cNvPr id="17" name="Textplatzhalter 18"/>
          <p:cNvSpPr>
            <a:spLocks noGrp="1"/>
          </p:cNvSpPr>
          <p:nvPr>
            <p:ph type="body" sz="quarter" idx="12" hasCustomPrompt="1"/>
          </p:nvPr>
        </p:nvSpPr>
        <p:spPr>
          <a:xfrm rot="5400000">
            <a:off x="11769899" y="4232213"/>
            <a:ext cx="1031194" cy="227037"/>
          </a:xfrm>
          <a:prstGeom prst="rect">
            <a:avLst/>
          </a:prstGeom>
        </p:spPr>
        <p:txBody>
          <a:bodyPr>
            <a:noAutofit/>
          </a:bodyPr>
          <a:lstStyle>
            <a:lvl1pPr marL="0" indent="0" algn="r">
              <a:lnSpc>
                <a:spcPts val="2600"/>
              </a:lnSpc>
              <a:spcBef>
                <a:spcPts val="0"/>
              </a:spcBef>
              <a:buNone/>
              <a:defRPr sz="800">
                <a:solidFill>
                  <a:schemeClr val="bg1"/>
                </a:solidFill>
                <a:latin typeface="+mj-lt"/>
                <a:cs typeface="Arial" panose="020B0604020202020204" pitchFamily="34" charset="0"/>
              </a:defRPr>
            </a:lvl1pPr>
            <a:lvl2pPr marL="363538" indent="-363538">
              <a:lnSpc>
                <a:spcPts val="2600"/>
              </a:lnSpc>
              <a:spcBef>
                <a:spcPts val="0"/>
              </a:spcBef>
              <a:buFont typeface="Arial" panose="020B0604020202020204" pitchFamily="34" charset="0"/>
              <a:buChar char="•"/>
              <a:defRPr sz="2000">
                <a:latin typeface="BundesSans Regular" pitchFamily="34" charset="0"/>
                <a:cs typeface="Arial" panose="020B0604020202020204" pitchFamily="34" charset="0"/>
              </a:defRPr>
            </a:lvl2pPr>
            <a:lvl3pPr marL="715963" indent="-354013">
              <a:lnSpc>
                <a:spcPts val="2600"/>
              </a:lnSpc>
              <a:spcBef>
                <a:spcPts val="0"/>
              </a:spcBef>
              <a:buFont typeface="Symbol" panose="05050102010706020507" pitchFamily="18" charset="2"/>
              <a:buChar char="-"/>
              <a:defRPr sz="1800">
                <a:latin typeface="BundesSans Regular" pitchFamily="34" charset="0"/>
                <a:cs typeface="Arial" panose="020B0604020202020204" pitchFamily="34" charset="0"/>
              </a:defRPr>
            </a:lvl3pPr>
          </a:lstStyle>
          <a:p>
            <a:pPr lvl="0"/>
            <a:r>
              <a:rPr lang="de-DE" dirty="0"/>
              <a:t>Foto © </a:t>
            </a:r>
            <a:r>
              <a:rPr lang="de-DE" dirty="0" err="1"/>
              <a:t>Thinkstock</a:t>
            </a:r>
            <a:endParaRPr lang="de-DE" dirty="0"/>
          </a:p>
        </p:txBody>
      </p:sp>
      <p:sp>
        <p:nvSpPr>
          <p:cNvPr id="7" name="Rechteck 6"/>
          <p:cNvSpPr/>
          <p:nvPr userDrawn="1"/>
        </p:nvSpPr>
        <p:spPr>
          <a:xfrm>
            <a:off x="0" y="6471259"/>
            <a:ext cx="12192000" cy="395287"/>
          </a:xfrm>
          <a:prstGeom prst="rect">
            <a:avLst/>
          </a:prstGeom>
          <a:solidFill>
            <a:srgbClr val="0778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solidFill>
                <a:prstClr val="white"/>
              </a:solidFill>
            </a:endParaRPr>
          </a:p>
        </p:txBody>
      </p:sp>
      <p:sp>
        <p:nvSpPr>
          <p:cNvPr id="12" name="Rechteck 11"/>
          <p:cNvSpPr/>
          <p:nvPr userDrawn="1"/>
        </p:nvSpPr>
        <p:spPr>
          <a:xfrm>
            <a:off x="8516111" y="6476558"/>
            <a:ext cx="3123440" cy="381442"/>
          </a:xfrm>
          <a:prstGeom prst="rect">
            <a:avLst/>
          </a:prstGeom>
        </p:spPr>
        <p:txBody>
          <a:bodyPr wrap="square" lIns="0" tIns="0" rIns="0" bIns="0" anchor="ctr" anchorCtr="0">
            <a:noAutofit/>
          </a:bodyPr>
          <a:lstStyle/>
          <a:p>
            <a:pPr algn="r"/>
            <a:fld id="{50C77D1C-F0FB-DF48-A0F1-90ACD1E3FEBC}" type="slidenum">
              <a:rPr lang="de-DE" sz="1200" b="1" smtClean="0">
                <a:solidFill>
                  <a:srgbClr val="FFFFFF"/>
                </a:solidFill>
                <a:latin typeface="BundesSans Office Bold"/>
                <a:cs typeface="BundesSans Office Bold"/>
              </a:rPr>
              <a:pPr algn="r"/>
              <a:t>‹Nr.›</a:t>
            </a:fld>
            <a:endParaRPr lang="de-DE" sz="1200" b="1" dirty="0">
              <a:solidFill>
                <a:srgbClr val="FFFFFF"/>
              </a:solidFill>
              <a:latin typeface="BundesSans Office Bold"/>
              <a:cs typeface="BundesSans Office Bold"/>
            </a:endParaRPr>
          </a:p>
        </p:txBody>
      </p:sp>
      <p:pic>
        <p:nvPicPr>
          <p:cNvPr id="2" name="Grafik 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94490" y="1478988"/>
            <a:ext cx="6764673" cy="3382337"/>
          </a:xfrm>
          <a:prstGeom prst="rect">
            <a:avLst/>
          </a:prstGeom>
        </p:spPr>
      </p:pic>
      <p:pic>
        <p:nvPicPr>
          <p:cNvPr id="15" name="Grafik 14"/>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9784972" y="247582"/>
            <a:ext cx="2181603" cy="783727"/>
          </a:xfrm>
          <a:prstGeom prst="rect">
            <a:avLst/>
          </a:prstGeom>
        </p:spPr>
      </p:pic>
      <p:sp>
        <p:nvSpPr>
          <p:cNvPr id="18" name="Titel 1"/>
          <p:cNvSpPr>
            <a:spLocks noGrp="1"/>
          </p:cNvSpPr>
          <p:nvPr>
            <p:ph type="title" hasCustomPrompt="1"/>
          </p:nvPr>
        </p:nvSpPr>
        <p:spPr>
          <a:xfrm>
            <a:off x="1007370" y="5236229"/>
            <a:ext cx="10632181" cy="465324"/>
          </a:xfrm>
          <a:prstGeom prst="rect">
            <a:avLst/>
          </a:prstGeom>
        </p:spPr>
        <p:txBody>
          <a:bodyPr/>
          <a:lstStyle>
            <a:lvl1pPr algn="l">
              <a:defRPr sz="2800" baseline="0">
                <a:latin typeface="BundesSerif Office Regular"/>
                <a:cs typeface="Arial" panose="020B0604020202020204" pitchFamily="34" charset="0"/>
              </a:defRPr>
            </a:lvl1pPr>
          </a:lstStyle>
          <a:p>
            <a:r>
              <a:rPr lang="de-DE"/>
              <a:t>European Researchers' Night (NIGHT)</a:t>
            </a:r>
            <a:endParaRPr lang="de-DE" dirty="0"/>
          </a:p>
        </p:txBody>
      </p:sp>
      <p:sp>
        <p:nvSpPr>
          <p:cNvPr id="19" name="Inhaltsplatzhalter 2"/>
          <p:cNvSpPr>
            <a:spLocks noGrp="1"/>
          </p:cNvSpPr>
          <p:nvPr>
            <p:ph idx="1" hasCustomPrompt="1"/>
          </p:nvPr>
        </p:nvSpPr>
        <p:spPr>
          <a:xfrm>
            <a:off x="1018766" y="5792239"/>
            <a:ext cx="10632180" cy="420303"/>
          </a:xfrm>
          <a:prstGeom prst="rect">
            <a:avLst/>
          </a:prstGeom>
        </p:spPr>
        <p:txBody>
          <a:bodyPr/>
          <a:lstStyle>
            <a:lvl1pPr marL="0" indent="0">
              <a:buFont typeface="Arial" panose="020B0604020202020204" pitchFamily="34" charset="0"/>
              <a:buNone/>
              <a:tabLst>
                <a:tab pos="450000" algn="l"/>
                <a:tab pos="900000" algn="l"/>
                <a:tab pos="1350000" algn="l"/>
                <a:tab pos="1800000" algn="l"/>
                <a:tab pos="2250000" algn="l"/>
                <a:tab pos="2700000" algn="l"/>
              </a:tabLst>
              <a:defRPr sz="2000" baseline="0">
                <a:latin typeface="BundesSans Office Regular"/>
                <a:cs typeface="Arial" panose="020B0604020202020204" pitchFamily="34" charset="0"/>
              </a:defRPr>
            </a:lvl1pPr>
            <a:lvl2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2pPr>
            <a:lvl3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3pPr>
            <a:lvl4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4pPr>
            <a:lvl5pPr>
              <a:tabLst>
                <a:tab pos="450000" algn="l"/>
                <a:tab pos="900000" algn="l"/>
                <a:tab pos="1350000" algn="l"/>
                <a:tab pos="1800000" algn="l"/>
                <a:tab pos="2250000" algn="l"/>
                <a:tab pos="2700000" algn="l"/>
              </a:tabLst>
              <a:defRPr sz="2000">
                <a:latin typeface="BundesSans Office Regular"/>
                <a:cs typeface="Arial" panose="020B0604020202020204" pitchFamily="34" charset="0"/>
              </a:defRPr>
            </a:lvl5pPr>
            <a:lvl6pPr marL="2514600" indent="-228600">
              <a:buFont typeface="Courier New" panose="02070309020205020404" pitchFamily="49" charset="0"/>
              <a:buChar char="o"/>
              <a:defRPr>
                <a:latin typeface="Arial" panose="020B0604020202020204" pitchFamily="34" charset="0"/>
                <a:cs typeface="Arial" panose="020B0604020202020204" pitchFamily="34" charset="0"/>
              </a:defRPr>
            </a:lvl6pPr>
            <a:lvl7pPr marL="2971800" indent="-228600">
              <a:buFont typeface="Wingdings" panose="05000000000000000000" pitchFamily="2" charset="2"/>
              <a:buChar char="§"/>
              <a:defRPr>
                <a:latin typeface="Arial" panose="020B0604020202020204" pitchFamily="34" charset="0"/>
                <a:cs typeface="Arial" panose="020B0604020202020204" pitchFamily="34" charset="0"/>
              </a:defRPr>
            </a:lvl7pPr>
          </a:lstStyle>
          <a:p>
            <a:pPr lvl="0"/>
            <a:r>
              <a:rPr lang="de-DE"/>
              <a:t>Europaweite Nacht der Forschenden</a:t>
            </a:r>
            <a:endParaRPr lang="de-DE" dirty="0"/>
          </a:p>
        </p:txBody>
      </p:sp>
      <p:sp>
        <p:nvSpPr>
          <p:cNvPr id="13" name="Rechteck 12"/>
          <p:cNvSpPr/>
          <p:nvPr userDrawn="1"/>
        </p:nvSpPr>
        <p:spPr>
          <a:xfrm>
            <a:off x="1155700" y="6476558"/>
            <a:ext cx="3123440" cy="381442"/>
          </a:xfrm>
          <a:prstGeom prst="rect">
            <a:avLst/>
          </a:prstGeom>
        </p:spPr>
        <p:txBody>
          <a:bodyPr wrap="square" lIns="0" tIns="0" rIns="0" bIns="0" anchor="ctr" anchorCtr="0">
            <a:noAutofit/>
          </a:bodyPr>
          <a:lstStyle/>
          <a:p>
            <a:r>
              <a:rPr lang="de-DE" sz="1200" b="1" dirty="0">
                <a:solidFill>
                  <a:srgbClr val="FFFFFF"/>
                </a:solidFill>
                <a:latin typeface="BundesSans Office Bold"/>
                <a:cs typeface="BundesSans Office Bold"/>
              </a:rPr>
              <a:t>Munich, 24 </a:t>
            </a:r>
            <a:r>
              <a:rPr lang="de-DE" sz="1200" b="1" dirty="0" err="1">
                <a:solidFill>
                  <a:srgbClr val="FFFFFF"/>
                </a:solidFill>
                <a:latin typeface="BundesSans Office Bold"/>
                <a:cs typeface="BundesSans Office Bold"/>
              </a:rPr>
              <a:t>February</a:t>
            </a:r>
            <a:r>
              <a:rPr lang="de-DE" sz="1200" b="1" dirty="0">
                <a:solidFill>
                  <a:srgbClr val="FFFFFF"/>
                </a:solidFill>
                <a:latin typeface="BundesSans Office Bold"/>
                <a:cs typeface="BundesSans Office Bold"/>
              </a:rPr>
              <a:t> 2021</a:t>
            </a:r>
          </a:p>
        </p:txBody>
      </p:sp>
      <p:pic>
        <p:nvPicPr>
          <p:cNvPr id="20" name="Bild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1507" y="398462"/>
            <a:ext cx="1737360" cy="721462"/>
          </a:xfrm>
          <a:prstGeom prst="rect">
            <a:avLst/>
          </a:prstGeom>
        </p:spPr>
      </p:pic>
    </p:spTree>
    <p:extLst>
      <p:ext uri="{BB962C8B-B14F-4D97-AF65-F5344CB8AC3E}">
        <p14:creationId xmlns:p14="http://schemas.microsoft.com/office/powerpoint/2010/main" val="1450275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9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32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23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25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10" Type="http://schemas.openxmlformats.org/officeDocument/2006/relationships/theme" Target="../theme/theme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75" r:id="rId3"/>
    <p:sldLayoutId id="2147483679" r:id="rId4"/>
    <p:sldLayoutId id="2147483651" r:id="rId5"/>
    <p:sldLayoutId id="2147483680" r:id="rId6"/>
    <p:sldLayoutId id="2147483681" r:id="rId7"/>
    <p:sldLayoutId id="2147483682" r:id="rId8"/>
    <p:sldLayoutId id="2147483672" r:id="rId9"/>
    <p:sldLayoutId id="2147483684" r:id="rId10"/>
    <p:sldLayoutId id="2147483685" r:id="rId11"/>
    <p:sldLayoutId id="2147483686" r:id="rId12"/>
    <p:sldLayoutId id="2147483687" r:id="rId13"/>
    <p:sldLayoutId id="2147483673" r:id="rId14"/>
    <p:sldLayoutId id="2147483677" r:id="rId15"/>
    <p:sldLayoutId id="2147483678" r:id="rId16"/>
    <p:sldLayoutId id="2147483649" r:id="rId17"/>
    <p:sldLayoutId id="2147483688" r:id="rId18"/>
    <p:sldLayoutId id="2147483689" r:id="rId19"/>
    <p:sldLayoutId id="2147483690" r:id="rId20"/>
    <p:sldLayoutId id="2147483691" r:id="rId21"/>
    <p:sldLayoutId id="2147483692" r:id="rId22"/>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838298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34.png"/><Relationship Id="rId4" Type="http://schemas.openxmlformats.org/officeDocument/2006/relationships/hyperlink" Target="https://euraxess.ec.europa.eu/job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s://euraxess.ec.europa.eu/jobs/search"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hyperlink" Target="https://euraxess.ec.europa.eu/career-development/researcher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47.svg"/><Relationship Id="rId5" Type="http://schemas.openxmlformats.org/officeDocument/2006/relationships/image" Target="../media/image44.png"/><Relationship Id="rId4" Type="http://schemas.openxmlformats.org/officeDocument/2006/relationships/image" Target="../media/image45.svg"/></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hyperlink" Target="https://ec.europa.eu/info/funding-tenders/opportunities/docs/2021-2027/horizon/wp-call/2023/wp_horizon-erc-2023_en.pdf" TargetMode="External"/><Relationship Id="rId7" Type="http://schemas.openxmlformats.org/officeDocument/2006/relationships/hyperlink" Target="https://ec.europa.eu/info/funding-tenders/opportunities/portal/"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hyperlink" Target="https://ec.europa.eu/info/funding-tenders/opportunities/docs/2021-2027/horizon/guidance/information-for-applicants_he-erc-adg_en.pdf" TargetMode="External"/><Relationship Id="rId5" Type="http://schemas.openxmlformats.org/officeDocument/2006/relationships/hyperlink" Target="https://erc.europa.eu/" TargetMode="External"/><Relationship Id="rId4" Type="http://schemas.openxmlformats.org/officeDocument/2006/relationships/hyperlink" Target="https://ec.europa.eu/info/funding-tenders/opportunities/docs/2021-2027/horizon/guidance/erc-rules-for-submission-and-evaluation_he-erc_en.pdf" TargetMode="External"/><Relationship Id="rId9" Type="http://schemas.openxmlformats.org/officeDocument/2006/relationships/image" Target="../media/image48.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ec.europa.eu/info/funding-tenders/opportunities/portal/screen/support/support" TargetMode="External"/><Relationship Id="rId2" Type="http://schemas.openxmlformats.org/officeDocument/2006/relationships/notesSlide" Target="../notesSlides/notesSlide46.xml"/><Relationship Id="rId1" Type="http://schemas.openxmlformats.org/officeDocument/2006/relationships/slideLayout" Target="../slideLayouts/slideLayout9.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hyperlink" Target="https://ec.europa.eu/info/funding-tenders/opportunities/portal/screen/programmes/horizon"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mailto:eu-eap_sticooperation@servicefacility.eu"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ec.europa.eu/horizon-europe" TargetMode="Externa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947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DN: Funding</a:t>
            </a:r>
          </a:p>
        </p:txBody>
      </p:sp>
      <p:sp>
        <p:nvSpPr>
          <p:cNvPr id="3" name="Inhaltsplatzhalter 2"/>
          <p:cNvSpPr>
            <a:spLocks noGrp="1"/>
          </p:cNvSpPr>
          <p:nvPr>
            <p:ph idx="4294967295"/>
          </p:nvPr>
        </p:nvSpPr>
        <p:spPr>
          <a:xfrm>
            <a:off x="838200" y="1481913"/>
            <a:ext cx="10496550" cy="4138613"/>
          </a:xfrm>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sz="2000" dirty="0"/>
              <a:t>Only unit costs</a:t>
            </a:r>
          </a:p>
          <a:p>
            <a:pPr marL="360000" lvl="0" indent="-360000" fontAlgn="base">
              <a:lnSpc>
                <a:spcPct val="150000"/>
              </a:lnSpc>
              <a:spcAft>
                <a:spcPts val="0"/>
              </a:spcAft>
              <a:buClr>
                <a:schemeClr val="accent2"/>
              </a:buClr>
              <a:buFont typeface="Arial" panose="020B0604020202020204" pitchFamily="34" charset="0"/>
              <a:buChar char="●"/>
            </a:pPr>
            <a:r>
              <a:rPr lang="en-GB" altLang="de-DE" sz="2000" dirty="0"/>
              <a:t>Living Allowance is multiplied by correction coefficient of the host country</a:t>
            </a:r>
            <a:r>
              <a:rPr lang="de-DE" altLang="de-DE" sz="2000" dirty="0"/>
              <a:t> </a:t>
            </a:r>
            <a:r>
              <a:rPr lang="de-DE" altLang="de-DE" sz="2000" dirty="0" smtClean="0"/>
              <a:t>(e.g. Georgia: 62.2%)</a:t>
            </a:r>
            <a:endParaRPr lang="de-DE" altLang="de-DE" sz="2000" dirty="0"/>
          </a:p>
          <a:p>
            <a:pPr marL="360000" indent="-360000" fontAlgn="base">
              <a:lnSpc>
                <a:spcPct val="150000"/>
              </a:lnSpc>
              <a:spcAft>
                <a:spcPts val="0"/>
              </a:spcAft>
              <a:buClr>
                <a:schemeClr val="accent2"/>
              </a:buClr>
              <a:buFont typeface="Arial" panose="020B0604020202020204" pitchFamily="34" charset="0"/>
              <a:buChar char="●"/>
            </a:pPr>
            <a:r>
              <a:rPr lang="en-GB" altLang="de-DE" sz="2000" dirty="0"/>
              <a:t>Allowances are employer‘s gross amount</a:t>
            </a:r>
          </a:p>
          <a:p>
            <a:pPr lvl="0"/>
            <a:endParaRPr lang="en-US" altLang="de-DE" kern="0" dirty="0">
              <a:solidFill>
                <a:srgbClr val="000000"/>
              </a:solidFill>
              <a:ea typeface="ヒラギノ角ゴ Pro W3"/>
            </a:endParaRPr>
          </a:p>
          <a:p>
            <a:pPr lvl="0"/>
            <a:endParaRPr lang="en-US" altLang="de-DE" kern="0" dirty="0">
              <a:solidFill>
                <a:srgbClr val="000000"/>
              </a:solidFill>
              <a:ea typeface="ヒラギノ角ゴ Pro W3"/>
            </a:endParaRP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10553839"/>
              </p:ext>
            </p:extLst>
          </p:nvPr>
        </p:nvGraphicFramePr>
        <p:xfrm>
          <a:off x="1050240" y="3615395"/>
          <a:ext cx="10072469" cy="2324547"/>
        </p:xfrm>
        <a:graphic>
          <a:graphicData uri="http://schemas.openxmlformats.org/drawingml/2006/table">
            <a:tbl>
              <a:tblPr firstRow="1" bandRow="1">
                <a:tableStyleId>{5C22544A-7EE6-4342-B048-85BDC9FD1C3A}</a:tableStyleId>
              </a:tblPr>
              <a:tblGrid>
                <a:gridCol w="1695180">
                  <a:extLst>
                    <a:ext uri="{9D8B030D-6E8A-4147-A177-3AD203B41FA5}">
                      <a16:colId xmlns:a16="http://schemas.microsoft.com/office/drawing/2014/main" val="20000"/>
                    </a:ext>
                  </a:extLst>
                </a:gridCol>
                <a:gridCol w="1709310">
                  <a:extLst>
                    <a:ext uri="{9D8B030D-6E8A-4147-A177-3AD203B41FA5}">
                      <a16:colId xmlns:a16="http://schemas.microsoft.com/office/drawing/2014/main" val="20001"/>
                    </a:ext>
                  </a:extLst>
                </a:gridCol>
                <a:gridCol w="1522930">
                  <a:extLst>
                    <a:ext uri="{9D8B030D-6E8A-4147-A177-3AD203B41FA5}">
                      <a16:colId xmlns:a16="http://schemas.microsoft.com/office/drawing/2014/main" val="20002"/>
                    </a:ext>
                  </a:extLst>
                </a:gridCol>
                <a:gridCol w="1522930">
                  <a:extLst>
                    <a:ext uri="{9D8B030D-6E8A-4147-A177-3AD203B41FA5}">
                      <a16:colId xmlns:a16="http://schemas.microsoft.com/office/drawing/2014/main" val="3746547901"/>
                    </a:ext>
                  </a:extLst>
                </a:gridCol>
                <a:gridCol w="1798317">
                  <a:extLst>
                    <a:ext uri="{9D8B030D-6E8A-4147-A177-3AD203B41FA5}">
                      <a16:colId xmlns:a16="http://schemas.microsoft.com/office/drawing/2014/main" val="20003"/>
                    </a:ext>
                  </a:extLst>
                </a:gridCol>
                <a:gridCol w="1823802">
                  <a:extLst>
                    <a:ext uri="{9D8B030D-6E8A-4147-A177-3AD203B41FA5}">
                      <a16:colId xmlns:a16="http://schemas.microsoft.com/office/drawing/2014/main" val="20004"/>
                    </a:ext>
                  </a:extLst>
                </a:gridCol>
              </a:tblGrid>
              <a:tr h="757865">
                <a:tc gridSpan="4">
                  <a:txBody>
                    <a:bodyPr/>
                    <a:lstStyle/>
                    <a:p>
                      <a:pPr algn="ctr"/>
                      <a:r>
                        <a:rPr lang="de-DE" sz="1600" dirty="0">
                          <a:latin typeface="BundesSans Office Regular"/>
                          <a:cs typeface="Arial" panose="020B0604020202020204" pitchFamily="34" charset="0"/>
                        </a:rPr>
                        <a:t>Researcher </a:t>
                      </a:r>
                      <a:r>
                        <a:rPr lang="de-DE" sz="1600" dirty="0" err="1">
                          <a:latin typeface="BundesSans Office Regular"/>
                          <a:cs typeface="Arial" panose="020B0604020202020204" pitchFamily="34" charset="0"/>
                        </a:rPr>
                        <a:t>unit</a:t>
                      </a:r>
                      <a:r>
                        <a:rPr lang="de-DE" sz="1600" dirty="0">
                          <a:latin typeface="BundesSans Office Regular"/>
                          <a:cs typeface="Arial" panose="020B0604020202020204" pitchFamily="34" charset="0"/>
                        </a:rPr>
                        <a:t> </a:t>
                      </a:r>
                      <a:r>
                        <a:rPr lang="de-DE" sz="1600" dirty="0" err="1">
                          <a:latin typeface="BundesSans Office Regular"/>
                          <a:cs typeface="Arial" panose="020B0604020202020204" pitchFamily="34" charset="0"/>
                        </a:rPr>
                        <a:t>costs</a:t>
                      </a:r>
                      <a:r>
                        <a:rPr lang="de-DE" sz="1600" dirty="0">
                          <a:latin typeface="BundesSans Office Regular"/>
                          <a:cs typeface="Arial" panose="020B0604020202020204" pitchFamily="34" charset="0"/>
                        </a:rPr>
                        <a:t> </a:t>
                      </a:r>
                    </a:p>
                    <a:p>
                      <a:pPr algn="ctr"/>
                      <a:r>
                        <a:rPr lang="de-DE" sz="1600" dirty="0">
                          <a:latin typeface="BundesSans Office Regular"/>
                          <a:cs typeface="Arial" panose="020B0604020202020204" pitchFamily="34" charset="0"/>
                        </a:rPr>
                        <a:t>[</a:t>
                      </a:r>
                      <a:r>
                        <a:rPr lang="de-DE" sz="1600" dirty="0" err="1">
                          <a:latin typeface="BundesSans Office Regular"/>
                          <a:cs typeface="Arial" panose="020B0604020202020204" pitchFamily="34" charset="0"/>
                        </a:rPr>
                        <a:t>person</a:t>
                      </a:r>
                      <a:r>
                        <a:rPr lang="de-DE" sz="1600" dirty="0">
                          <a:latin typeface="BundesSans Office Regular"/>
                          <a:cs typeface="Arial" panose="020B0604020202020204" pitchFamily="34" charset="0"/>
                        </a:rPr>
                        <a:t>/</a:t>
                      </a:r>
                      <a:r>
                        <a:rPr lang="de-DE" sz="1600" dirty="0" err="1">
                          <a:latin typeface="BundesSans Office Regular"/>
                          <a:cs typeface="Arial" panose="020B0604020202020204" pitchFamily="34" charset="0"/>
                        </a:rPr>
                        <a:t>month</a:t>
                      </a:r>
                      <a:r>
                        <a:rPr lang="de-DE" sz="1600" dirty="0">
                          <a:latin typeface="BundesSans Office Regular"/>
                          <a:cs typeface="Arial" panose="020B0604020202020204" pitchFamily="34" charset="0"/>
                        </a:rPr>
                        <a: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chemeClr val="accent2"/>
                    </a:solidFill>
                  </a:tcPr>
                </a:tc>
                <a:tc hMerge="1">
                  <a:txBody>
                    <a:bodyPr/>
                    <a:lstStyle/>
                    <a:p>
                      <a:endParaRPr lang="de-DE" dirty="0"/>
                    </a:p>
                  </a:txBody>
                  <a:tcPr/>
                </a:tc>
                <a:tc hMerge="1">
                  <a:txBody>
                    <a:bodyPr/>
                    <a:lstStyle/>
                    <a:p>
                      <a:endParaRPr lang="de-DE"/>
                    </a:p>
                  </a:txBody>
                  <a:tcPr/>
                </a:tc>
                <a:tc hMerge="1">
                  <a:txBody>
                    <a:bodyPr/>
                    <a:lstStyle/>
                    <a:p>
                      <a:pPr algn="ctr"/>
                      <a:endParaRPr lang="de-DE" sz="2000" dirty="0">
                        <a:latin typeface="BundesSans Office" panose="020B0002030500000203"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778A5"/>
                    </a:solidFill>
                  </a:tcPr>
                </a:tc>
                <a:tc gridSpan="2">
                  <a:txBody>
                    <a:bodyPr/>
                    <a:lstStyle/>
                    <a:p>
                      <a:pPr algn="ctr"/>
                      <a:r>
                        <a:rPr lang="de-DE" sz="1600" dirty="0" err="1">
                          <a:latin typeface="BundesSans Office Regular"/>
                          <a:cs typeface="Arial" panose="020B0604020202020204" pitchFamily="34" charset="0"/>
                        </a:rPr>
                        <a:t>Institutional</a:t>
                      </a:r>
                      <a:r>
                        <a:rPr lang="de-DE" sz="1600" dirty="0">
                          <a:latin typeface="BundesSans Office Regular"/>
                          <a:cs typeface="Arial" panose="020B0604020202020204" pitchFamily="34" charset="0"/>
                        </a:rPr>
                        <a:t> </a:t>
                      </a:r>
                      <a:r>
                        <a:rPr lang="de-DE" sz="1600" dirty="0" err="1">
                          <a:latin typeface="BundesSans Office Regular"/>
                          <a:cs typeface="Arial" panose="020B0604020202020204" pitchFamily="34" charset="0"/>
                        </a:rPr>
                        <a:t>unit</a:t>
                      </a:r>
                      <a:r>
                        <a:rPr lang="de-DE" sz="1600" baseline="0" dirty="0">
                          <a:latin typeface="BundesSans Office Regular"/>
                          <a:cs typeface="Arial" panose="020B0604020202020204" pitchFamily="34" charset="0"/>
                        </a:rPr>
                        <a:t> </a:t>
                      </a:r>
                      <a:r>
                        <a:rPr lang="de-DE" sz="1600" baseline="0" dirty="0" err="1">
                          <a:latin typeface="BundesSans Office Regular"/>
                          <a:cs typeface="Arial" panose="020B0604020202020204" pitchFamily="34" charset="0"/>
                        </a:rPr>
                        <a:t>costs</a:t>
                      </a:r>
                      <a:endParaRPr lang="de-DE" sz="1600" baseline="0" dirty="0">
                        <a:latin typeface="BundesSans Office Regular"/>
                        <a:cs typeface="Arial" panose="020B0604020202020204" pitchFamily="34" charset="0"/>
                      </a:endParaRPr>
                    </a:p>
                    <a:p>
                      <a:pPr algn="ctr"/>
                      <a:r>
                        <a:rPr lang="de-DE" sz="1600" baseline="0" dirty="0">
                          <a:latin typeface="BundesSans Office Regular"/>
                          <a:cs typeface="Arial" panose="020B0604020202020204" pitchFamily="34" charset="0"/>
                        </a:rPr>
                        <a:t>[</a:t>
                      </a:r>
                      <a:r>
                        <a:rPr lang="de-DE" sz="1600" baseline="0" dirty="0" err="1">
                          <a:latin typeface="BundesSans Office Regular"/>
                          <a:cs typeface="Arial" panose="020B0604020202020204" pitchFamily="34" charset="0"/>
                        </a:rPr>
                        <a:t>person</a:t>
                      </a:r>
                      <a:r>
                        <a:rPr lang="de-DE" sz="1600" baseline="0" dirty="0">
                          <a:latin typeface="BundesSans Office Regular"/>
                          <a:cs typeface="Arial" panose="020B0604020202020204" pitchFamily="34" charset="0"/>
                        </a:rPr>
                        <a:t>/</a:t>
                      </a:r>
                      <a:r>
                        <a:rPr lang="de-DE" sz="1600" baseline="0" dirty="0" err="1">
                          <a:latin typeface="BundesSans Office Regular"/>
                          <a:cs typeface="Arial" panose="020B0604020202020204" pitchFamily="34" charset="0"/>
                        </a:rPr>
                        <a:t>month</a:t>
                      </a:r>
                      <a:r>
                        <a:rPr lang="de-DE" sz="1600" baseline="0" dirty="0">
                          <a:latin typeface="BundesSans Office Regular"/>
                          <a:cs typeface="Arial" panose="020B0604020202020204" pitchFamily="34" charset="0"/>
                        </a:rPr>
                        <a:t>]</a:t>
                      </a:r>
                      <a:endParaRPr lang="de-DE" sz="1600" dirty="0">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solidFill>
                      <a:schemeClr val="accent2"/>
                    </a:solidFill>
                  </a:tcPr>
                </a:tc>
                <a:tc hMerge="1">
                  <a:txBody>
                    <a:bodyPr/>
                    <a:lstStyle/>
                    <a:p>
                      <a:endParaRPr lang="de-DE" dirty="0"/>
                    </a:p>
                  </a:txBody>
                  <a:tcPr/>
                </a:tc>
                <a:extLst>
                  <a:ext uri="{0D108BD9-81ED-4DB2-BD59-A6C34878D82A}">
                    <a16:rowId xmlns:a16="http://schemas.microsoft.com/office/drawing/2014/main" val="10000"/>
                  </a:ext>
                </a:extLst>
              </a:tr>
              <a:tr h="783341">
                <a:tc>
                  <a:txBody>
                    <a:bodyPr/>
                    <a:lstStyle/>
                    <a:p>
                      <a:pPr algn="ctr"/>
                      <a:r>
                        <a:rPr lang="de-DE" sz="1400" b="1" dirty="0">
                          <a:solidFill>
                            <a:schemeClr val="tx1"/>
                          </a:solidFill>
                          <a:latin typeface="BundesSans Office Regular"/>
                          <a:cs typeface="Arial" panose="020B0604020202020204" pitchFamily="34" charset="0"/>
                        </a:rPr>
                        <a:t>Living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Mobility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Family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smtClean="0">
                          <a:solidFill>
                            <a:schemeClr val="tx1"/>
                          </a:solidFill>
                          <a:latin typeface="BundesSans Office Regular"/>
                          <a:cs typeface="Arial" panose="020B0604020202020204" pitchFamily="34" charset="0"/>
                        </a:rPr>
                        <a:t>Long-term </a:t>
                      </a:r>
                      <a:r>
                        <a:rPr lang="de-DE" sz="1400" b="1" dirty="0" err="1">
                          <a:solidFill>
                            <a:schemeClr val="tx1"/>
                          </a:solidFill>
                          <a:latin typeface="BundesSans Office Regular"/>
                          <a:cs typeface="Arial" panose="020B0604020202020204" pitchFamily="34" charset="0"/>
                        </a:rPr>
                        <a:t>leave</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Research, Training </a:t>
                      </a:r>
                      <a:r>
                        <a:rPr lang="de-DE" sz="1400" b="1" dirty="0" err="1">
                          <a:solidFill>
                            <a:schemeClr val="tx1"/>
                          </a:solidFill>
                          <a:latin typeface="BundesSans Office Regular"/>
                          <a:cs typeface="Arial" panose="020B0604020202020204" pitchFamily="34" charset="0"/>
                        </a:rPr>
                        <a:t>and</a:t>
                      </a:r>
                      <a:r>
                        <a:rPr lang="de-DE" sz="1400" b="1" dirty="0">
                          <a:solidFill>
                            <a:schemeClr val="tx1"/>
                          </a:solidFill>
                          <a:latin typeface="BundesSans Office Regular"/>
                          <a:cs typeface="Arial" panose="020B0604020202020204" pitchFamily="34" charset="0"/>
                        </a:rPr>
                        <a:t> Networking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Management and </a:t>
                      </a:r>
                      <a:r>
                        <a:rPr lang="de-DE" sz="1400" b="1" dirty="0" err="1">
                          <a:solidFill>
                            <a:schemeClr val="tx1"/>
                          </a:solidFill>
                          <a:latin typeface="BundesSans Office Regular"/>
                          <a:cs typeface="Arial" panose="020B0604020202020204" pitchFamily="34" charset="0"/>
                        </a:rPr>
                        <a:t>indirect</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contributions</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B0D10E"/>
                    </a:solidFill>
                  </a:tcPr>
                </a:tc>
                <a:extLst>
                  <a:ext uri="{0D108BD9-81ED-4DB2-BD59-A6C34878D82A}">
                    <a16:rowId xmlns:a16="http://schemas.microsoft.com/office/drawing/2014/main" val="10001"/>
                  </a:ext>
                </a:extLst>
              </a:tr>
              <a:tr h="783341">
                <a:tc>
                  <a:txBody>
                    <a:bodyPr/>
                    <a:lstStyle/>
                    <a:p>
                      <a:pPr algn="ctr"/>
                      <a:r>
                        <a:rPr lang="de-DE" sz="1400" b="1" dirty="0">
                          <a:solidFill>
                            <a:schemeClr val="tx1"/>
                          </a:solidFill>
                          <a:latin typeface="BundesSans Office Regular"/>
                          <a:cs typeface="Arial" panose="020B0604020202020204" pitchFamily="34" charset="0"/>
                        </a:rPr>
                        <a:t>3400 €*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600 €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660 €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4000 € x % </a:t>
                      </a:r>
                      <a:r>
                        <a:rPr lang="de-DE" sz="1400" b="1" dirty="0" err="1">
                          <a:solidFill>
                            <a:schemeClr val="tx1"/>
                          </a:solidFill>
                          <a:latin typeface="BundesSans Office Regular"/>
                          <a:cs typeface="Arial" panose="020B0604020202020204" pitchFamily="34" charset="0"/>
                        </a:rPr>
                        <a:t>covered</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by</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the</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beneficiary</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1600 €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1200 €</a:t>
                      </a: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2"/>
                  </a:ext>
                </a:extLst>
              </a:tr>
            </a:tbl>
          </a:graphicData>
        </a:graphic>
      </p:graphicFrame>
      <p:sp>
        <p:nvSpPr>
          <p:cNvPr id="4" name="Textfeld 3">
            <a:extLst>
              <a:ext uri="{FF2B5EF4-FFF2-40B4-BE49-F238E27FC236}">
                <a16:creationId xmlns:a16="http://schemas.microsoft.com/office/drawing/2014/main" id="{71643AB6-7B0B-4C9C-805A-101F64701C2C}"/>
              </a:ext>
            </a:extLst>
          </p:cNvPr>
          <p:cNvSpPr txBox="1"/>
          <p:nvPr/>
        </p:nvSpPr>
        <p:spPr>
          <a:xfrm>
            <a:off x="2395271" y="6203092"/>
            <a:ext cx="7683303" cy="738664"/>
          </a:xfrm>
          <a:prstGeom prst="rect">
            <a:avLst/>
          </a:prstGeom>
          <a:noFill/>
        </p:spPr>
        <p:txBody>
          <a:bodyPr wrap="square" rtlCol="0">
            <a:spAutoFit/>
          </a:bodyPr>
          <a:lstStyle/>
          <a:p>
            <a:r>
              <a:rPr lang="de-DE" sz="1400" dirty="0" smtClean="0">
                <a:latin typeface="BundesSans Office Regular"/>
              </a:rPr>
              <a:t>Family </a:t>
            </a:r>
            <a:r>
              <a:rPr lang="de-DE" sz="1400" dirty="0" err="1">
                <a:latin typeface="BundesSans Office Regular"/>
              </a:rPr>
              <a:t>Allowance</a:t>
            </a:r>
            <a:r>
              <a:rPr lang="de-DE" sz="1400" dirty="0">
                <a:latin typeface="BundesSans Office Regular"/>
              </a:rPr>
              <a:t>: Can </a:t>
            </a:r>
            <a:r>
              <a:rPr lang="de-DE" sz="1400" dirty="0" err="1">
                <a:latin typeface="BundesSans Office Regular"/>
              </a:rPr>
              <a:t>be</a:t>
            </a:r>
            <a:r>
              <a:rPr lang="de-DE" sz="1400" dirty="0">
                <a:latin typeface="BundesSans Office Regular"/>
              </a:rPr>
              <a:t> </a:t>
            </a:r>
            <a:r>
              <a:rPr lang="de-DE" sz="1400" dirty="0" err="1">
                <a:latin typeface="BundesSans Office Regular"/>
              </a:rPr>
              <a:t>adapted</a:t>
            </a:r>
            <a:r>
              <a:rPr lang="de-DE" sz="1400" dirty="0">
                <a:latin typeface="BundesSans Office Regular"/>
              </a:rPr>
              <a:t> </a:t>
            </a:r>
            <a:r>
              <a:rPr lang="de-DE" sz="1400" dirty="0" err="1">
                <a:latin typeface="BundesSans Office Regular"/>
              </a:rPr>
              <a:t>now</a:t>
            </a:r>
            <a:r>
              <a:rPr lang="de-DE" sz="1400" dirty="0">
                <a:latin typeface="BundesSans Office Regular"/>
              </a:rPr>
              <a:t> </a:t>
            </a:r>
            <a:r>
              <a:rPr lang="de-DE" sz="1400" dirty="0" err="1">
                <a:latin typeface="BundesSans Office Regular"/>
              </a:rPr>
              <a:t>if</a:t>
            </a:r>
            <a:r>
              <a:rPr lang="de-DE" sz="1400" dirty="0">
                <a:latin typeface="BundesSans Office Regular"/>
              </a:rPr>
              <a:t> </a:t>
            </a:r>
            <a:r>
              <a:rPr lang="de-DE" sz="1400" dirty="0" err="1">
                <a:latin typeface="BundesSans Office Regular"/>
              </a:rPr>
              <a:t>the</a:t>
            </a:r>
            <a:r>
              <a:rPr lang="de-DE" sz="1400" dirty="0">
                <a:latin typeface="BundesSans Office Regular"/>
              </a:rPr>
              <a:t> </a:t>
            </a:r>
            <a:r>
              <a:rPr lang="de-DE" sz="1400" dirty="0" err="1">
                <a:latin typeface="BundesSans Office Regular"/>
              </a:rPr>
              <a:t>researcher</a:t>
            </a:r>
            <a:r>
              <a:rPr lang="de-DE" sz="1400" dirty="0">
                <a:latin typeface="BundesSans Office Regular"/>
              </a:rPr>
              <a:t> </a:t>
            </a:r>
            <a:r>
              <a:rPr lang="de-DE" sz="1400" dirty="0" err="1">
                <a:latin typeface="BundesSans Office Regular"/>
              </a:rPr>
              <a:t>acquires</a:t>
            </a:r>
            <a:r>
              <a:rPr lang="de-DE" sz="1400" dirty="0">
                <a:latin typeface="BundesSans Office Regular"/>
              </a:rPr>
              <a:t> </a:t>
            </a:r>
            <a:r>
              <a:rPr lang="de-DE" sz="1400" dirty="0" err="1">
                <a:latin typeface="BundesSans Office Regular"/>
              </a:rPr>
              <a:t>family</a:t>
            </a:r>
            <a:r>
              <a:rPr lang="de-DE" sz="1400" dirty="0">
                <a:latin typeface="BundesSans Office Regular"/>
              </a:rPr>
              <a:t> </a:t>
            </a:r>
            <a:r>
              <a:rPr lang="de-DE" sz="1400" dirty="0" err="1">
                <a:latin typeface="BundesSans Office Regular"/>
              </a:rPr>
              <a:t>obligations</a:t>
            </a:r>
            <a:r>
              <a:rPr lang="de-DE" sz="1400" dirty="0">
                <a:latin typeface="BundesSans Office Regular"/>
              </a:rPr>
              <a:t> </a:t>
            </a:r>
            <a:r>
              <a:rPr lang="de-DE" sz="1400" dirty="0" err="1">
                <a:latin typeface="BundesSans Office Regular"/>
              </a:rPr>
              <a:t>during</a:t>
            </a:r>
            <a:r>
              <a:rPr lang="de-DE" sz="1400" dirty="0">
                <a:latin typeface="BundesSans Office Regular"/>
              </a:rPr>
              <a:t> </a:t>
            </a:r>
            <a:r>
              <a:rPr lang="de-DE" sz="1400" dirty="0" err="1">
                <a:latin typeface="BundesSans Office Regular"/>
              </a:rPr>
              <a:t>the</a:t>
            </a:r>
            <a:r>
              <a:rPr lang="de-DE" sz="1400" dirty="0">
                <a:latin typeface="BundesSans Office Regular"/>
              </a:rPr>
              <a:t> </a:t>
            </a:r>
            <a:r>
              <a:rPr lang="de-DE" sz="1400" dirty="0" err="1">
                <a:latin typeface="BundesSans Office Regular"/>
              </a:rPr>
              <a:t>action</a:t>
            </a:r>
            <a:r>
              <a:rPr lang="de-DE" sz="1400" dirty="0">
                <a:latin typeface="BundesSans Office Regular"/>
              </a:rPr>
              <a:t> </a:t>
            </a:r>
            <a:r>
              <a:rPr lang="de-DE" sz="1400" dirty="0" err="1">
                <a:latin typeface="BundesSans Office Regular"/>
              </a:rPr>
              <a:t>duration</a:t>
            </a:r>
            <a:endParaRPr lang="de-DE" sz="1400" dirty="0"/>
          </a:p>
          <a:p>
            <a:endParaRPr lang="de-DE" sz="1400" dirty="0"/>
          </a:p>
        </p:txBody>
      </p:sp>
    </p:spTree>
    <p:extLst>
      <p:ext uri="{BB962C8B-B14F-4D97-AF65-F5344CB8AC3E}">
        <p14:creationId xmlns:p14="http://schemas.microsoft.com/office/powerpoint/2010/main" val="937659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0C8EFB-58D5-4688-BA7F-B0614B568897}"/>
              </a:ext>
            </a:extLst>
          </p:cNvPr>
          <p:cNvSpPr>
            <a:spLocks noGrp="1"/>
          </p:cNvSpPr>
          <p:nvPr>
            <p:ph type="title"/>
          </p:nvPr>
        </p:nvSpPr>
        <p:spPr>
          <a:xfrm>
            <a:off x="819150" y="180310"/>
            <a:ext cx="10515600" cy="600164"/>
          </a:xfrm>
        </p:spPr>
        <p:txBody>
          <a:bodyPr/>
          <a:lstStyle/>
          <a:p>
            <a:r>
              <a:rPr lang="de-DE" dirty="0" err="1"/>
              <a:t>Vacancies</a:t>
            </a:r>
            <a:r>
              <a:rPr lang="de-DE" dirty="0"/>
              <a:t> – </a:t>
            </a:r>
            <a:r>
              <a:rPr lang="de-DE" dirty="0" err="1"/>
              <a:t>PhD</a:t>
            </a:r>
            <a:r>
              <a:rPr lang="de-DE" dirty="0"/>
              <a:t> </a:t>
            </a:r>
            <a:r>
              <a:rPr lang="de-DE" dirty="0" err="1"/>
              <a:t>position</a:t>
            </a:r>
            <a:endParaRPr lang="de-DE" dirty="0"/>
          </a:p>
        </p:txBody>
      </p:sp>
      <p:sp>
        <p:nvSpPr>
          <p:cNvPr id="3" name="Inhaltsplatzhalter 2">
            <a:extLst>
              <a:ext uri="{FF2B5EF4-FFF2-40B4-BE49-F238E27FC236}">
                <a16:creationId xmlns:a16="http://schemas.microsoft.com/office/drawing/2014/main" id="{AFA90467-BF68-45D1-8310-68F85D2EA4D9}"/>
              </a:ext>
            </a:extLst>
          </p:cNvPr>
          <p:cNvSpPr>
            <a:spLocks noGrp="1"/>
          </p:cNvSpPr>
          <p:nvPr>
            <p:ph idx="4294967295"/>
          </p:nvPr>
        </p:nvSpPr>
        <p:spPr>
          <a:xfrm>
            <a:off x="819150" y="911746"/>
            <a:ext cx="10496550" cy="1162972"/>
          </a:xfrm>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sz="2000" dirty="0" smtClean="0"/>
              <a:t>DN </a:t>
            </a:r>
            <a:r>
              <a:rPr lang="en-GB" sz="2000" dirty="0"/>
              <a:t>vacancies have to be published on the EURAXESS portal:  </a:t>
            </a:r>
            <a:r>
              <a:rPr lang="en-GB" sz="2000" dirty="0">
                <a:hlinkClick r:id="rId4"/>
              </a:rPr>
              <a:t>https://euraxess.ec.europa.eu/jobs</a:t>
            </a:r>
            <a:r>
              <a:rPr lang="en-GB" sz="2000" dirty="0"/>
              <a:t>  </a:t>
            </a:r>
            <a:endParaRPr lang="en-GB" sz="2000" dirty="0">
              <a:solidFill>
                <a:schemeClr val="tx2"/>
              </a:solidFill>
            </a:endParaRPr>
          </a:p>
          <a:p>
            <a:pPr marL="0" indent="0">
              <a:buNone/>
            </a:pPr>
            <a:endParaRPr lang="de-DE" dirty="0"/>
          </a:p>
        </p:txBody>
      </p:sp>
      <p:pic>
        <p:nvPicPr>
          <p:cNvPr id="4" name="Grafik 3"/>
          <p:cNvPicPr>
            <a:picLocks noChangeAspect="1"/>
          </p:cNvPicPr>
          <p:nvPr/>
        </p:nvPicPr>
        <p:blipFill>
          <a:blip r:embed="rId5"/>
          <a:stretch>
            <a:fillRect/>
          </a:stretch>
        </p:blipFill>
        <p:spPr>
          <a:xfrm>
            <a:off x="676656" y="1867662"/>
            <a:ext cx="10082784" cy="5671566"/>
          </a:xfrm>
          <a:prstGeom prst="rect">
            <a:avLst/>
          </a:prstGeom>
        </p:spPr>
      </p:pic>
    </p:spTree>
    <p:extLst>
      <p:ext uri="{BB962C8B-B14F-4D97-AF65-F5344CB8AC3E}">
        <p14:creationId xmlns:p14="http://schemas.microsoft.com/office/powerpoint/2010/main" val="34638711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68000"/>
            <a:ext cx="10515600" cy="600164"/>
          </a:xfrm>
        </p:spPr>
        <p:txBody>
          <a:bodyPr/>
          <a:lstStyle/>
          <a:p>
            <a:r>
              <a:rPr lang="de-DE" dirty="0"/>
              <a:t>DN: Panels</a:t>
            </a:r>
          </a:p>
        </p:txBody>
      </p:sp>
      <p:sp>
        <p:nvSpPr>
          <p:cNvPr id="3" name="Inhaltsplatzhalter 2"/>
          <p:cNvSpPr>
            <a:spLocks noGrp="1"/>
          </p:cNvSpPr>
          <p:nvPr>
            <p:ph idx="4294967295"/>
          </p:nvPr>
        </p:nvSpPr>
        <p:spPr>
          <a:xfrm>
            <a:off x="838200" y="1623645"/>
            <a:ext cx="10261209" cy="4210050"/>
          </a:xfrm>
        </p:spPr>
        <p:txBody>
          <a:bodyPr/>
          <a:lstStyle/>
          <a:p>
            <a:pPr marL="0" indent="0">
              <a:buNone/>
            </a:pPr>
            <a:r>
              <a:rPr lang="de-DE" dirty="0" err="1"/>
              <a:t>Applications</a:t>
            </a:r>
            <a:r>
              <a:rPr lang="de-DE" dirty="0"/>
              <a:t> </a:t>
            </a:r>
            <a:r>
              <a:rPr lang="de-DE" dirty="0" err="1"/>
              <a:t>are</a:t>
            </a:r>
            <a:r>
              <a:rPr lang="de-DE" dirty="0"/>
              <a:t> </a:t>
            </a:r>
            <a:r>
              <a:rPr lang="de-DE" dirty="0" err="1"/>
              <a:t>submitted</a:t>
            </a:r>
            <a:r>
              <a:rPr lang="de-DE" dirty="0"/>
              <a:t> &amp; </a:t>
            </a:r>
            <a:r>
              <a:rPr lang="de-DE" dirty="0" err="1"/>
              <a:t>evaluated</a:t>
            </a:r>
            <a:r>
              <a:rPr lang="de-DE" dirty="0"/>
              <a:t> in </a:t>
            </a:r>
            <a:r>
              <a:rPr lang="de-DE" dirty="0" err="1"/>
              <a:t>eight</a:t>
            </a:r>
            <a:r>
              <a:rPr lang="de-DE" dirty="0"/>
              <a:t> </a:t>
            </a:r>
            <a:r>
              <a:rPr lang="de-DE" dirty="0" err="1"/>
              <a:t>scientific</a:t>
            </a:r>
            <a:r>
              <a:rPr lang="de-DE" dirty="0"/>
              <a:t> </a:t>
            </a:r>
            <a:r>
              <a:rPr lang="de-DE" dirty="0" err="1"/>
              <a:t>panels</a:t>
            </a:r>
            <a:r>
              <a:rPr lang="de-DE" dirty="0"/>
              <a:t>:</a:t>
            </a:r>
            <a:endParaRPr lang="de-DE" sz="2400" dirty="0"/>
          </a:p>
          <a:p>
            <a:pPr marL="360000" indent="-360000" fontAlgn="base">
              <a:lnSpc>
                <a:spcPct val="150000"/>
              </a:lnSpc>
              <a:spcAft>
                <a:spcPts val="0"/>
              </a:spcAft>
              <a:buClr>
                <a:schemeClr val="accent2"/>
              </a:buClr>
              <a:buFont typeface="Arial" panose="020B0604020202020204" pitchFamily="34" charset="0"/>
              <a:buChar char="●"/>
            </a:pPr>
            <a:r>
              <a:rPr lang="de-DE" sz="2000" dirty="0"/>
              <a:t>Chemistry (CHE)</a:t>
            </a:r>
          </a:p>
          <a:p>
            <a:pPr marL="360000" indent="-360000" fontAlgn="base">
              <a:lnSpc>
                <a:spcPct val="150000"/>
              </a:lnSpc>
              <a:spcAft>
                <a:spcPts val="0"/>
              </a:spcAft>
              <a:buClr>
                <a:schemeClr val="accent2"/>
              </a:buClr>
              <a:buFont typeface="Arial" panose="020B0604020202020204" pitchFamily="34" charset="0"/>
              <a:buChar char="●"/>
            </a:pPr>
            <a:r>
              <a:rPr lang="de-DE" sz="2000" dirty="0" err="1"/>
              <a:t>Social</a:t>
            </a:r>
            <a:r>
              <a:rPr lang="de-DE" sz="2000" dirty="0"/>
              <a:t> </a:t>
            </a:r>
            <a:r>
              <a:rPr lang="de-DE" sz="2000" dirty="0" err="1"/>
              <a:t>Sciences</a:t>
            </a:r>
            <a:r>
              <a:rPr lang="de-DE" sz="2000" dirty="0"/>
              <a:t> </a:t>
            </a:r>
            <a:r>
              <a:rPr lang="de-DE" sz="2000" dirty="0" err="1"/>
              <a:t>and</a:t>
            </a:r>
            <a:r>
              <a:rPr lang="de-DE" sz="2000" dirty="0"/>
              <a:t> </a:t>
            </a:r>
            <a:r>
              <a:rPr lang="de-DE" sz="2000" dirty="0" err="1"/>
              <a:t>Humanities</a:t>
            </a:r>
            <a:r>
              <a:rPr lang="de-DE" sz="2000" dirty="0"/>
              <a:t> (SOC)</a:t>
            </a:r>
          </a:p>
          <a:p>
            <a:pPr marL="360000" indent="-360000" fontAlgn="base">
              <a:lnSpc>
                <a:spcPct val="150000"/>
              </a:lnSpc>
              <a:spcAft>
                <a:spcPts val="0"/>
              </a:spcAft>
              <a:buClr>
                <a:schemeClr val="accent2"/>
              </a:buClr>
              <a:buFont typeface="Arial" panose="020B0604020202020204" pitchFamily="34" charset="0"/>
              <a:buChar char="●"/>
            </a:pPr>
            <a:r>
              <a:rPr lang="de-DE" sz="2000" dirty="0" err="1"/>
              <a:t>Economic</a:t>
            </a:r>
            <a:r>
              <a:rPr lang="de-DE" sz="2000" dirty="0"/>
              <a:t> </a:t>
            </a:r>
            <a:r>
              <a:rPr lang="de-DE" sz="2000" dirty="0" err="1"/>
              <a:t>Sciences</a:t>
            </a:r>
            <a:r>
              <a:rPr lang="de-DE" sz="2000" dirty="0"/>
              <a:t> (ECO)</a:t>
            </a:r>
          </a:p>
          <a:p>
            <a:pPr marL="360000" indent="-360000" fontAlgn="base">
              <a:lnSpc>
                <a:spcPct val="150000"/>
              </a:lnSpc>
              <a:spcAft>
                <a:spcPts val="0"/>
              </a:spcAft>
              <a:buClr>
                <a:schemeClr val="accent2"/>
              </a:buClr>
              <a:buFont typeface="Arial" panose="020B0604020202020204" pitchFamily="34" charset="0"/>
              <a:buChar char="●"/>
            </a:pPr>
            <a:r>
              <a:rPr lang="de-DE" sz="2000" dirty="0"/>
              <a:t>Information Science </a:t>
            </a:r>
            <a:r>
              <a:rPr lang="de-DE" sz="2000" dirty="0" err="1"/>
              <a:t>and</a:t>
            </a:r>
            <a:r>
              <a:rPr lang="de-DE" sz="2000" dirty="0"/>
              <a:t> Engineering (ENG)</a:t>
            </a:r>
          </a:p>
          <a:p>
            <a:pPr marL="360000" indent="-360000" fontAlgn="base">
              <a:lnSpc>
                <a:spcPct val="150000"/>
              </a:lnSpc>
              <a:spcAft>
                <a:spcPts val="0"/>
              </a:spcAft>
              <a:buClr>
                <a:schemeClr val="accent2"/>
              </a:buClr>
              <a:buFont typeface="Arial" panose="020B0604020202020204" pitchFamily="34" charset="0"/>
              <a:buChar char="●"/>
            </a:pPr>
            <a:r>
              <a:rPr lang="de-DE" sz="2000" dirty="0"/>
              <a:t>Environment </a:t>
            </a:r>
            <a:r>
              <a:rPr lang="de-DE" sz="2000" dirty="0" err="1"/>
              <a:t>and</a:t>
            </a:r>
            <a:r>
              <a:rPr lang="de-DE" sz="2000" dirty="0"/>
              <a:t> </a:t>
            </a:r>
            <a:r>
              <a:rPr lang="de-DE" sz="2000" dirty="0" err="1"/>
              <a:t>Geosciences</a:t>
            </a:r>
            <a:r>
              <a:rPr lang="de-DE" sz="2000" dirty="0"/>
              <a:t> (ENV)</a:t>
            </a:r>
          </a:p>
          <a:p>
            <a:pPr marL="360000" indent="-360000" fontAlgn="base">
              <a:lnSpc>
                <a:spcPct val="150000"/>
              </a:lnSpc>
              <a:spcAft>
                <a:spcPts val="0"/>
              </a:spcAft>
              <a:buClr>
                <a:schemeClr val="accent2"/>
              </a:buClr>
              <a:buFont typeface="Arial" panose="020B0604020202020204" pitchFamily="34" charset="0"/>
              <a:buChar char="●"/>
            </a:pPr>
            <a:r>
              <a:rPr lang="de-DE" sz="2000" dirty="0"/>
              <a:t>Life </a:t>
            </a:r>
            <a:r>
              <a:rPr lang="de-DE" sz="2000" dirty="0" err="1"/>
              <a:t>Sciences</a:t>
            </a:r>
            <a:r>
              <a:rPr lang="de-DE" sz="2000" dirty="0"/>
              <a:t> (LIF)</a:t>
            </a:r>
          </a:p>
          <a:p>
            <a:pPr marL="360000" indent="-360000" fontAlgn="base">
              <a:lnSpc>
                <a:spcPct val="150000"/>
              </a:lnSpc>
              <a:spcAft>
                <a:spcPts val="0"/>
              </a:spcAft>
              <a:buClr>
                <a:schemeClr val="accent2"/>
              </a:buClr>
              <a:buFont typeface="Arial" panose="020B0604020202020204" pitchFamily="34" charset="0"/>
              <a:buChar char="●"/>
            </a:pPr>
            <a:r>
              <a:rPr lang="de-DE" sz="2000" dirty="0" err="1"/>
              <a:t>Mathematics</a:t>
            </a:r>
            <a:r>
              <a:rPr lang="de-DE" sz="2000" dirty="0"/>
              <a:t> (MAT)</a:t>
            </a:r>
          </a:p>
          <a:p>
            <a:pPr marL="360000" indent="-360000" fontAlgn="base">
              <a:lnSpc>
                <a:spcPct val="150000"/>
              </a:lnSpc>
              <a:spcAft>
                <a:spcPts val="0"/>
              </a:spcAft>
              <a:buClr>
                <a:schemeClr val="accent2"/>
              </a:buClr>
              <a:buFont typeface="Arial" panose="020B0604020202020204" pitchFamily="34" charset="0"/>
              <a:buChar char="●"/>
            </a:pPr>
            <a:r>
              <a:rPr lang="de-DE" sz="2000" dirty="0" err="1"/>
              <a:t>Physics</a:t>
            </a:r>
            <a:r>
              <a:rPr lang="de-DE" sz="2000" dirty="0"/>
              <a:t> (PHY)</a:t>
            </a:r>
          </a:p>
          <a:p>
            <a:pPr marL="0" lvl="1" indent="0">
              <a:buNone/>
            </a:pPr>
            <a:endParaRPr lang="de-DE" dirty="0"/>
          </a:p>
        </p:txBody>
      </p:sp>
    </p:spTree>
    <p:extLst>
      <p:ext uri="{BB962C8B-B14F-4D97-AF65-F5344CB8AC3E}">
        <p14:creationId xmlns:p14="http://schemas.microsoft.com/office/powerpoint/2010/main" val="38767247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41B2A0-BD54-4726-9616-8105AE02FF62}"/>
              </a:ext>
            </a:extLst>
          </p:cNvPr>
          <p:cNvSpPr>
            <a:spLocks noGrp="1"/>
          </p:cNvSpPr>
          <p:nvPr>
            <p:ph type="title"/>
          </p:nvPr>
        </p:nvSpPr>
        <p:spPr/>
        <p:txBody>
          <a:bodyPr/>
          <a:lstStyle/>
          <a:p>
            <a:r>
              <a:rPr lang="de-DE" dirty="0"/>
              <a:t>DN: Evaluation </a:t>
            </a:r>
            <a:r>
              <a:rPr lang="de-DE" dirty="0" err="1"/>
              <a:t>Criteria</a:t>
            </a:r>
            <a:endParaRPr lang="de-DE" dirty="0"/>
          </a:p>
        </p:txBody>
      </p:sp>
      <p:sp>
        <p:nvSpPr>
          <p:cNvPr id="3" name="Inhaltsplatzhalter 2">
            <a:extLst>
              <a:ext uri="{FF2B5EF4-FFF2-40B4-BE49-F238E27FC236}">
                <a16:creationId xmlns:a16="http://schemas.microsoft.com/office/drawing/2014/main" id="{29BF0ED9-102D-433F-88DC-FF91B15F1512}"/>
              </a:ext>
            </a:extLst>
          </p:cNvPr>
          <p:cNvSpPr>
            <a:spLocks noGrp="1"/>
          </p:cNvSpPr>
          <p:nvPr>
            <p:ph idx="4294967295"/>
          </p:nvPr>
        </p:nvSpPr>
        <p:spPr>
          <a:xfrm>
            <a:off x="838200" y="1674813"/>
            <a:ext cx="7874000" cy="3989387"/>
          </a:xfrm>
        </p:spPr>
        <p:txBody>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Excellence (50%)</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Impact (30%)</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Quality and efficiency of the implementation (20%)</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IE" sz="2000" dirty="0" smtClean="0"/>
              <a:t>Proposals </a:t>
            </a:r>
            <a:r>
              <a:rPr lang="en-IE" sz="2000" dirty="0"/>
              <a:t>submitted to the previous call of MSCA Doctoral Networks under Horizon Europe and </a:t>
            </a:r>
            <a:r>
              <a:rPr lang="en-IE" sz="2000" b="1" dirty="0">
                <a:solidFill>
                  <a:schemeClr val="tx2"/>
                </a:solidFill>
              </a:rPr>
              <a:t>having received a score of less than 80%</a:t>
            </a:r>
            <a:r>
              <a:rPr lang="en-IE" sz="2000" dirty="0"/>
              <a:t> should not be resubmitted the following year</a:t>
            </a:r>
            <a:endParaRPr lang="de-DE" sz="2000" dirty="0"/>
          </a:p>
        </p:txBody>
      </p:sp>
    </p:spTree>
    <p:extLst>
      <p:ext uri="{BB962C8B-B14F-4D97-AF65-F5344CB8AC3E}">
        <p14:creationId xmlns:p14="http://schemas.microsoft.com/office/powerpoint/2010/main" val="30999885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altLang="de-DE" dirty="0" smtClean="0"/>
              <a:t>DN</a:t>
            </a:r>
            <a:r>
              <a:rPr lang="de-DE" altLang="de-DE" dirty="0" smtClean="0"/>
              <a:t> </a:t>
            </a:r>
            <a:r>
              <a:rPr lang="de-DE" altLang="de-DE" dirty="0"/>
              <a:t>Call </a:t>
            </a:r>
            <a:r>
              <a:rPr lang="de-DE" altLang="de-DE" dirty="0" smtClean="0"/>
              <a:t>2023</a:t>
            </a:r>
            <a:endParaRPr lang="de-DE" dirty="0"/>
          </a:p>
        </p:txBody>
      </p:sp>
      <p:sp>
        <p:nvSpPr>
          <p:cNvPr id="3" name="Textplatzhalter 2"/>
          <p:cNvSpPr>
            <a:spLocks noGrp="1"/>
          </p:cNvSpPr>
          <p:nvPr>
            <p:ph idx="4294967295"/>
          </p:nvPr>
        </p:nvSpPr>
        <p:spPr>
          <a:xfrm>
            <a:off x="722313" y="1254384"/>
            <a:ext cx="10631487" cy="3989387"/>
          </a:xfrm>
        </p:spPr>
        <p:txBody>
          <a:bodyPr/>
          <a:lstStyle/>
          <a:p>
            <a:endParaRPr lang="de-DE" dirty="0"/>
          </a:p>
          <a:p>
            <a:endParaRPr lang="de-DE" dirty="0"/>
          </a:p>
          <a:p>
            <a:endParaRPr lang="de-DE" dirty="0"/>
          </a:p>
          <a:p>
            <a:endParaRPr lang="de-DE" dirty="0"/>
          </a:p>
          <a:p>
            <a:pPr marL="0" indent="0">
              <a:buNone/>
            </a:pPr>
            <a:endParaRPr lang="de-DE"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smtClean="0"/>
              <a:t>Call 2021: </a:t>
            </a:r>
            <a:r>
              <a:rPr lang="en-GB" sz="2000" b="1" dirty="0" smtClean="0">
                <a:solidFill>
                  <a:srgbClr val="024B9C"/>
                </a:solidFill>
              </a:rPr>
              <a:t>1076</a:t>
            </a:r>
            <a:r>
              <a:rPr lang="en-GB" sz="2000" dirty="0" smtClean="0"/>
              <a:t> proposals, </a:t>
            </a:r>
            <a:r>
              <a:rPr lang="en-GB" sz="2000" b="1" dirty="0" smtClean="0">
                <a:solidFill>
                  <a:srgbClr val="024B9C"/>
                </a:solidFill>
              </a:rPr>
              <a:t>144</a:t>
            </a:r>
            <a:r>
              <a:rPr lang="en-GB" sz="2000" dirty="0" smtClean="0"/>
              <a:t> </a:t>
            </a:r>
            <a:r>
              <a:rPr lang="en-GB" sz="2000" dirty="0"/>
              <a:t>projects </a:t>
            </a:r>
            <a:r>
              <a:rPr lang="en-GB" sz="2000" dirty="0" smtClean="0"/>
              <a:t>funded, budget: </a:t>
            </a:r>
            <a:r>
              <a:rPr lang="en-GB" sz="2000" b="1" dirty="0">
                <a:solidFill>
                  <a:srgbClr val="024B9C"/>
                </a:solidFill>
              </a:rPr>
              <a:t>405</a:t>
            </a:r>
            <a:r>
              <a:rPr lang="en-GB" sz="2000" dirty="0" smtClean="0"/>
              <a:t> Mio. € </a:t>
            </a:r>
            <a:endParaRPr lang="en-GB"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Success rate: </a:t>
            </a:r>
            <a:r>
              <a:rPr lang="en-GB" sz="2000" b="1" dirty="0">
                <a:solidFill>
                  <a:srgbClr val="024B9C"/>
                </a:solidFill>
              </a:rPr>
              <a:t>13.4</a:t>
            </a:r>
            <a:r>
              <a:rPr lang="en-GB" sz="2000" dirty="0" smtClean="0"/>
              <a:t> </a:t>
            </a:r>
            <a:r>
              <a:rPr lang="en-GB" sz="2000" dirty="0"/>
              <a:t>%</a:t>
            </a:r>
          </a:p>
        </p:txBody>
      </p:sp>
      <p:graphicFrame>
        <p:nvGraphicFramePr>
          <p:cNvPr id="4" name="Tabelle 3"/>
          <p:cNvGraphicFramePr>
            <a:graphicFrameLocks noGrp="1"/>
          </p:cNvGraphicFramePr>
          <p:nvPr>
            <p:extLst>
              <p:ext uri="{D42A27DB-BD31-4B8C-83A1-F6EECF244321}">
                <p14:modId xmlns:p14="http://schemas.microsoft.com/office/powerpoint/2010/main" val="3143630402"/>
              </p:ext>
            </p:extLst>
          </p:nvPr>
        </p:nvGraphicFramePr>
        <p:xfrm>
          <a:off x="838200" y="1860488"/>
          <a:ext cx="7612464" cy="2199046"/>
        </p:xfrm>
        <a:graphic>
          <a:graphicData uri="http://schemas.openxmlformats.org/drawingml/2006/table">
            <a:tbl>
              <a:tblPr firstRow="1" bandRow="1">
                <a:tableStyleId>{5C22544A-7EE6-4342-B048-85BDC9FD1C3A}</a:tableStyleId>
              </a:tblPr>
              <a:tblGrid>
                <a:gridCol w="2537488">
                  <a:extLst>
                    <a:ext uri="{9D8B030D-6E8A-4147-A177-3AD203B41FA5}">
                      <a16:colId xmlns:a16="http://schemas.microsoft.com/office/drawing/2014/main" val="20000"/>
                    </a:ext>
                  </a:extLst>
                </a:gridCol>
                <a:gridCol w="2537488">
                  <a:extLst>
                    <a:ext uri="{9D8B030D-6E8A-4147-A177-3AD203B41FA5}">
                      <a16:colId xmlns:a16="http://schemas.microsoft.com/office/drawing/2014/main" val="20001"/>
                    </a:ext>
                  </a:extLst>
                </a:gridCol>
                <a:gridCol w="2537488">
                  <a:extLst>
                    <a:ext uri="{9D8B030D-6E8A-4147-A177-3AD203B41FA5}">
                      <a16:colId xmlns:a16="http://schemas.microsoft.com/office/drawing/2014/main" val="20002"/>
                    </a:ext>
                  </a:extLst>
                </a:gridCol>
              </a:tblGrid>
              <a:tr h="126051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1" dirty="0">
                          <a:latin typeface="BundesSans Office Regular"/>
                        </a:rPr>
                        <a:t>Open</a:t>
                      </a:r>
                    </a:p>
                  </a:txBody>
                  <a:tcPr marL="87103" marR="87103" marT="43552" marB="43552" anchor="ctr">
                    <a:lnR w="28575" cap="flat" cmpd="sng" algn="ctr">
                      <a:solidFill>
                        <a:schemeClr val="bg1"/>
                      </a:solidFill>
                      <a:prstDash val="solid"/>
                      <a:round/>
                      <a:headEnd type="none" w="med" len="med"/>
                      <a:tailEnd type="none" w="med" len="med"/>
                    </a:lnR>
                    <a:solidFill>
                      <a:schemeClr val="accent2"/>
                    </a:solidFill>
                  </a:tcPr>
                </a:tc>
                <a:tc>
                  <a:txBody>
                    <a:bodyPr/>
                    <a:lstStyle/>
                    <a:p>
                      <a:pPr algn="ctr"/>
                      <a:r>
                        <a:rPr lang="de-DE" sz="2000" b="0" dirty="0">
                          <a:ln>
                            <a:solidFill>
                              <a:schemeClr val="bg1"/>
                            </a:solidFill>
                          </a:ln>
                          <a:latin typeface="BundesSans Office Regular"/>
                        </a:rPr>
                        <a:t>Budget</a:t>
                      </a: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0" dirty="0">
                          <a:ln>
                            <a:solidFill>
                              <a:schemeClr val="bg1"/>
                            </a:solidFill>
                          </a:ln>
                          <a:latin typeface="BundesSans Office Regular"/>
                        </a:rPr>
                        <a:t>Deadline</a:t>
                      </a:r>
                    </a:p>
                  </a:txBody>
                  <a:tcPr marL="87103" marR="87103" marT="43552" marB="43552"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938527">
                <a:tc>
                  <a:txBody>
                    <a:bodyPr/>
                    <a:lstStyle/>
                    <a:p>
                      <a:pPr algn="ctr"/>
                      <a:r>
                        <a:rPr lang="de-DE" sz="2000" b="1" dirty="0" smtClean="0">
                          <a:solidFill>
                            <a:schemeClr val="tx1"/>
                          </a:solidFill>
                          <a:latin typeface="BundesSans Office Regular"/>
                        </a:rPr>
                        <a:t>30. May 2023</a:t>
                      </a:r>
                      <a:endParaRPr lang="de-DE" sz="2000" b="1" dirty="0">
                        <a:solidFill>
                          <a:schemeClr val="tx1"/>
                        </a:solidFill>
                        <a:latin typeface="BundesSans Office Regular"/>
                      </a:endParaRPr>
                    </a:p>
                  </a:txBody>
                  <a:tcPr marL="87103" marR="87103" marT="43552" marB="43552" anchor="ctr">
                    <a:lnR w="28575" cap="flat" cmpd="sng" algn="ctr">
                      <a:solidFill>
                        <a:schemeClr val="bg1"/>
                      </a:solidFill>
                      <a:prstDash val="solid"/>
                      <a:round/>
                      <a:headEnd type="none" w="med" len="med"/>
                      <a:tailEnd type="none" w="med" len="med"/>
                    </a:lnR>
                    <a:solidFill>
                      <a:srgbClr val="B0D10E"/>
                    </a:solidFill>
                  </a:tcPr>
                </a:tc>
                <a:tc>
                  <a:txBody>
                    <a:bodyPr/>
                    <a:lstStyle/>
                    <a:p>
                      <a:pPr algn="ctr"/>
                      <a:r>
                        <a:rPr lang="de-DE" sz="2000" b="1" baseline="0" dirty="0" smtClean="0">
                          <a:solidFill>
                            <a:schemeClr val="tx1"/>
                          </a:solidFill>
                          <a:latin typeface="BundesSans Office Regular"/>
                        </a:rPr>
                        <a:t>434.8 </a:t>
                      </a:r>
                      <a:r>
                        <a:rPr lang="de-DE" sz="2000" b="1" baseline="0" dirty="0">
                          <a:solidFill>
                            <a:schemeClr val="tx1"/>
                          </a:solidFill>
                          <a:latin typeface="BundesSans Office Regular"/>
                        </a:rPr>
                        <a:t>Mio. €</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B0D10E"/>
                    </a:solidFill>
                  </a:tcPr>
                </a:tc>
                <a:tc>
                  <a:txBody>
                    <a:bodyPr/>
                    <a:lstStyle/>
                    <a:p>
                      <a:pPr algn="ctr"/>
                      <a:r>
                        <a:rPr lang="de-DE" sz="2000" b="1" dirty="0" smtClean="0">
                          <a:solidFill>
                            <a:schemeClr val="tx1"/>
                          </a:solidFill>
                          <a:latin typeface="BundesSans Office Regular"/>
                        </a:rPr>
                        <a:t>28. November 2023</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961607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077013" y="2133417"/>
            <a:ext cx="10156297" cy="1749286"/>
          </a:xfrm>
        </p:spPr>
        <p:txBody>
          <a:bodyPr/>
          <a:lstStyle/>
          <a:p>
            <a:r>
              <a:rPr lang="en-US" sz="5000" dirty="0"/>
              <a:t>Co-funding of Regional, </a:t>
            </a:r>
            <a:br>
              <a:rPr lang="en-US" sz="5000" dirty="0"/>
            </a:br>
            <a:r>
              <a:rPr lang="en-US" sz="5000" dirty="0"/>
              <a:t>National and International Programmes (COFUND)</a:t>
            </a:r>
            <a:endParaRPr lang="de-DE" sz="5000" dirty="0"/>
          </a:p>
        </p:txBody>
      </p:sp>
      <p:sp>
        <p:nvSpPr>
          <p:cNvPr id="5" name="Textplatzhalter 2"/>
          <p:cNvSpPr>
            <a:spLocks noGrp="1"/>
          </p:cNvSpPr>
          <p:nvPr>
            <p:ph type="subTitle" idx="1"/>
          </p:nvPr>
        </p:nvSpPr>
        <p:spPr/>
        <p:txBody>
          <a:bodyPr/>
          <a:lstStyle/>
          <a:p>
            <a:r>
              <a:rPr lang="en-US" dirty="0"/>
              <a:t>Co-funding of Doctoral and Fellowship </a:t>
            </a:r>
            <a:r>
              <a:rPr lang="en-US" dirty="0" err="1"/>
              <a:t>Programmes</a:t>
            </a:r>
            <a:endParaRPr lang="en-US" dirty="0"/>
          </a:p>
          <a:p>
            <a:endParaRPr lang="de-DE" dirty="0"/>
          </a:p>
          <a:p>
            <a:r>
              <a:rPr lang="de-DE" dirty="0"/>
              <a:t> </a:t>
            </a:r>
          </a:p>
        </p:txBody>
      </p:sp>
      <p:cxnSp>
        <p:nvCxnSpPr>
          <p:cNvPr id="6" name="Straight Connector 3">
            <a:extLst>
              <a:ext uri="{FF2B5EF4-FFF2-40B4-BE49-F238E27FC236}">
                <a16:creationId xmlns:a16="http://schemas.microsoft.com/office/drawing/2014/main" id="{F5C7F39B-2122-4F7D-AE9F-B22699579C90}"/>
              </a:ext>
            </a:extLst>
          </p:cNvPr>
          <p:cNvCxnSpPr/>
          <p:nvPr/>
        </p:nvCxnSpPr>
        <p:spPr>
          <a:xfrm>
            <a:off x="1077012" y="2116522"/>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685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1951477" y="467999"/>
            <a:ext cx="9739947" cy="1417071"/>
          </a:xfrm>
        </p:spPr>
        <p:txBody>
          <a:bodyPr/>
          <a:lstStyle/>
          <a:p>
            <a:r>
              <a:rPr lang="de-DE" altLang="de-DE" dirty="0"/>
              <a:t>Co-</a:t>
            </a:r>
            <a:r>
              <a:rPr lang="de-DE" altLang="de-DE" dirty="0" err="1"/>
              <a:t>funding</a:t>
            </a:r>
            <a:r>
              <a:rPr lang="de-DE" altLang="de-DE" dirty="0"/>
              <a:t> of regional, national and international programmes (COFUND)</a:t>
            </a:r>
            <a:endParaRPr lang="de-DE" dirty="0"/>
          </a:p>
        </p:txBody>
      </p:sp>
      <p:sp>
        <p:nvSpPr>
          <p:cNvPr id="2" name="Textplatzhalter 1"/>
          <p:cNvSpPr>
            <a:spLocks noGrp="1"/>
          </p:cNvSpPr>
          <p:nvPr>
            <p:ph idx="4294967295"/>
          </p:nvPr>
        </p:nvSpPr>
        <p:spPr>
          <a:xfrm>
            <a:off x="857962" y="1728787"/>
            <a:ext cx="7974012" cy="3400425"/>
          </a:xfrm>
        </p:spPr>
        <p:txBody>
          <a:bodyPr/>
          <a:lstStyle/>
          <a:p>
            <a:pPr marL="0" indent="0">
              <a:buNone/>
            </a:pPr>
            <a:r>
              <a:rPr lang="en-US" altLang="de-DE" b="1" dirty="0">
                <a:solidFill>
                  <a:srgbClr val="0778A5"/>
                </a:solidFill>
              </a:rPr>
              <a:t/>
            </a:r>
            <a:br>
              <a:rPr lang="en-US" altLang="de-DE" b="1" dirty="0">
                <a:solidFill>
                  <a:srgbClr val="0778A5"/>
                </a:solidFill>
              </a:rPr>
            </a:br>
            <a:r>
              <a:rPr lang="en-US" altLang="de-DE" b="1" dirty="0">
                <a:solidFill>
                  <a:schemeClr val="tx2"/>
                </a:solidFill>
              </a:rPr>
              <a:t>Two different funding lines</a:t>
            </a:r>
            <a:r>
              <a:rPr lang="de-DE" altLang="de-DE" b="1" dirty="0">
                <a:solidFill>
                  <a:schemeClr val="tx2"/>
                </a:solidFill>
              </a:rPr>
              <a:t>:</a:t>
            </a:r>
          </a:p>
          <a:p>
            <a:pPr marL="360000" indent="-360000" fontAlgn="base">
              <a:lnSpc>
                <a:spcPct val="150000"/>
              </a:lnSpc>
              <a:spcAft>
                <a:spcPts val="0"/>
              </a:spcAft>
              <a:buClr>
                <a:schemeClr val="accent2"/>
              </a:buClr>
              <a:buFont typeface="Arial" panose="020B0604020202020204" pitchFamily="34" charset="0"/>
              <a:buChar char="●"/>
            </a:pPr>
            <a:r>
              <a:rPr lang="en-US" altLang="de-DE" sz="2000" dirty="0"/>
              <a:t>Doctoral Programme (for doctoral candidates; Allowance: 2800 €)</a:t>
            </a:r>
          </a:p>
          <a:p>
            <a:pPr marL="360000" indent="-360000" fontAlgn="base">
              <a:lnSpc>
                <a:spcPct val="150000"/>
              </a:lnSpc>
              <a:spcAft>
                <a:spcPts val="0"/>
              </a:spcAft>
              <a:buClr>
                <a:schemeClr val="accent2"/>
              </a:buClr>
              <a:buFont typeface="Arial" panose="020B0604020202020204" pitchFamily="34" charset="0"/>
              <a:buChar char="●"/>
            </a:pPr>
            <a:r>
              <a:rPr lang="en-US" altLang="de-DE" sz="2000" dirty="0"/>
              <a:t>Fellowship Programme (for Postdocs; Allowance: 3980 €)</a:t>
            </a:r>
          </a:p>
          <a:p>
            <a:pPr marL="0" indent="0">
              <a:buNone/>
            </a:pPr>
            <a:endParaRPr lang="en-US" altLang="de-DE" b="1" dirty="0"/>
          </a:p>
          <a:p>
            <a:pPr marL="0" indent="0">
              <a:buNone/>
            </a:pPr>
            <a:r>
              <a:rPr lang="en-US" altLang="de-DE" b="1" dirty="0">
                <a:solidFill>
                  <a:schemeClr val="tx2"/>
                </a:solidFill>
              </a:rPr>
              <a:t>Requirements</a:t>
            </a:r>
            <a:r>
              <a:rPr lang="de-DE" altLang="de-DE" b="1" dirty="0">
                <a:solidFill>
                  <a:schemeClr val="tx2"/>
                </a:solidFill>
              </a:rPr>
              <a:t>:</a:t>
            </a:r>
          </a:p>
          <a:p>
            <a:pPr marL="360000" indent="-360000" fontAlgn="base">
              <a:lnSpc>
                <a:spcPct val="150000"/>
              </a:lnSpc>
              <a:spcAft>
                <a:spcPts val="0"/>
              </a:spcAft>
              <a:buClr>
                <a:schemeClr val="accent2"/>
              </a:buClr>
              <a:buFont typeface="Arial" panose="020B0604020202020204" pitchFamily="34" charset="0"/>
              <a:buChar char="●"/>
            </a:pPr>
            <a:r>
              <a:rPr lang="en-US" sz="2000" dirty="0"/>
              <a:t>Project proposals are submitted by host </a:t>
            </a:r>
            <a:r>
              <a:rPr lang="en-US" sz="2000" dirty="0" err="1"/>
              <a:t>organisations</a:t>
            </a:r>
            <a:endParaRPr lang="en-US" sz="2000" dirty="0"/>
          </a:p>
          <a:p>
            <a:pPr marL="360000" indent="-360000" fontAlgn="base">
              <a:lnSpc>
                <a:spcPct val="150000"/>
              </a:lnSpc>
              <a:spcAft>
                <a:spcPts val="0"/>
              </a:spcAft>
              <a:buClr>
                <a:schemeClr val="accent2"/>
              </a:buClr>
              <a:buFont typeface="Arial" panose="020B0604020202020204" pitchFamily="34" charset="0"/>
              <a:buChar char="●"/>
            </a:pPr>
            <a:r>
              <a:rPr lang="en-US" sz="2000" dirty="0"/>
              <a:t>Resulting jobs are published on the EURAXESS portal</a:t>
            </a:r>
            <a:endParaRPr lang="de-DE" sz="2000" dirty="0"/>
          </a:p>
          <a:p>
            <a:pPr marL="360000" indent="-360000" fontAlgn="base">
              <a:lnSpc>
                <a:spcPct val="150000"/>
              </a:lnSpc>
              <a:spcAft>
                <a:spcPts val="0"/>
              </a:spcAft>
              <a:buClr>
                <a:schemeClr val="accent2"/>
              </a:buClr>
              <a:buFont typeface="Arial" panose="020B0604020202020204" pitchFamily="34" charset="0"/>
              <a:buChar char="●"/>
            </a:pPr>
            <a:r>
              <a:rPr lang="en-US" sz="2000" dirty="0"/>
              <a:t>Researchers apply directly at the selected </a:t>
            </a:r>
            <a:r>
              <a:rPr lang="en-US" sz="2000" dirty="0" err="1"/>
              <a:t>organisations</a:t>
            </a:r>
            <a:endParaRPr lang="en-US" sz="2000" dirty="0"/>
          </a:p>
          <a:p>
            <a:endParaRPr lang="de-DE" dirty="0"/>
          </a:p>
        </p:txBody>
      </p:sp>
      <p:pic>
        <p:nvPicPr>
          <p:cNvPr id="4" name="Picture 6">
            <a:extLst>
              <a:ext uri="{FF2B5EF4-FFF2-40B4-BE49-F238E27FC236}">
                <a16:creationId xmlns:a16="http://schemas.microsoft.com/office/drawing/2014/main" id="{99F07831-B1E5-4488-8D57-72F88FA844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962" y="467999"/>
            <a:ext cx="1093515" cy="1093515"/>
          </a:xfrm>
          <a:prstGeom prst="rect">
            <a:avLst/>
          </a:prstGeom>
        </p:spPr>
      </p:pic>
    </p:spTree>
    <p:extLst>
      <p:ext uri="{BB962C8B-B14F-4D97-AF65-F5344CB8AC3E}">
        <p14:creationId xmlns:p14="http://schemas.microsoft.com/office/powerpoint/2010/main" val="769275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COFUND – Funding</a:t>
            </a:r>
            <a:br>
              <a:rPr lang="de-DE" dirty="0"/>
            </a:br>
            <a:endParaRPr lang="de-DE" dirty="0"/>
          </a:p>
        </p:txBody>
      </p:sp>
      <p:graphicFrame>
        <p:nvGraphicFramePr>
          <p:cNvPr id="4" name="Inhaltsplatzhalter 3"/>
          <p:cNvGraphicFramePr>
            <a:graphicFrameLocks noGrp="1"/>
          </p:cNvGraphicFramePr>
          <p:nvPr>
            <p:ph idx="4294967295"/>
            <p:extLst>
              <p:ext uri="{D42A27DB-BD31-4B8C-83A1-F6EECF244321}">
                <p14:modId xmlns:p14="http://schemas.microsoft.com/office/powerpoint/2010/main" val="2105403201"/>
              </p:ext>
            </p:extLst>
          </p:nvPr>
        </p:nvGraphicFramePr>
        <p:xfrm>
          <a:off x="926916" y="3400325"/>
          <a:ext cx="7782537" cy="2814797"/>
        </p:xfrm>
        <a:graphic>
          <a:graphicData uri="http://schemas.openxmlformats.org/drawingml/2006/table">
            <a:tbl>
              <a:tblPr firstRow="1" bandRow="1">
                <a:tableStyleId>{5C22544A-7EE6-4342-B048-85BDC9FD1C3A}</a:tableStyleId>
              </a:tblPr>
              <a:tblGrid>
                <a:gridCol w="2594179">
                  <a:extLst>
                    <a:ext uri="{9D8B030D-6E8A-4147-A177-3AD203B41FA5}">
                      <a16:colId xmlns:a16="http://schemas.microsoft.com/office/drawing/2014/main" val="20000"/>
                    </a:ext>
                  </a:extLst>
                </a:gridCol>
                <a:gridCol w="2594179">
                  <a:extLst>
                    <a:ext uri="{9D8B030D-6E8A-4147-A177-3AD203B41FA5}">
                      <a16:colId xmlns:a16="http://schemas.microsoft.com/office/drawing/2014/main" val="20001"/>
                    </a:ext>
                  </a:extLst>
                </a:gridCol>
                <a:gridCol w="2594179">
                  <a:extLst>
                    <a:ext uri="{9D8B030D-6E8A-4147-A177-3AD203B41FA5}">
                      <a16:colId xmlns:a16="http://schemas.microsoft.com/office/drawing/2014/main" val="20002"/>
                    </a:ext>
                  </a:extLst>
                </a:gridCol>
              </a:tblGrid>
              <a:tr h="742157">
                <a:tc gridSpan="3">
                  <a:txBody>
                    <a:bodyPr/>
                    <a:lstStyle/>
                    <a:p>
                      <a:pPr algn="ctr"/>
                      <a:r>
                        <a:rPr lang="de-DE" sz="1400" dirty="0"/>
                        <a:t>Researcher</a:t>
                      </a:r>
                      <a:r>
                        <a:rPr lang="de-DE" sz="1400" baseline="0" dirty="0"/>
                        <a:t> Unit Costs + Institutional Unit Costs [</a:t>
                      </a:r>
                      <a:r>
                        <a:rPr lang="de-DE" sz="1400" baseline="0" dirty="0" err="1"/>
                        <a:t>person</a:t>
                      </a:r>
                      <a:r>
                        <a:rPr lang="de-DE" sz="1400" baseline="0" dirty="0"/>
                        <a:t>/</a:t>
                      </a:r>
                      <a:r>
                        <a:rPr lang="de-DE" sz="1400" baseline="0" dirty="0" err="1"/>
                        <a:t>month</a:t>
                      </a:r>
                      <a:r>
                        <a:rPr lang="de-DE" sz="1400" baseline="0" dirty="0"/>
                        <a:t>]</a:t>
                      </a:r>
                    </a:p>
                  </a:txBody>
                  <a:tcPr anchor="ctr">
                    <a:lnR w="28575" cap="flat" cmpd="sng" algn="ctr">
                      <a:solidFill>
                        <a:schemeClr val="bg1"/>
                      </a:solidFill>
                      <a:prstDash val="solid"/>
                      <a:round/>
                      <a:headEnd type="none" w="med" len="med"/>
                      <a:tailEnd type="none" w="med" len="med"/>
                    </a:lnR>
                    <a:solidFill>
                      <a:schemeClr val="accent2"/>
                    </a:solidFill>
                  </a:tcPr>
                </a:tc>
                <a:tc hMerge="1">
                  <a:txBody>
                    <a:bodyPr/>
                    <a:lstStyle/>
                    <a:p>
                      <a:pPr algn="ctr"/>
                      <a:endParaRPr lang="de-DE" baseline="0"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solidFill>
                      <a:schemeClr val="tx2"/>
                    </a:solidFill>
                  </a:tcPr>
                </a:tc>
                <a:tc hMerge="1">
                  <a:txBody>
                    <a:bodyPr/>
                    <a:lstStyle/>
                    <a:p>
                      <a:endParaRPr lang="de-DE"/>
                    </a:p>
                  </a:txBody>
                  <a:tcPr/>
                </a:tc>
                <a:extLst>
                  <a:ext uri="{0D108BD9-81ED-4DB2-BD59-A6C34878D82A}">
                    <a16:rowId xmlns:a16="http://schemas.microsoft.com/office/drawing/2014/main" val="10000"/>
                  </a:ext>
                </a:extLst>
              </a:tr>
              <a:tr h="487034">
                <a:tc>
                  <a:txBody>
                    <a:bodyPr/>
                    <a:lstStyle/>
                    <a:p>
                      <a:pPr algn="ctr"/>
                      <a:endParaRPr lang="de-DE" sz="1400" b="1" dirty="0">
                        <a:solidFill>
                          <a:schemeClr val="tx1"/>
                        </a:solidFill>
                        <a:latin typeface="BundesSerif Office Regular"/>
                      </a:endParaRP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erif Office Regular"/>
                        </a:rPr>
                        <a:t>COFUND </a:t>
                      </a:r>
                      <a:r>
                        <a:rPr lang="de-DE" sz="1400" b="1" dirty="0" err="1">
                          <a:solidFill>
                            <a:schemeClr val="tx1"/>
                          </a:solidFill>
                          <a:latin typeface="BundesSerif Office Regular"/>
                        </a:rPr>
                        <a:t>Allowance</a:t>
                      </a:r>
                      <a:endParaRPr lang="de-DE" sz="1400" b="1" dirty="0">
                        <a:solidFill>
                          <a:schemeClr val="tx1"/>
                        </a:solidFill>
                        <a:latin typeface="BundesSerif Office Regular"/>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NEW! Long-term </a:t>
                      </a:r>
                      <a:r>
                        <a:rPr lang="de-DE" sz="1400" b="1" dirty="0" err="1">
                          <a:solidFill>
                            <a:schemeClr val="tx1"/>
                          </a:solidFill>
                          <a:latin typeface="BundesSans Office Regular"/>
                          <a:cs typeface="Arial" panose="020B0604020202020204" pitchFamily="34" charset="0"/>
                        </a:rPr>
                        <a:t>leave</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rgbClr val="B0D10E"/>
                    </a:solidFill>
                  </a:tcPr>
                </a:tc>
                <a:extLst>
                  <a:ext uri="{0D108BD9-81ED-4DB2-BD59-A6C34878D82A}">
                    <a16:rowId xmlns:a16="http://schemas.microsoft.com/office/drawing/2014/main" val="10001"/>
                  </a:ext>
                </a:extLst>
              </a:tr>
              <a:tr h="487034">
                <a:tc>
                  <a:txBody>
                    <a:bodyPr/>
                    <a:lstStyle/>
                    <a:p>
                      <a:pPr algn="ctr"/>
                      <a:r>
                        <a:rPr lang="de-DE" sz="1400" b="1" dirty="0" err="1">
                          <a:solidFill>
                            <a:schemeClr val="tx1"/>
                          </a:solidFill>
                          <a:latin typeface="BundesSerif Office Regular"/>
                        </a:rPr>
                        <a:t>Doctoral</a:t>
                      </a:r>
                      <a:r>
                        <a:rPr lang="de-DE" sz="1400" b="1" dirty="0">
                          <a:solidFill>
                            <a:schemeClr val="tx1"/>
                          </a:solidFill>
                          <a:latin typeface="BundesSerif Office Regular"/>
                        </a:rPr>
                        <a:t> Programmes</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B0D10E"/>
                    </a:solidFill>
                  </a:tcPr>
                </a:tc>
                <a:tc>
                  <a:txBody>
                    <a:bodyPr/>
                    <a:lstStyle/>
                    <a:p>
                      <a:pPr marL="0" algn="ctr" defTabSz="457200" rtl="0" eaLnBrk="1" latinLnBrk="0" hangingPunct="1"/>
                      <a:r>
                        <a:rPr lang="en-US" sz="1400" b="1" kern="1200" dirty="0">
                          <a:solidFill>
                            <a:schemeClr val="tx1"/>
                          </a:solidFill>
                          <a:latin typeface="BundesSerif Office Regular"/>
                          <a:ea typeface="+mn-ea"/>
                          <a:cs typeface="+mn-cs"/>
                        </a:rPr>
                        <a:t>2800 €</a:t>
                      </a:r>
                      <a:endParaRPr lang="de-DE" sz="1400" b="1" kern="1200" dirty="0">
                        <a:solidFill>
                          <a:schemeClr val="tx1"/>
                        </a:solidFill>
                        <a:latin typeface="BundesSerif Office Regular"/>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2800 € x % </a:t>
                      </a:r>
                      <a:r>
                        <a:rPr lang="en-US" sz="1400" b="1" dirty="0">
                          <a:solidFill>
                            <a:schemeClr val="tx1"/>
                          </a:solidFill>
                          <a:latin typeface="BundesSans Office Regular"/>
                          <a:cs typeface="Arial" panose="020B0604020202020204" pitchFamily="34" charset="0"/>
                        </a:rPr>
                        <a:t>Share of the grant recipient </a:t>
                      </a:r>
                      <a:endParaRPr lang="de-DE" sz="1400" b="1" dirty="0">
                        <a:solidFill>
                          <a:schemeClr val="tx1"/>
                        </a:solidFill>
                        <a:latin typeface="BundesSans Office Regular"/>
                        <a:cs typeface="Arial" panose="020B060402020202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B0D10E"/>
                    </a:solidFill>
                  </a:tcPr>
                </a:tc>
                <a:extLst>
                  <a:ext uri="{0D108BD9-81ED-4DB2-BD59-A6C34878D82A}">
                    <a16:rowId xmlns:a16="http://schemas.microsoft.com/office/drawing/2014/main" val="10002"/>
                  </a:ext>
                </a:extLst>
              </a:tr>
              <a:tr h="487034">
                <a:tc>
                  <a:txBody>
                    <a:bodyPr/>
                    <a:lstStyle/>
                    <a:p>
                      <a:pPr algn="ctr"/>
                      <a:r>
                        <a:rPr lang="de-DE" sz="1400" b="1" dirty="0" err="1">
                          <a:solidFill>
                            <a:schemeClr val="tx1"/>
                          </a:solidFill>
                          <a:latin typeface="BundesSerif Office Regular"/>
                        </a:rPr>
                        <a:t>Postdoctoral</a:t>
                      </a:r>
                      <a:r>
                        <a:rPr lang="de-DE" sz="1400" b="1" dirty="0">
                          <a:solidFill>
                            <a:schemeClr val="tx1"/>
                          </a:solidFill>
                          <a:latin typeface="BundesSerif Office Regular"/>
                        </a:rPr>
                        <a:t> Programmes</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B0D10E"/>
                    </a:solidFill>
                  </a:tcPr>
                </a:tc>
                <a:tc>
                  <a:txBody>
                    <a:bodyPr/>
                    <a:lstStyle/>
                    <a:p>
                      <a:pPr marL="0" algn="ctr" defTabSz="457200" rtl="0" eaLnBrk="1" latinLnBrk="0" hangingPunct="1"/>
                      <a:r>
                        <a:rPr lang="en-US" sz="1400" b="1" kern="1200" dirty="0">
                          <a:solidFill>
                            <a:schemeClr val="tx1"/>
                          </a:solidFill>
                          <a:latin typeface="BundesSerif Office Regular"/>
                          <a:ea typeface="+mn-ea"/>
                          <a:cs typeface="+mn-cs"/>
                        </a:rPr>
                        <a:t>3980</a:t>
                      </a:r>
                      <a:r>
                        <a:rPr lang="de-DE" sz="1400" b="1" kern="1200" dirty="0">
                          <a:solidFill>
                            <a:schemeClr val="tx1"/>
                          </a:solidFill>
                          <a:latin typeface="BundesSerif Office Regular"/>
                          <a:ea typeface="+mn-ea"/>
                          <a:cs typeface="+mn-cs"/>
                        </a:rPr>
                        <a:t> €</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3980 € x % </a:t>
                      </a:r>
                      <a:r>
                        <a:rPr lang="en-US" sz="1400" b="1" dirty="0">
                          <a:solidFill>
                            <a:schemeClr val="tx1"/>
                          </a:solidFill>
                          <a:latin typeface="BundesSans Office Regular"/>
                          <a:cs typeface="Arial" panose="020B0604020202020204" pitchFamily="34" charset="0"/>
                        </a:rPr>
                        <a:t>Share of the grant recipient </a:t>
                      </a:r>
                      <a:endParaRPr lang="de-DE" sz="1400" b="1" dirty="0">
                        <a:solidFill>
                          <a:schemeClr val="tx1"/>
                        </a:solidFill>
                        <a:latin typeface="BundesSans Office Regular"/>
                        <a:cs typeface="Arial" panose="020B0604020202020204" pitchFamily="34"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B0D10E"/>
                    </a:solidFill>
                  </a:tcPr>
                </a:tc>
                <a:extLst>
                  <a:ext uri="{0D108BD9-81ED-4DB2-BD59-A6C34878D82A}">
                    <a16:rowId xmlns:a16="http://schemas.microsoft.com/office/drawing/2014/main" val="10003"/>
                  </a:ext>
                </a:extLst>
              </a:tr>
              <a:tr h="487034">
                <a:tc gridSpan="3">
                  <a:txBody>
                    <a:bodyPr/>
                    <a:lstStyle/>
                    <a:p>
                      <a:pPr algn="ctr"/>
                      <a:r>
                        <a:rPr lang="de-DE" sz="1400" dirty="0" err="1">
                          <a:solidFill>
                            <a:schemeClr val="tx1"/>
                          </a:solidFill>
                          <a:latin typeface="BundesSerif Office Regular"/>
                        </a:rPr>
                        <a:t>Except</a:t>
                      </a:r>
                      <a:r>
                        <a:rPr lang="de-DE" sz="1400" dirty="0">
                          <a:solidFill>
                            <a:schemeClr val="tx1"/>
                          </a:solidFill>
                          <a:latin typeface="BundesSerif Office Regular"/>
                        </a:rPr>
                        <a:t> </a:t>
                      </a:r>
                      <a:r>
                        <a:rPr lang="de-DE" sz="1400" dirty="0" err="1">
                          <a:solidFill>
                            <a:schemeClr val="tx1"/>
                          </a:solidFill>
                          <a:latin typeface="BundesSerif Office Regular"/>
                        </a:rPr>
                        <a:t>for</a:t>
                      </a:r>
                      <a:r>
                        <a:rPr lang="de-DE" sz="1400" dirty="0">
                          <a:solidFill>
                            <a:schemeClr val="tx1"/>
                          </a:solidFill>
                          <a:latin typeface="BundesSerif Office Regular"/>
                        </a:rPr>
                        <a:t> Horizon Europe </a:t>
                      </a:r>
                      <a:r>
                        <a:rPr lang="de-DE" sz="1400" dirty="0" err="1">
                          <a:solidFill>
                            <a:schemeClr val="tx1"/>
                          </a:solidFill>
                          <a:latin typeface="BundesSerif Office Regular"/>
                        </a:rPr>
                        <a:t>other</a:t>
                      </a:r>
                      <a:r>
                        <a:rPr lang="de-DE" sz="1400" dirty="0">
                          <a:solidFill>
                            <a:schemeClr val="tx1"/>
                          </a:solidFill>
                          <a:latin typeface="BundesSerif Office Regular"/>
                        </a:rPr>
                        <a:t> EU </a:t>
                      </a:r>
                      <a:r>
                        <a:rPr lang="de-DE" sz="1400" dirty="0" err="1">
                          <a:solidFill>
                            <a:schemeClr val="tx1"/>
                          </a:solidFill>
                          <a:latin typeface="BundesSerif Office Regular"/>
                        </a:rPr>
                        <a:t>funding</a:t>
                      </a:r>
                      <a:r>
                        <a:rPr lang="de-DE" sz="1400" dirty="0">
                          <a:solidFill>
                            <a:schemeClr val="tx1"/>
                          </a:solidFill>
                          <a:latin typeface="BundesSerif Office Regular"/>
                        </a:rPr>
                        <a:t> </a:t>
                      </a:r>
                      <a:r>
                        <a:rPr lang="de-DE" sz="1400" dirty="0" err="1">
                          <a:solidFill>
                            <a:schemeClr val="tx1"/>
                          </a:solidFill>
                          <a:latin typeface="BundesSerif Office Regular"/>
                        </a:rPr>
                        <a:t>sources</a:t>
                      </a:r>
                      <a:r>
                        <a:rPr lang="de-DE" sz="1400" dirty="0">
                          <a:solidFill>
                            <a:schemeClr val="tx1"/>
                          </a:solidFill>
                          <a:latin typeface="BundesSerif Office Regular"/>
                        </a:rPr>
                        <a:t> (e.g. </a:t>
                      </a:r>
                      <a:r>
                        <a:rPr lang="de-DE" sz="1400" dirty="0" err="1">
                          <a:solidFill>
                            <a:schemeClr val="tx1"/>
                          </a:solidFill>
                          <a:latin typeface="BundesSerif Office Regular"/>
                        </a:rPr>
                        <a:t>Structural</a:t>
                      </a:r>
                      <a:r>
                        <a:rPr lang="de-DE" sz="1400" dirty="0">
                          <a:solidFill>
                            <a:schemeClr val="tx1"/>
                          </a:solidFill>
                          <a:latin typeface="BundesSerif Office Regular"/>
                        </a:rPr>
                        <a:t> Funds) </a:t>
                      </a:r>
                      <a:r>
                        <a:rPr lang="de-DE" sz="1400" dirty="0" err="1">
                          <a:solidFill>
                            <a:schemeClr val="tx1"/>
                          </a:solidFill>
                          <a:latin typeface="BundesSerif Office Regular"/>
                        </a:rPr>
                        <a:t>can</a:t>
                      </a:r>
                      <a:r>
                        <a:rPr lang="de-DE" sz="1400" dirty="0">
                          <a:solidFill>
                            <a:schemeClr val="tx1"/>
                          </a:solidFill>
                          <a:latin typeface="BundesSerif Office Regular"/>
                        </a:rPr>
                        <a:t> </a:t>
                      </a:r>
                      <a:r>
                        <a:rPr lang="de-DE" sz="1400" dirty="0" err="1">
                          <a:solidFill>
                            <a:schemeClr val="tx1"/>
                          </a:solidFill>
                          <a:latin typeface="BundesSerif Office Regular"/>
                        </a:rPr>
                        <a:t>be</a:t>
                      </a:r>
                      <a:r>
                        <a:rPr lang="de-DE" sz="1400" dirty="0">
                          <a:solidFill>
                            <a:schemeClr val="tx1"/>
                          </a:solidFill>
                          <a:latin typeface="BundesSerif Office Regular"/>
                        </a:rPr>
                        <a:t> </a:t>
                      </a:r>
                      <a:r>
                        <a:rPr lang="de-DE" sz="1400" dirty="0" err="1">
                          <a:solidFill>
                            <a:schemeClr val="tx1"/>
                          </a:solidFill>
                          <a:latin typeface="BundesSerif Office Regular"/>
                        </a:rPr>
                        <a:t>used</a:t>
                      </a:r>
                      <a:r>
                        <a:rPr lang="de-DE" sz="1400" dirty="0">
                          <a:solidFill>
                            <a:schemeClr val="tx1"/>
                          </a:solidFill>
                          <a:latin typeface="BundesSerif Office Regular"/>
                        </a:rPr>
                        <a:t> </a:t>
                      </a:r>
                      <a:r>
                        <a:rPr lang="de-DE" sz="1400" dirty="0" err="1">
                          <a:solidFill>
                            <a:schemeClr val="tx1"/>
                          </a:solidFill>
                          <a:latin typeface="BundesSerif Office Regular"/>
                        </a:rPr>
                        <a:t>for</a:t>
                      </a:r>
                      <a:r>
                        <a:rPr lang="de-DE" sz="1400" dirty="0">
                          <a:solidFill>
                            <a:schemeClr val="tx1"/>
                          </a:solidFill>
                          <a:latin typeface="BundesSerif Office Regular"/>
                        </a:rPr>
                        <a:t> own </a:t>
                      </a:r>
                      <a:r>
                        <a:rPr lang="de-DE" sz="1400" dirty="0" err="1">
                          <a:solidFill>
                            <a:schemeClr val="tx1"/>
                          </a:solidFill>
                          <a:latin typeface="BundesSerif Office Regular"/>
                        </a:rPr>
                        <a:t>contributions</a:t>
                      </a:r>
                      <a:endParaRPr lang="de-DE" sz="1400" dirty="0">
                        <a:solidFill>
                          <a:schemeClr val="tx1"/>
                        </a:solidFill>
                        <a:latin typeface="BundesSerif Office Regular"/>
                      </a:endParaRPr>
                    </a:p>
                  </a:txBody>
                  <a:tcPr anchor="ctr">
                    <a:lnT w="28575" cap="flat" cmpd="sng" algn="ctr">
                      <a:solidFill>
                        <a:schemeClr val="bg1"/>
                      </a:solidFill>
                      <a:prstDash val="solid"/>
                      <a:round/>
                      <a:headEnd type="none" w="med" len="med"/>
                      <a:tailEnd type="none" w="med" len="med"/>
                    </a:lnT>
                    <a:solidFill>
                      <a:srgbClr val="B0D10E"/>
                    </a:solidFill>
                  </a:tcPr>
                </a:tc>
                <a:tc hMerge="1">
                  <a:txBody>
                    <a:bodyPr/>
                    <a:lstStyle/>
                    <a:p>
                      <a:pPr algn="ctr"/>
                      <a:endParaRPr lang="de-DE" dirty="0">
                        <a:solidFill>
                          <a:schemeClr val="bg1"/>
                        </a:solidFill>
                        <a:latin typeface="BundesSerif Office Regular"/>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solidFill>
                      <a:schemeClr val="tx2"/>
                    </a:solidFill>
                  </a:tcPr>
                </a:tc>
                <a:tc hMerge="1">
                  <a:txBody>
                    <a:bodyPr/>
                    <a:lstStyle/>
                    <a:p>
                      <a:pPr algn="ctr"/>
                      <a:endParaRPr lang="de-DE" dirty="0">
                        <a:solidFill>
                          <a:schemeClr val="bg1"/>
                        </a:solidFill>
                        <a:latin typeface="BundesSerif Office Regular"/>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solidFill>
                      <a:schemeClr val="tx2"/>
                    </a:solidFill>
                  </a:tcPr>
                </a:tc>
                <a:extLst>
                  <a:ext uri="{0D108BD9-81ED-4DB2-BD59-A6C34878D82A}">
                    <a16:rowId xmlns:a16="http://schemas.microsoft.com/office/drawing/2014/main" val="10004"/>
                  </a:ext>
                </a:extLst>
              </a:tr>
            </a:tbl>
          </a:graphicData>
        </a:graphic>
      </p:graphicFrame>
      <p:sp>
        <p:nvSpPr>
          <p:cNvPr id="3" name="Textfeld 2">
            <a:extLst>
              <a:ext uri="{FF2B5EF4-FFF2-40B4-BE49-F238E27FC236}">
                <a16:creationId xmlns:a16="http://schemas.microsoft.com/office/drawing/2014/main" id="{CB80124E-5509-407F-A4F1-80F8B9D25187}"/>
              </a:ext>
            </a:extLst>
          </p:cNvPr>
          <p:cNvSpPr txBox="1"/>
          <p:nvPr/>
        </p:nvSpPr>
        <p:spPr>
          <a:xfrm>
            <a:off x="838200" y="1287511"/>
            <a:ext cx="10204938" cy="1893467"/>
          </a:xfrm>
          <a:prstGeom prst="rect">
            <a:avLst/>
          </a:prstGeom>
          <a:noFill/>
        </p:spPr>
        <p:txBody>
          <a:bodyPr wrap="square" rtlCol="0">
            <a:spAutoFit/>
          </a:bodyPr>
          <a:lstStyle/>
          <a:p>
            <a:pPr fontAlgn="base">
              <a:lnSpc>
                <a:spcPct val="150000"/>
              </a:lnSpc>
              <a:buClr>
                <a:schemeClr val="accent2"/>
              </a:buClr>
            </a:pPr>
            <a:r>
              <a:rPr lang="en-GB" sz="1600" dirty="0"/>
              <a:t>COFUND Allowance must be spent for the salary of the researcher</a:t>
            </a:r>
          </a:p>
          <a:p>
            <a:pPr fontAlgn="base">
              <a:lnSpc>
                <a:spcPct val="150000"/>
              </a:lnSpc>
              <a:buClr>
                <a:schemeClr val="accent2"/>
              </a:buClr>
            </a:pPr>
            <a:r>
              <a:rPr lang="en-GB" sz="1600" dirty="0"/>
              <a:t>Other costs occur:</a:t>
            </a:r>
          </a:p>
          <a:p>
            <a:pPr marL="360000" indent="-360000" fontAlgn="base">
              <a:lnSpc>
                <a:spcPct val="150000"/>
              </a:lnSpc>
              <a:buClr>
                <a:schemeClr val="accent2"/>
              </a:buClr>
              <a:buFont typeface="Arial" panose="020B0604020202020204" pitchFamily="34" charset="0"/>
              <a:buChar char="●"/>
            </a:pPr>
            <a:r>
              <a:rPr lang="en-GB" sz="1600" dirty="0"/>
              <a:t>Research, networking and knowledge transfer</a:t>
            </a:r>
          </a:p>
          <a:p>
            <a:pPr marL="360000" indent="-360000" fontAlgn="base">
              <a:lnSpc>
                <a:spcPct val="150000"/>
              </a:lnSpc>
              <a:buClr>
                <a:schemeClr val="accent2"/>
              </a:buClr>
              <a:buFont typeface="Arial" panose="020B0604020202020204" pitchFamily="34" charset="0"/>
              <a:buChar char="●"/>
            </a:pPr>
            <a:r>
              <a:rPr lang="en-GB" sz="1600" dirty="0"/>
              <a:t>Management and overheads, top-up for salary</a:t>
            </a:r>
          </a:p>
          <a:p>
            <a:pPr fontAlgn="base">
              <a:lnSpc>
                <a:spcPct val="150000"/>
              </a:lnSpc>
              <a:buClr>
                <a:schemeClr val="accent2"/>
              </a:buClr>
            </a:pPr>
            <a:r>
              <a:rPr lang="en-GB" sz="1600" dirty="0">
                <a:sym typeface="Wingdings" panose="05000000000000000000" pitchFamily="2" charset="2"/>
              </a:rPr>
              <a:t> The beneficiary pays at least the same amount the EC provides</a:t>
            </a:r>
            <a:endParaRPr lang="en-GB" sz="1600" dirty="0"/>
          </a:p>
        </p:txBody>
      </p:sp>
    </p:spTree>
    <p:extLst>
      <p:ext uri="{BB962C8B-B14F-4D97-AF65-F5344CB8AC3E}">
        <p14:creationId xmlns:p14="http://schemas.microsoft.com/office/powerpoint/2010/main" val="6081688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altLang="de-DE" dirty="0" smtClean="0"/>
              <a:t>COFUND</a:t>
            </a:r>
            <a:r>
              <a:rPr lang="de-DE" altLang="de-DE" dirty="0" smtClean="0"/>
              <a:t> </a:t>
            </a:r>
            <a:r>
              <a:rPr lang="de-DE" altLang="de-DE" dirty="0"/>
              <a:t>Call </a:t>
            </a:r>
            <a:r>
              <a:rPr lang="de-DE" altLang="de-DE" dirty="0" smtClean="0"/>
              <a:t>2023</a:t>
            </a:r>
            <a:endParaRPr lang="de-DE" dirty="0"/>
          </a:p>
        </p:txBody>
      </p:sp>
      <p:sp>
        <p:nvSpPr>
          <p:cNvPr id="3" name="Textplatzhalter 2"/>
          <p:cNvSpPr>
            <a:spLocks noGrp="1"/>
          </p:cNvSpPr>
          <p:nvPr>
            <p:ph idx="4294967295"/>
          </p:nvPr>
        </p:nvSpPr>
        <p:spPr>
          <a:xfrm>
            <a:off x="722313" y="1254384"/>
            <a:ext cx="10631487" cy="3989387"/>
          </a:xfrm>
        </p:spPr>
        <p:txBody>
          <a:bodyPr/>
          <a:lstStyle/>
          <a:p>
            <a:endParaRPr lang="de-DE" dirty="0"/>
          </a:p>
          <a:p>
            <a:endParaRPr lang="de-DE" dirty="0"/>
          </a:p>
          <a:p>
            <a:endParaRPr lang="de-DE" dirty="0"/>
          </a:p>
          <a:p>
            <a:endParaRPr lang="de-DE" dirty="0"/>
          </a:p>
          <a:p>
            <a:pPr marL="0" indent="0">
              <a:buNone/>
            </a:pPr>
            <a:endParaRPr lang="de-DE"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smtClean="0"/>
              <a:t>Call 2021: </a:t>
            </a:r>
            <a:r>
              <a:rPr lang="en-GB" sz="2000" b="1" dirty="0" smtClean="0">
                <a:solidFill>
                  <a:srgbClr val="024B9C"/>
                </a:solidFill>
              </a:rPr>
              <a:t>116</a:t>
            </a:r>
            <a:r>
              <a:rPr lang="en-GB" sz="2000" dirty="0" smtClean="0"/>
              <a:t> proposals, </a:t>
            </a:r>
            <a:r>
              <a:rPr lang="en-GB" sz="2000" b="1" dirty="0" smtClean="0">
                <a:solidFill>
                  <a:srgbClr val="024B9C"/>
                </a:solidFill>
              </a:rPr>
              <a:t>26</a:t>
            </a:r>
            <a:r>
              <a:rPr lang="en-GB" sz="2000" dirty="0" smtClean="0"/>
              <a:t> </a:t>
            </a:r>
            <a:r>
              <a:rPr lang="en-GB" sz="2000" dirty="0"/>
              <a:t>projects </a:t>
            </a:r>
            <a:r>
              <a:rPr lang="en-GB" sz="2000" dirty="0" smtClean="0"/>
              <a:t>funded, budget: </a:t>
            </a:r>
            <a:r>
              <a:rPr lang="en-GB" sz="2000" b="1" dirty="0" smtClean="0">
                <a:solidFill>
                  <a:srgbClr val="024B9C"/>
                </a:solidFill>
              </a:rPr>
              <a:t>89</a:t>
            </a:r>
            <a:r>
              <a:rPr lang="en-GB" sz="2000" dirty="0" smtClean="0"/>
              <a:t> Mio. € </a:t>
            </a:r>
            <a:endParaRPr lang="en-GB"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Success rate: </a:t>
            </a:r>
            <a:r>
              <a:rPr lang="en-GB" sz="2000" b="1" dirty="0" smtClean="0">
                <a:solidFill>
                  <a:srgbClr val="024B9C"/>
                </a:solidFill>
              </a:rPr>
              <a:t>22.41</a:t>
            </a:r>
            <a:r>
              <a:rPr lang="en-GB" sz="2000" dirty="0" smtClean="0"/>
              <a:t> </a:t>
            </a:r>
            <a:r>
              <a:rPr lang="en-GB" sz="2000" dirty="0"/>
              <a:t>%</a:t>
            </a:r>
          </a:p>
        </p:txBody>
      </p:sp>
      <p:graphicFrame>
        <p:nvGraphicFramePr>
          <p:cNvPr id="4" name="Tabelle 3"/>
          <p:cNvGraphicFramePr>
            <a:graphicFrameLocks noGrp="1"/>
          </p:cNvGraphicFramePr>
          <p:nvPr>
            <p:extLst>
              <p:ext uri="{D42A27DB-BD31-4B8C-83A1-F6EECF244321}">
                <p14:modId xmlns:p14="http://schemas.microsoft.com/office/powerpoint/2010/main" val="1297381626"/>
              </p:ext>
            </p:extLst>
          </p:nvPr>
        </p:nvGraphicFramePr>
        <p:xfrm>
          <a:off x="838200" y="1860488"/>
          <a:ext cx="7612464" cy="2199046"/>
        </p:xfrm>
        <a:graphic>
          <a:graphicData uri="http://schemas.openxmlformats.org/drawingml/2006/table">
            <a:tbl>
              <a:tblPr firstRow="1" bandRow="1">
                <a:tableStyleId>{5C22544A-7EE6-4342-B048-85BDC9FD1C3A}</a:tableStyleId>
              </a:tblPr>
              <a:tblGrid>
                <a:gridCol w="2537488">
                  <a:extLst>
                    <a:ext uri="{9D8B030D-6E8A-4147-A177-3AD203B41FA5}">
                      <a16:colId xmlns:a16="http://schemas.microsoft.com/office/drawing/2014/main" val="20000"/>
                    </a:ext>
                  </a:extLst>
                </a:gridCol>
                <a:gridCol w="2537488">
                  <a:extLst>
                    <a:ext uri="{9D8B030D-6E8A-4147-A177-3AD203B41FA5}">
                      <a16:colId xmlns:a16="http://schemas.microsoft.com/office/drawing/2014/main" val="20001"/>
                    </a:ext>
                  </a:extLst>
                </a:gridCol>
                <a:gridCol w="2537488">
                  <a:extLst>
                    <a:ext uri="{9D8B030D-6E8A-4147-A177-3AD203B41FA5}">
                      <a16:colId xmlns:a16="http://schemas.microsoft.com/office/drawing/2014/main" val="20002"/>
                    </a:ext>
                  </a:extLst>
                </a:gridCol>
              </a:tblGrid>
              <a:tr h="126051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1" dirty="0">
                          <a:latin typeface="BundesSans Office Regular"/>
                        </a:rPr>
                        <a:t>Open</a:t>
                      </a:r>
                    </a:p>
                  </a:txBody>
                  <a:tcPr marL="87103" marR="87103" marT="43552" marB="43552" anchor="ctr">
                    <a:lnR w="28575" cap="flat" cmpd="sng" algn="ctr">
                      <a:solidFill>
                        <a:schemeClr val="bg1"/>
                      </a:solidFill>
                      <a:prstDash val="solid"/>
                      <a:round/>
                      <a:headEnd type="none" w="med" len="med"/>
                      <a:tailEnd type="none" w="med" len="med"/>
                    </a:lnR>
                    <a:solidFill>
                      <a:schemeClr val="accent2"/>
                    </a:solidFill>
                  </a:tcPr>
                </a:tc>
                <a:tc>
                  <a:txBody>
                    <a:bodyPr/>
                    <a:lstStyle/>
                    <a:p>
                      <a:pPr algn="ctr"/>
                      <a:r>
                        <a:rPr lang="de-DE" sz="2000" b="0" dirty="0">
                          <a:ln>
                            <a:solidFill>
                              <a:schemeClr val="bg1"/>
                            </a:solidFill>
                          </a:ln>
                          <a:latin typeface="BundesSans Office Regular"/>
                        </a:rPr>
                        <a:t>Budget</a:t>
                      </a: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0" dirty="0">
                          <a:ln>
                            <a:solidFill>
                              <a:schemeClr val="bg1"/>
                            </a:solidFill>
                          </a:ln>
                          <a:latin typeface="BundesSans Office Regular"/>
                        </a:rPr>
                        <a:t>Deadline</a:t>
                      </a:r>
                    </a:p>
                  </a:txBody>
                  <a:tcPr marL="87103" marR="87103" marT="43552" marB="43552"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938527">
                <a:tc>
                  <a:txBody>
                    <a:bodyPr/>
                    <a:lstStyle/>
                    <a:p>
                      <a:pPr algn="ctr"/>
                      <a:r>
                        <a:rPr lang="de-DE" sz="2000" b="1" dirty="0" smtClean="0">
                          <a:solidFill>
                            <a:schemeClr val="tx1"/>
                          </a:solidFill>
                          <a:latin typeface="BundesSans Office Regular"/>
                        </a:rPr>
                        <a:t>10. </a:t>
                      </a:r>
                      <a:r>
                        <a:rPr lang="de-DE" sz="2000" b="1" dirty="0" err="1" smtClean="0">
                          <a:solidFill>
                            <a:schemeClr val="tx1"/>
                          </a:solidFill>
                          <a:latin typeface="BundesSans Office Regular"/>
                        </a:rPr>
                        <a:t>October</a:t>
                      </a:r>
                      <a:r>
                        <a:rPr lang="de-DE" sz="2000" b="1" dirty="0" smtClean="0">
                          <a:solidFill>
                            <a:schemeClr val="tx1"/>
                          </a:solidFill>
                          <a:latin typeface="BundesSans Office Regular"/>
                        </a:rPr>
                        <a:t> 2023</a:t>
                      </a:r>
                      <a:endParaRPr lang="de-DE" sz="2000" b="1" dirty="0">
                        <a:solidFill>
                          <a:schemeClr val="tx1"/>
                        </a:solidFill>
                        <a:latin typeface="BundesSans Office Regular"/>
                      </a:endParaRPr>
                    </a:p>
                  </a:txBody>
                  <a:tcPr marL="87103" marR="87103" marT="43552" marB="43552" anchor="ctr">
                    <a:lnR w="28575" cap="flat" cmpd="sng" algn="ctr">
                      <a:solidFill>
                        <a:schemeClr val="bg1"/>
                      </a:solidFill>
                      <a:prstDash val="solid"/>
                      <a:round/>
                      <a:headEnd type="none" w="med" len="med"/>
                      <a:tailEnd type="none" w="med" len="med"/>
                    </a:lnR>
                    <a:solidFill>
                      <a:srgbClr val="B0D10E"/>
                    </a:solidFill>
                  </a:tcPr>
                </a:tc>
                <a:tc>
                  <a:txBody>
                    <a:bodyPr/>
                    <a:lstStyle/>
                    <a:p>
                      <a:pPr algn="ctr"/>
                      <a:r>
                        <a:rPr lang="de-DE" sz="2000" b="1" baseline="0" dirty="0" smtClean="0">
                          <a:solidFill>
                            <a:schemeClr val="tx1"/>
                          </a:solidFill>
                          <a:latin typeface="BundesSans Office Regular"/>
                        </a:rPr>
                        <a:t>96.57 </a:t>
                      </a:r>
                      <a:r>
                        <a:rPr lang="de-DE" sz="2000" b="1" baseline="0" dirty="0">
                          <a:solidFill>
                            <a:schemeClr val="tx1"/>
                          </a:solidFill>
                          <a:latin typeface="BundesSans Office Regular"/>
                        </a:rPr>
                        <a:t>Mio. €</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B0D10E"/>
                    </a:solidFill>
                  </a:tcPr>
                </a:tc>
                <a:tc>
                  <a:txBody>
                    <a:bodyPr/>
                    <a:lstStyle/>
                    <a:p>
                      <a:pPr algn="ctr"/>
                      <a:r>
                        <a:rPr lang="de-DE" sz="2000" b="1" dirty="0" smtClean="0">
                          <a:solidFill>
                            <a:schemeClr val="tx1"/>
                          </a:solidFill>
                          <a:latin typeface="BundesSans Office Regular"/>
                        </a:rPr>
                        <a:t>8. </a:t>
                      </a:r>
                      <a:r>
                        <a:rPr lang="de-DE" sz="2000" b="1" dirty="0" err="1" smtClean="0">
                          <a:solidFill>
                            <a:schemeClr val="tx1"/>
                          </a:solidFill>
                          <a:latin typeface="BundesSans Office Regular"/>
                        </a:rPr>
                        <a:t>February</a:t>
                      </a:r>
                      <a:r>
                        <a:rPr lang="de-DE" sz="2000" b="1" dirty="0" smtClean="0">
                          <a:solidFill>
                            <a:schemeClr val="tx1"/>
                          </a:solidFill>
                          <a:latin typeface="BundesSans Office Regular"/>
                        </a:rPr>
                        <a:t> 2024</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686226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1077013" y="2358502"/>
            <a:ext cx="10156297" cy="1749286"/>
          </a:xfrm>
        </p:spPr>
        <p:txBody>
          <a:bodyPr/>
          <a:lstStyle/>
          <a:p>
            <a:r>
              <a:rPr lang="de-DE" dirty="0"/>
              <a:t>MSCA Postdoctoral Fellowships (PF)</a:t>
            </a:r>
          </a:p>
        </p:txBody>
      </p:sp>
      <p:sp>
        <p:nvSpPr>
          <p:cNvPr id="4" name="Inhaltsplatzhalter 3"/>
          <p:cNvSpPr>
            <a:spLocks noGrp="1"/>
          </p:cNvSpPr>
          <p:nvPr>
            <p:ph type="subTitle" idx="1"/>
          </p:nvPr>
        </p:nvSpPr>
        <p:spPr/>
        <p:txBody>
          <a:bodyPr/>
          <a:lstStyle/>
          <a:p>
            <a:r>
              <a:rPr lang="en-GB" dirty="0"/>
              <a:t>Career development of </a:t>
            </a:r>
          </a:p>
          <a:p>
            <a:r>
              <a:rPr lang="en-GB" dirty="0"/>
              <a:t>Postdocs</a:t>
            </a:r>
          </a:p>
        </p:txBody>
      </p:sp>
      <p:cxnSp>
        <p:nvCxnSpPr>
          <p:cNvPr id="5" name="Straight Connector 3">
            <a:extLst>
              <a:ext uri="{FF2B5EF4-FFF2-40B4-BE49-F238E27FC236}">
                <a16:creationId xmlns:a16="http://schemas.microsoft.com/office/drawing/2014/main" id="{CEC39D7D-A22A-484C-AA39-5C50A78C6D97}"/>
              </a:ext>
            </a:extLst>
          </p:cNvPr>
          <p:cNvCxnSpPr/>
          <p:nvPr/>
        </p:nvCxnSpPr>
        <p:spPr>
          <a:xfrm>
            <a:off x="1077012" y="2355671"/>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3311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E49F0-5951-455A-A02A-DBCE328D6542}"/>
              </a:ext>
            </a:extLst>
          </p:cNvPr>
          <p:cNvSpPr>
            <a:spLocks noGrp="1"/>
          </p:cNvSpPr>
          <p:nvPr>
            <p:ph type="ctrTitle"/>
          </p:nvPr>
        </p:nvSpPr>
        <p:spPr/>
        <p:txBody>
          <a:bodyPr/>
          <a:lstStyle/>
          <a:p>
            <a:r>
              <a:rPr lang="de-DE" dirty="0"/>
              <a:t>Marie </a:t>
            </a:r>
            <a:r>
              <a:rPr lang="de-DE" dirty="0" err="1"/>
              <a:t>Skłodowska</a:t>
            </a:r>
            <a:r>
              <a:rPr lang="de-DE" dirty="0"/>
              <a:t>-Curie </a:t>
            </a:r>
            <a:r>
              <a:rPr lang="de-DE" dirty="0" smtClean="0"/>
              <a:t>Actions (MSCA)</a:t>
            </a:r>
            <a:endParaRPr lang="en-GB" dirty="0"/>
          </a:p>
        </p:txBody>
      </p:sp>
      <p:sp>
        <p:nvSpPr>
          <p:cNvPr id="4" name="Untertitel 3">
            <a:extLst>
              <a:ext uri="{FF2B5EF4-FFF2-40B4-BE49-F238E27FC236}">
                <a16:creationId xmlns:a16="http://schemas.microsoft.com/office/drawing/2014/main" id="{7312D9ED-719B-4343-B164-CA132B5E2FED}"/>
              </a:ext>
            </a:extLst>
          </p:cNvPr>
          <p:cNvSpPr>
            <a:spLocks noGrp="1"/>
          </p:cNvSpPr>
          <p:nvPr>
            <p:ph type="subTitle" idx="1"/>
          </p:nvPr>
        </p:nvSpPr>
        <p:spPr/>
        <p:txBody>
          <a:bodyPr/>
          <a:lstStyle/>
          <a:p>
            <a:r>
              <a:rPr lang="de-DE" dirty="0"/>
              <a:t>HORIZON EUROPE</a:t>
            </a:r>
          </a:p>
        </p:txBody>
      </p:sp>
      <p:cxnSp>
        <p:nvCxnSpPr>
          <p:cNvPr id="5" name="Straight Connector 3">
            <a:extLst>
              <a:ext uri="{FF2B5EF4-FFF2-40B4-BE49-F238E27FC236}">
                <a16:creationId xmlns:a16="http://schemas.microsoft.com/office/drawing/2014/main" id="{77F513C3-AC98-45F4-86F9-2DC1308ED0F7}"/>
              </a:ext>
            </a:extLst>
          </p:cNvPr>
          <p:cNvCxnSpPr/>
          <p:nvPr/>
        </p:nvCxnSpPr>
        <p:spPr>
          <a:xfrm>
            <a:off x="1077012" y="1821102"/>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8849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dirty="0"/>
              <a:t>General Information </a:t>
            </a:r>
            <a:r>
              <a:rPr lang="en-GB" b="1" dirty="0" smtClean="0"/>
              <a:t>Postdoctoral Fellowships</a:t>
            </a:r>
            <a:endParaRPr lang="en-GB" b="1" dirty="0"/>
          </a:p>
        </p:txBody>
      </p:sp>
      <p:sp>
        <p:nvSpPr>
          <p:cNvPr id="3" name="Inhaltsplatzhalter 2"/>
          <p:cNvSpPr>
            <a:spLocks noGrp="1"/>
          </p:cNvSpPr>
          <p:nvPr>
            <p:ph idx="4294967295"/>
          </p:nvPr>
        </p:nvSpPr>
        <p:spPr>
          <a:xfrm>
            <a:off x="957286" y="1548887"/>
            <a:ext cx="10396513" cy="4275137"/>
          </a:xfrm>
        </p:spPr>
        <p:txBody>
          <a:bodyPr/>
          <a:lstStyle/>
          <a:p>
            <a:pPr marL="360000" lvl="0" indent="-360000" fontAlgn="base">
              <a:lnSpc>
                <a:spcPct val="150000"/>
              </a:lnSpc>
              <a:spcAft>
                <a:spcPts val="0"/>
              </a:spcAft>
              <a:buClr>
                <a:srgbClr val="931680"/>
              </a:buClr>
              <a:buFont typeface="Arial" panose="020B0604020202020204" pitchFamily="34" charset="0"/>
              <a:buChar char="●"/>
              <a:defRPr/>
            </a:pPr>
            <a:r>
              <a:rPr lang="en-GB" altLang="de-DE" sz="2000" b="1" dirty="0">
                <a:solidFill>
                  <a:srgbClr val="034EA2"/>
                </a:solidFill>
              </a:rPr>
              <a:t>Research areas: </a:t>
            </a:r>
            <a:r>
              <a:rPr lang="en-GB" altLang="de-DE" sz="2000" dirty="0" smtClean="0">
                <a:solidFill>
                  <a:srgbClr val="4D4D4D"/>
                </a:solidFill>
              </a:rPr>
              <a:t>No </a:t>
            </a:r>
            <a:r>
              <a:rPr lang="en-GB" altLang="de-DE" sz="2000" dirty="0">
                <a:solidFill>
                  <a:srgbClr val="4D4D4D"/>
                </a:solidFill>
              </a:rPr>
              <a:t>pre-defined research topics (»</a:t>
            </a:r>
            <a:r>
              <a:rPr lang="en-GB" altLang="de-DE" sz="2000" b="1" dirty="0">
                <a:solidFill>
                  <a:srgbClr val="4D4D4D"/>
                </a:solidFill>
              </a:rPr>
              <a:t>bottom-up</a:t>
            </a:r>
            <a:r>
              <a:rPr lang="en-GB" altLang="de-DE" sz="2000" dirty="0">
                <a:solidFill>
                  <a:srgbClr val="4D4D4D"/>
                </a:solidFill>
              </a:rPr>
              <a:t>«)</a:t>
            </a:r>
          </a:p>
          <a:p>
            <a:pPr marL="360000" indent="-360000" fontAlgn="base">
              <a:lnSpc>
                <a:spcPct val="150000"/>
              </a:lnSpc>
              <a:spcAft>
                <a:spcPts val="0"/>
              </a:spcAft>
              <a:buClr>
                <a:schemeClr val="accent2"/>
              </a:buClr>
              <a:buFont typeface="Arial" panose="020B0604020202020204" pitchFamily="34" charset="0"/>
              <a:buChar char="●"/>
              <a:defRPr/>
            </a:pPr>
            <a:r>
              <a:rPr lang="en-GB" sz="2000" dirty="0" smtClean="0"/>
              <a:t>Eligibility</a:t>
            </a:r>
            <a:r>
              <a:rPr lang="en-GB" sz="2000" dirty="0"/>
              <a:t>:</a:t>
            </a:r>
            <a:br>
              <a:rPr lang="en-GB" sz="2000" dirty="0"/>
            </a:br>
            <a:r>
              <a:rPr lang="en-GB" sz="2000" b="1" dirty="0" smtClean="0">
                <a:solidFill>
                  <a:schemeClr val="tx2"/>
                </a:solidFill>
              </a:rPr>
              <a:t>Postdocs only: </a:t>
            </a:r>
            <a:r>
              <a:rPr lang="en-GB" sz="2000" dirty="0" smtClean="0"/>
              <a:t>successfully </a:t>
            </a:r>
            <a:r>
              <a:rPr lang="en-GB" sz="2000" dirty="0"/>
              <a:t>defended doctoral thesis at the call </a:t>
            </a:r>
            <a:r>
              <a:rPr lang="en-GB" sz="2000" dirty="0" smtClean="0"/>
              <a:t>deadline</a:t>
            </a:r>
            <a:r>
              <a:rPr lang="en-GB" sz="2000" dirty="0"/>
              <a:t/>
            </a:r>
            <a:br>
              <a:rPr lang="en-GB" sz="2000" dirty="0"/>
            </a:br>
            <a:r>
              <a:rPr lang="en-GB" sz="2000" b="1" dirty="0" smtClean="0">
                <a:solidFill>
                  <a:schemeClr val="tx2"/>
                </a:solidFill>
              </a:rPr>
              <a:t>Scientific </a:t>
            </a:r>
            <a:r>
              <a:rPr lang="en-GB" sz="2000" b="1" dirty="0">
                <a:solidFill>
                  <a:schemeClr val="tx2"/>
                </a:solidFill>
              </a:rPr>
              <a:t>age: </a:t>
            </a:r>
            <a:r>
              <a:rPr lang="en-GB" sz="2000" dirty="0" smtClean="0"/>
              <a:t>up </a:t>
            </a:r>
            <a:r>
              <a:rPr lang="en-GB" sz="2000" dirty="0"/>
              <a:t>to </a:t>
            </a:r>
            <a:r>
              <a:rPr lang="en-GB" sz="2000" u="sng" dirty="0"/>
              <a:t>8 years</a:t>
            </a:r>
            <a:r>
              <a:rPr lang="en-GB" sz="2000" dirty="0"/>
              <a:t> full-time equivalent experience in research after PhD</a:t>
            </a:r>
            <a:br>
              <a:rPr lang="en-GB" sz="2000" dirty="0"/>
            </a:br>
            <a:r>
              <a:rPr lang="en-GB" sz="2000" dirty="0"/>
              <a:t>career breaks (e.g. due to parental leave), will not be taken into account</a:t>
            </a:r>
          </a:p>
          <a:p>
            <a:pPr marL="360000" indent="-360000" fontAlgn="base">
              <a:lnSpc>
                <a:spcPct val="150000"/>
              </a:lnSpc>
              <a:spcAft>
                <a:spcPts val="0"/>
              </a:spcAft>
              <a:buClr>
                <a:schemeClr val="accent2"/>
              </a:buClr>
              <a:buFont typeface="Arial" panose="020B0604020202020204" pitchFamily="34" charset="0"/>
              <a:buChar char="●"/>
              <a:defRPr/>
            </a:pPr>
            <a:r>
              <a:rPr lang="en-GB" sz="2000" b="1" dirty="0">
                <a:solidFill>
                  <a:schemeClr val="tx2"/>
                </a:solidFill>
              </a:rPr>
              <a:t>Working conditions: </a:t>
            </a:r>
            <a:r>
              <a:rPr lang="en-GB" sz="2000" dirty="0"/>
              <a:t>Generally full-time employment contract including social security </a:t>
            </a:r>
            <a:r>
              <a:rPr lang="en-GB" sz="2000" dirty="0" smtClean="0"/>
              <a:t>benefits</a:t>
            </a:r>
            <a:endParaRPr lang="en-GB" dirty="0"/>
          </a:p>
          <a:p>
            <a:pPr marL="360000" indent="-360000" fontAlgn="base">
              <a:lnSpc>
                <a:spcPct val="150000"/>
              </a:lnSpc>
              <a:spcAft>
                <a:spcPts val="0"/>
              </a:spcAft>
              <a:buClr>
                <a:schemeClr val="accent2"/>
              </a:buClr>
              <a:buFont typeface="Arial" panose="020B0604020202020204" pitchFamily="34" charset="0"/>
              <a:buChar char="●"/>
              <a:defRPr/>
            </a:pPr>
            <a:r>
              <a:rPr lang="en-GB" sz="2000" b="1" dirty="0">
                <a:solidFill>
                  <a:schemeClr val="tx2"/>
                </a:solidFill>
              </a:rPr>
              <a:t>Application</a:t>
            </a:r>
            <a:r>
              <a:rPr lang="en-GB" sz="2000" dirty="0">
                <a:solidFill>
                  <a:schemeClr val="tx2"/>
                </a:solidFill>
              </a:rPr>
              <a:t>: </a:t>
            </a:r>
            <a:r>
              <a:rPr lang="en-GB" sz="2000" dirty="0"/>
              <a:t>researcher with the host institution </a:t>
            </a:r>
            <a:r>
              <a:rPr lang="en-GB" altLang="de-DE" sz="2000" dirty="0"/>
              <a:t>active in Research &amp; Development</a:t>
            </a:r>
            <a:endParaRPr lang="en-GB" sz="2000" dirty="0"/>
          </a:p>
          <a:p>
            <a:endParaRPr lang="en-GB" dirty="0"/>
          </a:p>
        </p:txBody>
      </p:sp>
    </p:spTree>
    <p:extLst>
      <p:ext uri="{BB962C8B-B14F-4D97-AF65-F5344CB8AC3E}">
        <p14:creationId xmlns:p14="http://schemas.microsoft.com/office/powerpoint/2010/main" val="2530488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PF </a:t>
            </a:r>
            <a:r>
              <a:rPr lang="en-US" dirty="0" err="1"/>
              <a:t>Programme</a:t>
            </a:r>
            <a:r>
              <a:rPr lang="en-US" dirty="0"/>
              <a:t> Lines: an Overview</a:t>
            </a:r>
            <a:endParaRPr lang="de-DE" dirty="0"/>
          </a:p>
        </p:txBody>
      </p:sp>
      <p:sp>
        <p:nvSpPr>
          <p:cNvPr id="3" name="Inhaltsplatzhalter 2"/>
          <p:cNvSpPr>
            <a:spLocks noGrp="1"/>
          </p:cNvSpPr>
          <p:nvPr>
            <p:ph idx="4294967295"/>
          </p:nvPr>
        </p:nvSpPr>
        <p:spPr>
          <a:xfrm>
            <a:off x="3641209" y="1928712"/>
            <a:ext cx="7974012" cy="2289175"/>
          </a:xfrm>
        </p:spPr>
        <p:txBody>
          <a:bodyPr/>
          <a:lstStyle/>
          <a:p>
            <a:pPr marL="0" indent="0">
              <a:buNone/>
            </a:pPr>
            <a:r>
              <a:rPr lang="de-DE" dirty="0">
                <a:latin typeface="+mn-lt"/>
                <a:cs typeface="+mn-cs"/>
              </a:rPr>
              <a:t>European Fellowships</a:t>
            </a:r>
          </a:p>
        </p:txBody>
      </p:sp>
      <p:grpSp>
        <p:nvGrpSpPr>
          <p:cNvPr id="4" name="Group 3"/>
          <p:cNvGrpSpPr>
            <a:grpSpLocks/>
          </p:cNvGrpSpPr>
          <p:nvPr/>
        </p:nvGrpSpPr>
        <p:grpSpPr bwMode="auto">
          <a:xfrm>
            <a:off x="1702748" y="2532809"/>
            <a:ext cx="3571874" cy="1834690"/>
            <a:chOff x="3010745" y="1164440"/>
            <a:chExt cx="4729607" cy="2515876"/>
          </a:xfrm>
        </p:grpSpPr>
        <p:pic>
          <p:nvPicPr>
            <p:cNvPr id="5" name="Picture 6" descr="https://ec.europa.eu/digital-agenda/sites/digital-agenda/files/styles/large/public/world1.jpg"/>
            <p:cNvPicPr>
              <a:picLocks noChangeAspect="1" noChangeArrowheads="1"/>
            </p:cNvPicPr>
            <p:nvPr/>
          </p:nvPicPr>
          <p:blipFill>
            <a:blip r:embed="rId3"/>
            <a:srcRect/>
            <a:stretch>
              <a:fillRect/>
            </a:stretch>
          </p:blipFill>
          <p:spPr bwMode="auto">
            <a:xfrm>
              <a:off x="3010745" y="2509539"/>
              <a:ext cx="1238331" cy="1170777"/>
            </a:xfrm>
            <a:prstGeom prst="rect">
              <a:avLst/>
            </a:prstGeom>
            <a:noFill/>
            <a:ln w="9525">
              <a:noFill/>
              <a:miter lim="800000"/>
              <a:headEnd/>
              <a:tailEnd/>
            </a:ln>
          </p:spPr>
        </p:pic>
        <p:pic>
          <p:nvPicPr>
            <p:cNvPr id="6" name="Picture 3" descr="C:\Users\partyka\Desktop\imagesCAZ24H2H.jpg"/>
            <p:cNvPicPr>
              <a:picLocks noChangeAspect="1" noChangeArrowheads="1"/>
            </p:cNvPicPr>
            <p:nvPr/>
          </p:nvPicPr>
          <p:blipFill>
            <a:blip r:embed="rId4"/>
            <a:srcRect/>
            <a:stretch>
              <a:fillRect/>
            </a:stretch>
          </p:blipFill>
          <p:spPr bwMode="auto">
            <a:xfrm>
              <a:off x="3088471" y="1164440"/>
              <a:ext cx="1008112" cy="1008112"/>
            </a:xfrm>
            <a:prstGeom prst="rect">
              <a:avLst/>
            </a:prstGeom>
            <a:noFill/>
            <a:ln w="9525">
              <a:noFill/>
              <a:miter lim="800000"/>
              <a:headEnd/>
              <a:tailEnd/>
            </a:ln>
          </p:spPr>
        </p:pic>
        <p:pic>
          <p:nvPicPr>
            <p:cNvPr id="7" name="Picture 4" descr="C:\Users\partyka\Desktop\imagesCAZ24H2H.jpg"/>
            <p:cNvPicPr>
              <a:picLocks noChangeAspect="1" noChangeArrowheads="1"/>
            </p:cNvPicPr>
            <p:nvPr/>
          </p:nvPicPr>
          <p:blipFill>
            <a:blip r:embed="rId4"/>
            <a:srcRect/>
            <a:stretch>
              <a:fillRect/>
            </a:stretch>
          </p:blipFill>
          <p:spPr bwMode="auto">
            <a:xfrm>
              <a:off x="6472014" y="1699462"/>
              <a:ext cx="1268338" cy="1268338"/>
            </a:xfrm>
            <a:prstGeom prst="rect">
              <a:avLst/>
            </a:prstGeom>
            <a:noFill/>
            <a:ln w="9525">
              <a:noFill/>
              <a:miter lim="800000"/>
              <a:headEnd/>
              <a:tailEnd/>
            </a:ln>
          </p:spPr>
        </p:pic>
        <p:sp>
          <p:nvSpPr>
            <p:cNvPr id="8" name="Right Arrow 8"/>
            <p:cNvSpPr/>
            <p:nvPr/>
          </p:nvSpPr>
          <p:spPr>
            <a:xfrm rot="21180000">
              <a:off x="4250732" y="2721510"/>
              <a:ext cx="1904127" cy="106973"/>
            </a:xfrm>
            <a:prstGeom prst="rightArrow">
              <a:avLst>
                <a:gd name="adj1" fmla="val 50000"/>
                <a:gd name="adj2" fmla="val 125940"/>
              </a:avLst>
            </a:prstGeom>
            <a:solidFill>
              <a:srgbClr val="CDFFCD"/>
            </a:solidFill>
            <a:ln w="12700" cap="rnd">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 name="Right Arrow 9"/>
            <p:cNvSpPr/>
            <p:nvPr/>
          </p:nvSpPr>
          <p:spPr>
            <a:xfrm rot="420000">
              <a:off x="4250732" y="1742893"/>
              <a:ext cx="1904127" cy="106975"/>
            </a:xfrm>
            <a:prstGeom prst="rightArrow">
              <a:avLst>
                <a:gd name="adj1" fmla="val 50000"/>
                <a:gd name="adj2" fmla="val 125940"/>
              </a:avLst>
            </a:prstGeom>
            <a:solidFill>
              <a:srgbClr val="CDFFCD"/>
            </a:solidFill>
            <a:ln w="12700" cap="rnd">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grpSp>
        <p:nvGrpSpPr>
          <p:cNvPr id="10" name="Group 17"/>
          <p:cNvGrpSpPr>
            <a:grpSpLocks/>
          </p:cNvGrpSpPr>
          <p:nvPr/>
        </p:nvGrpSpPr>
        <p:grpSpPr bwMode="auto">
          <a:xfrm>
            <a:off x="5989244" y="2706702"/>
            <a:ext cx="3919097" cy="1141196"/>
            <a:chOff x="3203848" y="4308204"/>
            <a:chExt cx="4722812" cy="1215489"/>
          </a:xfrm>
        </p:grpSpPr>
        <p:pic>
          <p:nvPicPr>
            <p:cNvPr id="11" name="Picture 6" descr="https://ec.europa.eu/digital-agenda/sites/digital-agenda/files/styles/large/public/world1.jpg"/>
            <p:cNvPicPr>
              <a:picLocks noChangeAspect="1" noChangeArrowheads="1"/>
            </p:cNvPicPr>
            <p:nvPr/>
          </p:nvPicPr>
          <p:blipFill>
            <a:blip r:embed="rId5"/>
            <a:srcRect/>
            <a:stretch>
              <a:fillRect/>
            </a:stretch>
          </p:blipFill>
          <p:spPr bwMode="auto">
            <a:xfrm>
              <a:off x="6746143" y="4543742"/>
              <a:ext cx="1180517" cy="979951"/>
            </a:xfrm>
            <a:prstGeom prst="rect">
              <a:avLst/>
            </a:prstGeom>
            <a:noFill/>
            <a:ln w="9525">
              <a:noFill/>
              <a:miter lim="800000"/>
              <a:headEnd/>
              <a:tailEnd/>
            </a:ln>
          </p:spPr>
        </p:pic>
        <p:pic>
          <p:nvPicPr>
            <p:cNvPr id="12" name="Picture 3" descr="C:\Users\partyka\Desktop\imagesCAZ24H2H.jpg"/>
            <p:cNvPicPr>
              <a:picLocks noChangeAspect="1" noChangeArrowheads="1"/>
            </p:cNvPicPr>
            <p:nvPr/>
          </p:nvPicPr>
          <p:blipFill>
            <a:blip r:embed="rId4"/>
            <a:srcRect/>
            <a:stretch>
              <a:fillRect/>
            </a:stretch>
          </p:blipFill>
          <p:spPr bwMode="auto">
            <a:xfrm>
              <a:off x="3203848" y="4614069"/>
              <a:ext cx="1008112" cy="853459"/>
            </a:xfrm>
            <a:prstGeom prst="rect">
              <a:avLst/>
            </a:prstGeom>
            <a:noFill/>
            <a:ln w="9525">
              <a:noFill/>
              <a:miter lim="800000"/>
              <a:headEnd/>
              <a:tailEnd/>
            </a:ln>
          </p:spPr>
        </p:pic>
        <p:sp>
          <p:nvSpPr>
            <p:cNvPr id="13" name="Right Arrow 20"/>
            <p:cNvSpPr/>
            <p:nvPr/>
          </p:nvSpPr>
          <p:spPr>
            <a:xfrm>
              <a:off x="4541428" y="4760479"/>
              <a:ext cx="1910042" cy="108076"/>
            </a:xfrm>
            <a:prstGeom prst="rightArrow">
              <a:avLst>
                <a:gd name="adj1" fmla="val 50000"/>
                <a:gd name="adj2" fmla="val 125940"/>
              </a:avLst>
            </a:prstGeom>
            <a:solidFill>
              <a:srgbClr val="C6D9F1"/>
            </a:solidFill>
            <a:ln w="12700" cap="rn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200"/>
            </a:p>
          </p:txBody>
        </p:sp>
        <p:sp>
          <p:nvSpPr>
            <p:cNvPr id="14" name="Right Arrow 21"/>
            <p:cNvSpPr/>
            <p:nvPr/>
          </p:nvSpPr>
          <p:spPr>
            <a:xfrm rot="10800000">
              <a:off x="4541428" y="5119762"/>
              <a:ext cx="1910042" cy="108078"/>
            </a:xfrm>
            <a:prstGeom prst="rightArrow">
              <a:avLst>
                <a:gd name="adj1" fmla="val 50000"/>
                <a:gd name="adj2" fmla="val 125940"/>
              </a:avLst>
            </a:prstGeom>
            <a:solidFill>
              <a:srgbClr val="C6D9F1"/>
            </a:solidFill>
            <a:ln w="12700" cap="rn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200"/>
            </a:p>
          </p:txBody>
        </p:sp>
        <p:sp>
          <p:nvSpPr>
            <p:cNvPr id="15" name="TextBox 23"/>
            <p:cNvSpPr txBox="1"/>
            <p:nvPr/>
          </p:nvSpPr>
          <p:spPr>
            <a:xfrm>
              <a:off x="4430576" y="4308204"/>
              <a:ext cx="2315567" cy="295032"/>
            </a:xfrm>
            <a:prstGeom prst="rect">
              <a:avLst/>
            </a:prstGeom>
            <a:noFill/>
          </p:spPr>
          <p:txBody>
            <a:bodyPr wrap="square">
              <a:spAutoFit/>
            </a:bodyPr>
            <a:lstStyle/>
            <a:p>
              <a:pPr algn="ctr">
                <a:defRPr/>
              </a:pPr>
              <a:r>
                <a:rPr lang="en-GB" sz="1200" dirty="0">
                  <a:latin typeface="BundesSans Office" panose="020B0002030500000203" pitchFamily="34" charset="0"/>
                  <a:ea typeface="ＭＳ Ｐゴシック" pitchFamily="-72" charset="-128"/>
                  <a:cs typeface="ＭＳ Ｐゴシック" pitchFamily="-72" charset="-128"/>
                </a:rPr>
                <a:t>Outgoing phase – 1-2 years</a:t>
              </a:r>
            </a:p>
          </p:txBody>
        </p:sp>
      </p:grpSp>
      <p:sp>
        <p:nvSpPr>
          <p:cNvPr id="16" name="TextBox 23"/>
          <p:cNvSpPr txBox="1"/>
          <p:nvPr/>
        </p:nvSpPr>
        <p:spPr bwMode="auto">
          <a:xfrm>
            <a:off x="2286941" y="3131336"/>
            <a:ext cx="2142556" cy="276999"/>
          </a:xfrm>
          <a:prstGeom prst="rect">
            <a:avLst/>
          </a:prstGeom>
          <a:noFill/>
        </p:spPr>
        <p:txBody>
          <a:bodyPr wrap="square">
            <a:spAutoFit/>
          </a:bodyPr>
          <a:lstStyle/>
          <a:p>
            <a:pPr algn="ctr">
              <a:defRPr/>
            </a:pPr>
            <a:r>
              <a:rPr lang="en-GB" sz="1200" dirty="0">
                <a:latin typeface="BundesSans Office" panose="020B0002030500000203" pitchFamily="34" charset="0"/>
                <a:ea typeface="ＭＳ Ｐゴシック" pitchFamily="-72" charset="-128"/>
                <a:cs typeface="ＭＳ Ｐゴシック" pitchFamily="-72" charset="-128"/>
              </a:rPr>
              <a:t>Incoming phase: 1- 2 years</a:t>
            </a:r>
          </a:p>
        </p:txBody>
      </p:sp>
      <p:sp>
        <p:nvSpPr>
          <p:cNvPr id="17" name="Textfeld 16"/>
          <p:cNvSpPr txBox="1"/>
          <p:nvPr/>
        </p:nvSpPr>
        <p:spPr>
          <a:xfrm>
            <a:off x="7007211" y="3691559"/>
            <a:ext cx="1524751" cy="461665"/>
          </a:xfrm>
          <a:prstGeom prst="rect">
            <a:avLst/>
          </a:prstGeom>
          <a:noFill/>
        </p:spPr>
        <p:txBody>
          <a:bodyPr wrap="square" rtlCol="0">
            <a:spAutoFit/>
          </a:bodyPr>
          <a:lstStyle/>
          <a:p>
            <a:r>
              <a:rPr lang="de-DE" sz="1200" dirty="0" err="1"/>
              <a:t>Mandatory</a:t>
            </a:r>
            <a:r>
              <a:rPr lang="de-DE" sz="1200" dirty="0"/>
              <a:t> </a:t>
            </a:r>
            <a:r>
              <a:rPr lang="de-DE" sz="1200" dirty="0" err="1"/>
              <a:t>return</a:t>
            </a:r>
            <a:r>
              <a:rPr lang="de-DE" sz="1200" dirty="0"/>
              <a:t> </a:t>
            </a:r>
            <a:r>
              <a:rPr lang="de-DE" sz="1200" dirty="0" err="1"/>
              <a:t>phase</a:t>
            </a:r>
            <a:r>
              <a:rPr lang="de-DE" sz="1200" dirty="0"/>
              <a:t> – 1 </a:t>
            </a:r>
            <a:r>
              <a:rPr lang="de-DE" sz="1200" dirty="0" err="1"/>
              <a:t>year</a:t>
            </a:r>
            <a:r>
              <a:rPr lang="de-DE" sz="1200" dirty="0"/>
              <a:t> </a:t>
            </a:r>
          </a:p>
        </p:txBody>
      </p:sp>
      <p:sp>
        <p:nvSpPr>
          <p:cNvPr id="18" name="Textfeld 17"/>
          <p:cNvSpPr txBox="1"/>
          <p:nvPr/>
        </p:nvSpPr>
        <p:spPr>
          <a:xfrm>
            <a:off x="1603224" y="4655141"/>
            <a:ext cx="8554764" cy="1323439"/>
          </a:xfrm>
          <a:prstGeom prst="rect">
            <a:avLst/>
          </a:prstGeom>
          <a:noFill/>
        </p:spPr>
        <p:txBody>
          <a:bodyPr wrap="square" rtlCol="0">
            <a:spAutoFit/>
          </a:bodyPr>
          <a:lstStyle/>
          <a:p>
            <a:r>
              <a:rPr lang="de-DE" sz="2000" dirty="0" err="1" smtClean="0"/>
              <a:t>Possibility</a:t>
            </a:r>
            <a:r>
              <a:rPr lang="de-DE" sz="2000" dirty="0" smtClean="0"/>
              <a:t> </a:t>
            </a:r>
            <a:r>
              <a:rPr lang="de-DE" sz="2000" dirty="0" err="1"/>
              <a:t>for</a:t>
            </a:r>
            <a:r>
              <a:rPr lang="de-DE" sz="2000" dirty="0"/>
              <a:t> a</a:t>
            </a:r>
            <a:r>
              <a:rPr lang="en-GB" sz="2000" dirty="0" err="1"/>
              <a:t>dditional</a:t>
            </a:r>
            <a:r>
              <a:rPr lang="en-GB" sz="2000" dirty="0"/>
              <a:t> period of up to six months to support researchers seeking a placement at the end of the project to work on R&amp;I projects in an organisation from the non-academic sector established in an EU Member State or Horizon Europe Associated Country</a:t>
            </a:r>
            <a:r>
              <a:rPr lang="de-DE" sz="2000" dirty="0"/>
              <a:t>.</a:t>
            </a:r>
          </a:p>
        </p:txBody>
      </p:sp>
      <p:sp>
        <p:nvSpPr>
          <p:cNvPr id="19" name="Textfeld 18"/>
          <p:cNvSpPr txBox="1"/>
          <p:nvPr/>
        </p:nvSpPr>
        <p:spPr>
          <a:xfrm>
            <a:off x="6980130" y="1984261"/>
            <a:ext cx="2438400" cy="400110"/>
          </a:xfrm>
          <a:prstGeom prst="rect">
            <a:avLst/>
          </a:prstGeom>
          <a:noFill/>
        </p:spPr>
        <p:txBody>
          <a:bodyPr wrap="square" rtlCol="0">
            <a:spAutoFit/>
          </a:bodyPr>
          <a:lstStyle/>
          <a:p>
            <a:r>
              <a:rPr lang="de-DE" sz="2000" dirty="0"/>
              <a:t>Global Fellowships</a:t>
            </a:r>
          </a:p>
        </p:txBody>
      </p:sp>
    </p:spTree>
    <p:extLst>
      <p:ext uri="{BB962C8B-B14F-4D97-AF65-F5344CB8AC3E}">
        <p14:creationId xmlns:p14="http://schemas.microsoft.com/office/powerpoint/2010/main" val="17736406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Panels</a:t>
            </a:r>
          </a:p>
        </p:txBody>
      </p:sp>
      <p:sp>
        <p:nvSpPr>
          <p:cNvPr id="3" name="Inhaltsplatzhalter 2"/>
          <p:cNvSpPr>
            <a:spLocks noGrp="1"/>
          </p:cNvSpPr>
          <p:nvPr>
            <p:ph idx="4294967295"/>
          </p:nvPr>
        </p:nvSpPr>
        <p:spPr>
          <a:xfrm>
            <a:off x="838199" y="1525172"/>
            <a:ext cx="9529689" cy="4210050"/>
          </a:xfrm>
        </p:spPr>
        <p:txBody>
          <a:bodyPr/>
          <a:lstStyle/>
          <a:p>
            <a:pPr marL="0" indent="0">
              <a:buNone/>
            </a:pPr>
            <a:r>
              <a:rPr lang="de-DE" dirty="0" err="1"/>
              <a:t>Postdoctoral</a:t>
            </a:r>
            <a:r>
              <a:rPr lang="de-DE" dirty="0"/>
              <a:t> Fellowships will </a:t>
            </a:r>
            <a:r>
              <a:rPr lang="de-DE" dirty="0" err="1"/>
              <a:t>be</a:t>
            </a:r>
            <a:r>
              <a:rPr lang="de-DE" dirty="0"/>
              <a:t> </a:t>
            </a:r>
            <a:r>
              <a:rPr lang="de-DE" dirty="0" err="1"/>
              <a:t>evaluated</a:t>
            </a:r>
            <a:r>
              <a:rPr lang="de-DE" dirty="0"/>
              <a:t> in </a:t>
            </a:r>
            <a:r>
              <a:rPr lang="de-DE" dirty="0" err="1"/>
              <a:t>eight</a:t>
            </a:r>
            <a:r>
              <a:rPr lang="de-DE" dirty="0"/>
              <a:t> </a:t>
            </a:r>
            <a:r>
              <a:rPr lang="de-DE" dirty="0" err="1"/>
              <a:t>scientific</a:t>
            </a:r>
            <a:r>
              <a:rPr lang="de-DE" dirty="0"/>
              <a:t> </a:t>
            </a:r>
            <a:r>
              <a:rPr lang="de-DE" dirty="0" err="1"/>
              <a:t>panels</a:t>
            </a:r>
            <a:r>
              <a:rPr lang="de-DE" dirty="0"/>
              <a:t>:</a:t>
            </a:r>
          </a:p>
          <a:p>
            <a:pPr marL="360000" indent="-360000" fontAlgn="base">
              <a:lnSpc>
                <a:spcPct val="150000"/>
              </a:lnSpc>
              <a:spcAft>
                <a:spcPts val="0"/>
              </a:spcAft>
              <a:buClr>
                <a:schemeClr val="accent2"/>
              </a:buClr>
              <a:buFont typeface="Arial" panose="020B0604020202020204" pitchFamily="34" charset="0"/>
              <a:buChar char="●"/>
            </a:pPr>
            <a:r>
              <a:rPr lang="de-DE" sz="2000" dirty="0"/>
              <a:t>Chemistry (CHE)</a:t>
            </a:r>
          </a:p>
          <a:p>
            <a:pPr marL="360000" indent="-360000" fontAlgn="base">
              <a:lnSpc>
                <a:spcPct val="150000"/>
              </a:lnSpc>
              <a:spcAft>
                <a:spcPts val="0"/>
              </a:spcAft>
              <a:buClr>
                <a:schemeClr val="accent2"/>
              </a:buClr>
              <a:buFont typeface="Arial" panose="020B0604020202020204" pitchFamily="34" charset="0"/>
              <a:buChar char="●"/>
            </a:pPr>
            <a:r>
              <a:rPr lang="de-DE" sz="2000" dirty="0" err="1"/>
              <a:t>Social</a:t>
            </a:r>
            <a:r>
              <a:rPr lang="de-DE" sz="2000" dirty="0"/>
              <a:t> </a:t>
            </a:r>
            <a:r>
              <a:rPr lang="de-DE" sz="2000" dirty="0" err="1"/>
              <a:t>Sciences</a:t>
            </a:r>
            <a:r>
              <a:rPr lang="de-DE" sz="2000" dirty="0"/>
              <a:t> </a:t>
            </a:r>
            <a:r>
              <a:rPr lang="de-DE" sz="2000" dirty="0" err="1"/>
              <a:t>and</a:t>
            </a:r>
            <a:r>
              <a:rPr lang="de-DE" sz="2000" dirty="0"/>
              <a:t> </a:t>
            </a:r>
            <a:r>
              <a:rPr lang="de-DE" sz="2000" dirty="0" err="1"/>
              <a:t>Humanities</a:t>
            </a:r>
            <a:r>
              <a:rPr lang="de-DE" sz="2000" dirty="0"/>
              <a:t> (SOC)</a:t>
            </a:r>
          </a:p>
          <a:p>
            <a:pPr marL="360000" indent="-360000" fontAlgn="base">
              <a:lnSpc>
                <a:spcPct val="150000"/>
              </a:lnSpc>
              <a:spcAft>
                <a:spcPts val="0"/>
              </a:spcAft>
              <a:buClr>
                <a:schemeClr val="accent2"/>
              </a:buClr>
              <a:buFont typeface="Arial" panose="020B0604020202020204" pitchFamily="34" charset="0"/>
              <a:buChar char="●"/>
            </a:pPr>
            <a:r>
              <a:rPr lang="de-DE" sz="2000" dirty="0" err="1"/>
              <a:t>Economic</a:t>
            </a:r>
            <a:r>
              <a:rPr lang="de-DE" sz="2000" dirty="0"/>
              <a:t> </a:t>
            </a:r>
            <a:r>
              <a:rPr lang="de-DE" sz="2000" dirty="0" err="1"/>
              <a:t>Sciences</a:t>
            </a:r>
            <a:r>
              <a:rPr lang="de-DE" sz="2000" dirty="0"/>
              <a:t> (ECO)</a:t>
            </a:r>
          </a:p>
          <a:p>
            <a:pPr marL="360000" indent="-360000" fontAlgn="base">
              <a:lnSpc>
                <a:spcPct val="150000"/>
              </a:lnSpc>
              <a:spcAft>
                <a:spcPts val="0"/>
              </a:spcAft>
              <a:buClr>
                <a:schemeClr val="accent2"/>
              </a:buClr>
              <a:buFont typeface="Arial" panose="020B0604020202020204" pitchFamily="34" charset="0"/>
              <a:buChar char="●"/>
            </a:pPr>
            <a:r>
              <a:rPr lang="de-DE" sz="2000" dirty="0"/>
              <a:t>Information Science </a:t>
            </a:r>
            <a:r>
              <a:rPr lang="de-DE" sz="2000" dirty="0" err="1"/>
              <a:t>and</a:t>
            </a:r>
            <a:r>
              <a:rPr lang="de-DE" sz="2000" dirty="0"/>
              <a:t> Engineering (ENG)</a:t>
            </a:r>
          </a:p>
          <a:p>
            <a:pPr marL="360000" indent="-360000" fontAlgn="base">
              <a:lnSpc>
                <a:spcPct val="150000"/>
              </a:lnSpc>
              <a:spcAft>
                <a:spcPts val="0"/>
              </a:spcAft>
              <a:buClr>
                <a:schemeClr val="accent2"/>
              </a:buClr>
              <a:buFont typeface="Arial" panose="020B0604020202020204" pitchFamily="34" charset="0"/>
              <a:buChar char="●"/>
            </a:pPr>
            <a:r>
              <a:rPr lang="de-DE" sz="2000" dirty="0"/>
              <a:t>Environment </a:t>
            </a:r>
            <a:r>
              <a:rPr lang="de-DE" sz="2000" dirty="0" err="1"/>
              <a:t>and</a:t>
            </a:r>
            <a:r>
              <a:rPr lang="de-DE" sz="2000" dirty="0"/>
              <a:t> </a:t>
            </a:r>
            <a:r>
              <a:rPr lang="de-DE" sz="2000" dirty="0" err="1"/>
              <a:t>Geosciences</a:t>
            </a:r>
            <a:r>
              <a:rPr lang="de-DE" sz="2000" dirty="0"/>
              <a:t> (ENV)</a:t>
            </a:r>
          </a:p>
          <a:p>
            <a:pPr marL="360000" indent="-360000" fontAlgn="base">
              <a:lnSpc>
                <a:spcPct val="150000"/>
              </a:lnSpc>
              <a:spcAft>
                <a:spcPts val="0"/>
              </a:spcAft>
              <a:buClr>
                <a:schemeClr val="accent2"/>
              </a:buClr>
              <a:buFont typeface="Arial" panose="020B0604020202020204" pitchFamily="34" charset="0"/>
              <a:buChar char="●"/>
            </a:pPr>
            <a:r>
              <a:rPr lang="de-DE" sz="2000" dirty="0"/>
              <a:t>Life </a:t>
            </a:r>
            <a:r>
              <a:rPr lang="de-DE" sz="2000" dirty="0" err="1"/>
              <a:t>Sciences</a:t>
            </a:r>
            <a:r>
              <a:rPr lang="de-DE" sz="2000" dirty="0"/>
              <a:t> (LIF)</a:t>
            </a:r>
          </a:p>
          <a:p>
            <a:pPr marL="360000" indent="-360000" fontAlgn="base">
              <a:lnSpc>
                <a:spcPct val="150000"/>
              </a:lnSpc>
              <a:spcAft>
                <a:spcPts val="0"/>
              </a:spcAft>
              <a:buClr>
                <a:schemeClr val="accent2"/>
              </a:buClr>
              <a:buFont typeface="Arial" panose="020B0604020202020204" pitchFamily="34" charset="0"/>
              <a:buChar char="●"/>
            </a:pPr>
            <a:r>
              <a:rPr lang="de-DE" sz="2000" dirty="0" err="1"/>
              <a:t>Mathematics</a:t>
            </a:r>
            <a:r>
              <a:rPr lang="de-DE" sz="2000" dirty="0"/>
              <a:t> (MAT)</a:t>
            </a:r>
          </a:p>
          <a:p>
            <a:pPr marL="360000" indent="-360000" fontAlgn="base">
              <a:lnSpc>
                <a:spcPct val="150000"/>
              </a:lnSpc>
              <a:spcAft>
                <a:spcPts val="0"/>
              </a:spcAft>
              <a:buClr>
                <a:schemeClr val="accent2"/>
              </a:buClr>
              <a:buFont typeface="Arial" panose="020B0604020202020204" pitchFamily="34" charset="0"/>
              <a:buChar char="●"/>
            </a:pPr>
            <a:r>
              <a:rPr lang="de-DE" sz="2000" dirty="0" err="1"/>
              <a:t>Physics</a:t>
            </a:r>
            <a:r>
              <a:rPr lang="de-DE" sz="2000" dirty="0"/>
              <a:t> (PHY)</a:t>
            </a:r>
          </a:p>
          <a:p>
            <a:pPr marL="0" lvl="1" indent="0">
              <a:buNone/>
            </a:pPr>
            <a:endParaRPr lang="de-DE" dirty="0"/>
          </a:p>
        </p:txBody>
      </p:sp>
    </p:spTree>
    <p:extLst>
      <p:ext uri="{BB962C8B-B14F-4D97-AF65-F5344CB8AC3E}">
        <p14:creationId xmlns:p14="http://schemas.microsoft.com/office/powerpoint/2010/main" val="35771526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European Fellowship</a:t>
            </a:r>
          </a:p>
        </p:txBody>
      </p:sp>
      <p:sp>
        <p:nvSpPr>
          <p:cNvPr id="3" name="Inhaltsplatzhalter 2"/>
          <p:cNvSpPr>
            <a:spLocks noGrp="1"/>
          </p:cNvSpPr>
          <p:nvPr>
            <p:ph idx="4294967295"/>
          </p:nvPr>
        </p:nvSpPr>
        <p:spPr>
          <a:xfrm>
            <a:off x="710712" y="1359693"/>
            <a:ext cx="10515600" cy="4138613"/>
          </a:xfrm>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altLang="de-DE" sz="2000" dirty="0"/>
              <a:t>1 to 2-year </a:t>
            </a:r>
            <a:r>
              <a:rPr lang="en-GB" altLang="de-DE" sz="2000" b="1" dirty="0">
                <a:solidFill>
                  <a:schemeClr val="tx2"/>
                </a:solidFill>
              </a:rPr>
              <a:t>research stay in Europe </a:t>
            </a:r>
            <a:r>
              <a:rPr lang="en-GB" altLang="de-DE" sz="2000" b="1" dirty="0">
                <a:solidFill>
                  <a:srgbClr val="931680"/>
                </a:solidFill>
              </a:rPr>
              <a:t/>
            </a:r>
            <a:br>
              <a:rPr lang="en-GB" altLang="de-DE" sz="2000" b="1" dirty="0">
                <a:solidFill>
                  <a:srgbClr val="931680"/>
                </a:solidFill>
              </a:rPr>
            </a:br>
            <a:r>
              <a:rPr lang="en-GB" altLang="de-DE" sz="2000" dirty="0"/>
              <a:t>(MS/AC) + optional additional placement in non-academic </a:t>
            </a:r>
            <a:br>
              <a:rPr lang="en-GB" altLang="de-DE" sz="2000" dirty="0"/>
            </a:br>
            <a:r>
              <a:rPr lang="en-GB" altLang="de-DE" sz="2000" dirty="0"/>
              <a:t>sector (MS/AC; max. 6 months)</a:t>
            </a:r>
          </a:p>
          <a:p>
            <a:pPr marL="360000" indent="-360000" fontAlgn="base">
              <a:lnSpc>
                <a:spcPct val="150000"/>
              </a:lnSpc>
              <a:spcAft>
                <a:spcPts val="0"/>
              </a:spcAft>
              <a:buClr>
                <a:schemeClr val="accent2"/>
              </a:buClr>
              <a:buFont typeface="Arial" panose="020B0604020202020204" pitchFamily="34" charset="0"/>
              <a:buChar char="●"/>
            </a:pPr>
            <a:r>
              <a:rPr lang="en-GB" altLang="de-DE" sz="2000" dirty="0"/>
              <a:t>Postdocs of </a:t>
            </a:r>
            <a:r>
              <a:rPr lang="en-GB" altLang="de-DE" sz="2000" b="1" dirty="0">
                <a:solidFill>
                  <a:schemeClr val="tx2"/>
                </a:solidFill>
              </a:rPr>
              <a:t>any nationality</a:t>
            </a:r>
            <a:r>
              <a:rPr lang="en-GB" altLang="de-DE" sz="2000" dirty="0"/>
              <a:t/>
            </a:r>
            <a:br>
              <a:rPr lang="en-GB" altLang="de-DE" sz="2000" dirty="0"/>
            </a:br>
            <a:r>
              <a:rPr lang="en-GB" altLang="de-DE" sz="2000" dirty="0"/>
              <a:t>(➜ mobility rule)</a:t>
            </a:r>
          </a:p>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Host institution:</a:t>
            </a:r>
            <a:r>
              <a:rPr lang="en-GB" altLang="de-DE" sz="2000" dirty="0">
                <a:solidFill>
                  <a:schemeClr val="tx2"/>
                </a:solidFill>
              </a:rPr>
              <a:t/>
            </a:r>
            <a:br>
              <a:rPr lang="en-GB" altLang="de-DE" sz="2000" dirty="0">
                <a:solidFill>
                  <a:schemeClr val="tx2"/>
                </a:solidFill>
              </a:rPr>
            </a:br>
            <a:r>
              <a:rPr lang="en-GB" altLang="de-DE" sz="2000" dirty="0"/>
              <a:t>must be active in Research &amp; Development,</a:t>
            </a:r>
            <a:br>
              <a:rPr lang="en-GB" altLang="de-DE" sz="2000" dirty="0"/>
            </a:br>
            <a:r>
              <a:rPr lang="en-GB" altLang="de-DE" sz="2000" dirty="0"/>
              <a:t>e.g. university, research organisation, company (incl. SMEs), NGO, …</a:t>
            </a:r>
          </a:p>
          <a:p>
            <a:pPr marL="360000" indent="-360000" fontAlgn="base">
              <a:lnSpc>
                <a:spcPct val="150000"/>
              </a:lnSpc>
              <a:spcAft>
                <a:spcPts val="0"/>
              </a:spcAft>
              <a:buClr>
                <a:schemeClr val="accent2"/>
              </a:buClr>
              <a:buFont typeface="Arial" panose="020B0604020202020204" pitchFamily="34" charset="0"/>
              <a:buChar char="●"/>
            </a:pPr>
            <a:r>
              <a:rPr lang="en-GB" altLang="de-DE" sz="2000" dirty="0"/>
              <a:t>Submission and evaluation in eight </a:t>
            </a:r>
            <a:r>
              <a:rPr lang="en-GB" altLang="de-DE" sz="2000" b="1" dirty="0">
                <a:solidFill>
                  <a:schemeClr val="tx2"/>
                </a:solidFill>
              </a:rPr>
              <a:t>scientific panels</a:t>
            </a:r>
            <a:r>
              <a:rPr lang="en-GB" altLang="de-DE" sz="2000" dirty="0"/>
              <a:t>: CHE, SOC, ECO, ENG, ENV, LIF, MAT, PHY</a:t>
            </a:r>
          </a:p>
          <a:p>
            <a:pPr marL="0" indent="0" fontAlgn="base">
              <a:lnSpc>
                <a:spcPct val="150000"/>
              </a:lnSpc>
              <a:spcAft>
                <a:spcPts val="0"/>
              </a:spcAft>
              <a:buClr>
                <a:schemeClr val="accent2"/>
              </a:buClr>
              <a:buNone/>
            </a:pPr>
            <a:endParaRPr lang="en-US" altLang="de-DE" sz="2000" dirty="0"/>
          </a:p>
          <a:p>
            <a:pPr marL="0" indent="0">
              <a:buNone/>
            </a:pPr>
            <a:endParaRPr lang="de-DE"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75275" y="1359693"/>
            <a:ext cx="1951037" cy="251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36527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Global Fellowships</a:t>
            </a:r>
          </a:p>
        </p:txBody>
      </p:sp>
      <p:sp>
        <p:nvSpPr>
          <p:cNvPr id="3" name="Inhaltsplatzhalter 2"/>
          <p:cNvSpPr>
            <a:spLocks noGrp="1"/>
          </p:cNvSpPr>
          <p:nvPr>
            <p:ph idx="4294967295"/>
          </p:nvPr>
        </p:nvSpPr>
        <p:spPr>
          <a:xfrm>
            <a:off x="838200" y="1584777"/>
            <a:ext cx="10496550" cy="4138613"/>
          </a:xfrm>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altLang="de-DE" sz="1800" dirty="0"/>
              <a:t>One to two-year </a:t>
            </a:r>
            <a:r>
              <a:rPr lang="en-GB" altLang="de-DE" sz="2000" b="1" dirty="0">
                <a:solidFill>
                  <a:schemeClr val="tx2"/>
                </a:solidFill>
              </a:rPr>
              <a:t>research stay outside of Europe </a:t>
            </a:r>
            <a:r>
              <a:rPr lang="en-GB" altLang="de-DE" sz="1800" dirty="0"/>
              <a:t>(➜ mobility rule) + </a:t>
            </a:r>
            <a:r>
              <a:rPr lang="en-GB" altLang="de-DE" sz="1800" b="1" dirty="0"/>
              <a:t>mandatory</a:t>
            </a:r>
            <a:r>
              <a:rPr lang="en-GB" altLang="de-DE" sz="1800" dirty="0"/>
              <a:t> one-year </a:t>
            </a:r>
            <a:r>
              <a:rPr lang="en-GB" altLang="de-DE" sz="1800" b="1" dirty="0"/>
              <a:t>return phase in Europe </a:t>
            </a:r>
            <a:r>
              <a:rPr lang="en-GB" altLang="de-DE" sz="1800" dirty="0"/>
              <a:t>(MS/AC) + </a:t>
            </a:r>
            <a:r>
              <a:rPr lang="en-US" altLang="de-DE" sz="1800" dirty="0"/>
              <a:t>optional additional placement in non-academic sector (MS/AC; max. 6 months)</a:t>
            </a:r>
          </a:p>
          <a:p>
            <a:pPr marL="360000" indent="-360000" fontAlgn="base">
              <a:lnSpc>
                <a:spcPct val="150000"/>
              </a:lnSpc>
              <a:spcAft>
                <a:spcPts val="0"/>
              </a:spcAft>
              <a:buClr>
                <a:schemeClr val="accent2"/>
              </a:buClr>
              <a:buFont typeface="Arial" panose="020B0604020202020204" pitchFamily="34" charset="0"/>
              <a:buChar char="●"/>
            </a:pPr>
            <a:r>
              <a:rPr lang="en-GB" altLang="de-DE" sz="1800" b="1" dirty="0"/>
              <a:t>Postdocs</a:t>
            </a:r>
            <a:r>
              <a:rPr lang="en-GB" altLang="de-DE" sz="1800" dirty="0"/>
              <a:t> with </a:t>
            </a:r>
            <a:r>
              <a:rPr lang="en-GB" altLang="de-DE" sz="2000" b="1" dirty="0">
                <a:solidFill>
                  <a:schemeClr val="tx2"/>
                </a:solidFill>
              </a:rPr>
              <a:t>MS/AC nationality or MS/AC long-term residents </a:t>
            </a:r>
            <a:r>
              <a:rPr lang="en-GB" altLang="de-DE" sz="1800" dirty="0"/>
              <a:t>(at least five consecutive years; absence: max. 6 consecutive months + 10 months in total)</a:t>
            </a:r>
          </a:p>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Two host institutions</a:t>
            </a:r>
            <a:r>
              <a:rPr lang="en-GB" altLang="de-DE" sz="1800" dirty="0"/>
              <a:t>:</a:t>
            </a:r>
          </a:p>
          <a:p>
            <a:pPr marL="285750" lvl="1" indent="-285750" fontAlgn="base">
              <a:lnSpc>
                <a:spcPct val="150000"/>
              </a:lnSpc>
              <a:spcBef>
                <a:spcPts val="0"/>
              </a:spcBef>
              <a:spcAft>
                <a:spcPts val="0"/>
              </a:spcAft>
              <a:buClr>
                <a:schemeClr val="accent2"/>
              </a:buClr>
              <a:buFont typeface="Symbol" panose="05050102010706020507" pitchFamily="18" charset="2"/>
              <a:buChar char="-"/>
            </a:pPr>
            <a:r>
              <a:rPr lang="en-GB" altLang="de-DE" sz="1800" dirty="0"/>
              <a:t>One in a Third Country (partner organisation)</a:t>
            </a:r>
          </a:p>
          <a:p>
            <a:pPr marL="285750" lvl="1" indent="-285750" fontAlgn="base">
              <a:lnSpc>
                <a:spcPct val="150000"/>
              </a:lnSpc>
              <a:spcBef>
                <a:spcPts val="0"/>
              </a:spcBef>
              <a:spcAft>
                <a:spcPts val="0"/>
              </a:spcAft>
              <a:buClr>
                <a:schemeClr val="accent2"/>
              </a:buClr>
              <a:buFont typeface="Symbol" panose="05050102010706020507" pitchFamily="18" charset="2"/>
              <a:buChar char="-"/>
            </a:pPr>
            <a:r>
              <a:rPr lang="en-GB" altLang="de-DE" sz="1800" dirty="0"/>
              <a:t>One in MS/AC (return phase), contractual partner of the EU (employer for the whole time)</a:t>
            </a:r>
            <a:endParaRPr lang="en-GB" sz="1800" dirty="0"/>
          </a:p>
          <a:p>
            <a:pPr marL="360000" indent="-360000" fontAlgn="base">
              <a:lnSpc>
                <a:spcPct val="150000"/>
              </a:lnSpc>
              <a:spcAft>
                <a:spcPts val="0"/>
              </a:spcAft>
              <a:buClr>
                <a:schemeClr val="accent2"/>
              </a:buClr>
              <a:buFont typeface="Arial" panose="020B0604020202020204" pitchFamily="34" charset="0"/>
              <a:buChar char="●"/>
            </a:pPr>
            <a:r>
              <a:rPr lang="en-GB" sz="1800" dirty="0"/>
              <a:t>Submission and evaluation in eight scientific panels: </a:t>
            </a:r>
            <a:r>
              <a:rPr lang="en-GB" altLang="de-DE" sz="1800" dirty="0"/>
              <a:t>CHE, SOC, ECO, ENG, ENV, LIF, MAT, PHY</a:t>
            </a:r>
            <a:r>
              <a:rPr lang="en-GB" sz="1800" dirty="0"/>
              <a:t> </a:t>
            </a:r>
          </a:p>
          <a:p>
            <a:endParaRPr lang="de-DE" sz="1800" dirty="0"/>
          </a:p>
        </p:txBody>
      </p:sp>
    </p:spTree>
    <p:extLst>
      <p:ext uri="{BB962C8B-B14F-4D97-AF65-F5344CB8AC3E}">
        <p14:creationId xmlns:p14="http://schemas.microsoft.com/office/powerpoint/2010/main" val="25734044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Postdoctoral Fellowships – Secondments </a:t>
            </a:r>
          </a:p>
        </p:txBody>
      </p:sp>
      <p:sp>
        <p:nvSpPr>
          <p:cNvPr id="3" name="Inhaltsplatzhalter 2"/>
          <p:cNvSpPr>
            <a:spLocks noGrp="1"/>
          </p:cNvSpPr>
          <p:nvPr>
            <p:ph idx="4294967295"/>
          </p:nvPr>
        </p:nvSpPr>
        <p:spPr>
          <a:xfrm>
            <a:off x="838200" y="1775460"/>
            <a:ext cx="10496550" cy="4138613"/>
          </a:xfrm>
        </p:spPr>
        <p:txBody>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smtClean="0"/>
              <a:t>Optional </a:t>
            </a:r>
            <a:r>
              <a:rPr lang="en-GB" altLang="de-DE" sz="2000" dirty="0"/>
              <a:t>secondment phase in </a:t>
            </a:r>
            <a:r>
              <a:rPr lang="en-GB" altLang="de-DE" sz="2000" b="1" dirty="0">
                <a:solidFill>
                  <a:schemeClr val="tx2"/>
                </a:solidFill>
              </a:rPr>
              <a:t>any country worldwide</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Dividable into several shorter stays</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Significant contribution to the fellowship‘s impact</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To be justified in the proposal</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smtClean="0"/>
              <a:t>Cannot </a:t>
            </a:r>
            <a:r>
              <a:rPr lang="en-GB" sz="2000" dirty="0"/>
              <a:t>exceed </a:t>
            </a:r>
            <a:r>
              <a:rPr lang="en-GB" sz="2000" b="1" dirty="0">
                <a:solidFill>
                  <a:schemeClr val="tx2"/>
                </a:solidFill>
              </a:rPr>
              <a:t>1/3 of the fellowship duration</a:t>
            </a:r>
            <a:r>
              <a:rPr lang="en-GB" sz="2000" dirty="0"/>
              <a:t>; for GF up to 1/3 of the outgoing phase, no secondments during GF return phase</a:t>
            </a:r>
            <a:endParaRPr lang="en-GB" altLang="de-DE" sz="2000" dirty="0"/>
          </a:p>
          <a:p>
            <a:pPr marL="0" indent="0">
              <a:buNone/>
            </a:pPr>
            <a:endParaRPr lang="en-GB" dirty="0"/>
          </a:p>
        </p:txBody>
      </p:sp>
    </p:spTree>
    <p:extLst>
      <p:ext uri="{BB962C8B-B14F-4D97-AF65-F5344CB8AC3E}">
        <p14:creationId xmlns:p14="http://schemas.microsoft.com/office/powerpoint/2010/main" val="375115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Postdoctoral Fellowships – Funding</a:t>
            </a:r>
          </a:p>
        </p:txBody>
      </p:sp>
      <p:sp>
        <p:nvSpPr>
          <p:cNvPr id="3" name="Inhaltsplatzhalter 2"/>
          <p:cNvSpPr>
            <a:spLocks noGrp="1"/>
          </p:cNvSpPr>
          <p:nvPr>
            <p:ph idx="4294967295"/>
          </p:nvPr>
        </p:nvSpPr>
        <p:spPr>
          <a:xfrm>
            <a:off x="1695450" y="2324100"/>
            <a:ext cx="10496550" cy="4138613"/>
          </a:xfrm>
        </p:spPr>
        <p:txBody>
          <a:bodyPr/>
          <a:lstStyle/>
          <a:p>
            <a:pPr lvl="0"/>
            <a:endParaRPr lang="en-US" altLang="de-DE" kern="0" dirty="0">
              <a:solidFill>
                <a:srgbClr val="000000"/>
              </a:solidFill>
              <a:ea typeface="ヒラギノ角ゴ Pro W3"/>
            </a:endParaRPr>
          </a:p>
          <a:p>
            <a:pPr lvl="0"/>
            <a:endParaRPr lang="en-US" altLang="de-DE" kern="0" dirty="0">
              <a:solidFill>
                <a:srgbClr val="000000"/>
              </a:solidFill>
              <a:ea typeface="ヒラギノ角ゴ Pro W3"/>
            </a:endParaRP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83683025"/>
              </p:ext>
            </p:extLst>
          </p:nvPr>
        </p:nvGraphicFramePr>
        <p:xfrm>
          <a:off x="838200" y="3629650"/>
          <a:ext cx="7683303" cy="2384129"/>
        </p:xfrm>
        <a:graphic>
          <a:graphicData uri="http://schemas.openxmlformats.org/drawingml/2006/table">
            <a:tbl>
              <a:tblPr firstRow="1" bandRow="1">
                <a:tableStyleId>{5C22544A-7EE6-4342-B048-85BDC9FD1C3A}</a:tableStyleId>
              </a:tblPr>
              <a:tblGrid>
                <a:gridCol w="1293086">
                  <a:extLst>
                    <a:ext uri="{9D8B030D-6E8A-4147-A177-3AD203B41FA5}">
                      <a16:colId xmlns:a16="http://schemas.microsoft.com/office/drawing/2014/main" val="20000"/>
                    </a:ext>
                  </a:extLst>
                </a:gridCol>
                <a:gridCol w="1303866">
                  <a:extLst>
                    <a:ext uri="{9D8B030D-6E8A-4147-A177-3AD203B41FA5}">
                      <a16:colId xmlns:a16="http://schemas.microsoft.com/office/drawing/2014/main" val="20001"/>
                    </a:ext>
                  </a:extLst>
                </a:gridCol>
                <a:gridCol w="1161695">
                  <a:extLst>
                    <a:ext uri="{9D8B030D-6E8A-4147-A177-3AD203B41FA5}">
                      <a16:colId xmlns:a16="http://schemas.microsoft.com/office/drawing/2014/main" val="20002"/>
                    </a:ext>
                  </a:extLst>
                </a:gridCol>
                <a:gridCol w="1161695">
                  <a:extLst>
                    <a:ext uri="{9D8B030D-6E8A-4147-A177-3AD203B41FA5}">
                      <a16:colId xmlns:a16="http://schemas.microsoft.com/office/drawing/2014/main" val="3746547901"/>
                    </a:ext>
                  </a:extLst>
                </a:gridCol>
                <a:gridCol w="1371760">
                  <a:extLst>
                    <a:ext uri="{9D8B030D-6E8A-4147-A177-3AD203B41FA5}">
                      <a16:colId xmlns:a16="http://schemas.microsoft.com/office/drawing/2014/main" val="20003"/>
                    </a:ext>
                  </a:extLst>
                </a:gridCol>
                <a:gridCol w="1391201">
                  <a:extLst>
                    <a:ext uri="{9D8B030D-6E8A-4147-A177-3AD203B41FA5}">
                      <a16:colId xmlns:a16="http://schemas.microsoft.com/office/drawing/2014/main" val="20004"/>
                    </a:ext>
                  </a:extLst>
                </a:gridCol>
              </a:tblGrid>
              <a:tr h="707729">
                <a:tc gridSpan="4">
                  <a:txBody>
                    <a:bodyPr/>
                    <a:lstStyle/>
                    <a:p>
                      <a:pPr algn="ctr"/>
                      <a:r>
                        <a:rPr lang="de-DE" sz="1600" dirty="0">
                          <a:latin typeface="BundesSans Office Regular"/>
                          <a:cs typeface="Arial" panose="020B0604020202020204" pitchFamily="34" charset="0"/>
                        </a:rPr>
                        <a:t>Researcher </a:t>
                      </a:r>
                      <a:r>
                        <a:rPr lang="de-DE" sz="1600" dirty="0" err="1">
                          <a:latin typeface="BundesSans Office Regular"/>
                          <a:cs typeface="Arial" panose="020B0604020202020204" pitchFamily="34" charset="0"/>
                        </a:rPr>
                        <a:t>unit</a:t>
                      </a:r>
                      <a:r>
                        <a:rPr lang="de-DE" sz="1600" dirty="0">
                          <a:latin typeface="BundesSans Office Regular"/>
                          <a:cs typeface="Arial" panose="020B0604020202020204" pitchFamily="34" charset="0"/>
                        </a:rPr>
                        <a:t> </a:t>
                      </a:r>
                      <a:r>
                        <a:rPr lang="de-DE" sz="1600" dirty="0" err="1">
                          <a:latin typeface="BundesSans Office Regular"/>
                          <a:cs typeface="Arial" panose="020B0604020202020204" pitchFamily="34" charset="0"/>
                        </a:rPr>
                        <a:t>costs</a:t>
                      </a:r>
                      <a:r>
                        <a:rPr lang="de-DE" sz="1600" dirty="0">
                          <a:latin typeface="BundesSans Office Regular"/>
                          <a:cs typeface="Arial" panose="020B0604020202020204" pitchFamily="34" charset="0"/>
                        </a:rPr>
                        <a:t> </a:t>
                      </a:r>
                    </a:p>
                    <a:p>
                      <a:pPr algn="ctr"/>
                      <a:r>
                        <a:rPr lang="de-DE" sz="1600" dirty="0">
                          <a:latin typeface="BundesSans Office Regular"/>
                          <a:cs typeface="Arial" panose="020B0604020202020204" pitchFamily="34" charset="0"/>
                        </a:rPr>
                        <a:t>[</a:t>
                      </a:r>
                      <a:r>
                        <a:rPr lang="de-DE" sz="1600" dirty="0" err="1">
                          <a:latin typeface="BundesSans Office Regular"/>
                          <a:cs typeface="Arial" panose="020B0604020202020204" pitchFamily="34" charset="0"/>
                        </a:rPr>
                        <a:t>person</a:t>
                      </a:r>
                      <a:r>
                        <a:rPr lang="de-DE" sz="1600" dirty="0">
                          <a:latin typeface="BundesSans Office Regular"/>
                          <a:cs typeface="Arial" panose="020B0604020202020204" pitchFamily="34" charset="0"/>
                        </a:rPr>
                        <a:t>/</a:t>
                      </a:r>
                      <a:r>
                        <a:rPr lang="de-DE" sz="1600" dirty="0" err="1">
                          <a:latin typeface="BundesSans Office Regular"/>
                          <a:cs typeface="Arial" panose="020B0604020202020204" pitchFamily="34" charset="0"/>
                        </a:rPr>
                        <a:t>month</a:t>
                      </a:r>
                      <a:r>
                        <a:rPr lang="de-DE" sz="1600" dirty="0">
                          <a:latin typeface="BundesSans Office Regular"/>
                          <a:cs typeface="Arial" panose="020B0604020202020204" pitchFamily="34" charset="0"/>
                        </a:rPr>
                        <a:t>]</a:t>
                      </a:r>
                    </a:p>
                  </a:txBody>
                  <a:tcPr anchor="ctr">
                    <a:lnR w="38100" cap="flat" cmpd="sng" algn="ctr">
                      <a:solidFill>
                        <a:schemeClr val="bg1"/>
                      </a:solidFill>
                      <a:prstDash val="solid"/>
                      <a:round/>
                      <a:headEnd type="none" w="med" len="med"/>
                      <a:tailEnd type="none" w="med" len="med"/>
                    </a:lnR>
                    <a:solidFill>
                      <a:schemeClr val="accent2"/>
                    </a:solidFill>
                  </a:tcPr>
                </a:tc>
                <a:tc hMerge="1">
                  <a:txBody>
                    <a:bodyPr/>
                    <a:lstStyle/>
                    <a:p>
                      <a:endParaRPr lang="de-DE" dirty="0"/>
                    </a:p>
                  </a:txBody>
                  <a:tcPr/>
                </a:tc>
                <a:tc hMerge="1">
                  <a:txBody>
                    <a:bodyPr/>
                    <a:lstStyle/>
                    <a:p>
                      <a:endParaRPr lang="de-DE"/>
                    </a:p>
                  </a:txBody>
                  <a:tcPr/>
                </a:tc>
                <a:tc hMerge="1">
                  <a:txBody>
                    <a:bodyPr/>
                    <a:lstStyle/>
                    <a:p>
                      <a:pPr algn="ctr"/>
                      <a:endParaRPr lang="de-DE" sz="2000" dirty="0">
                        <a:latin typeface="BundesSans Office" panose="020B0002030500000203"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solidFill>
                      <a:srgbClr val="0778A5"/>
                    </a:solidFill>
                  </a:tcPr>
                </a:tc>
                <a:tc gridSpan="2">
                  <a:txBody>
                    <a:bodyPr/>
                    <a:lstStyle/>
                    <a:p>
                      <a:pPr algn="ctr"/>
                      <a:r>
                        <a:rPr lang="de-DE" sz="1600" dirty="0" err="1">
                          <a:latin typeface="BundesSans Office Regular"/>
                          <a:cs typeface="Arial" panose="020B0604020202020204" pitchFamily="34" charset="0"/>
                        </a:rPr>
                        <a:t>Institutional</a:t>
                      </a:r>
                      <a:r>
                        <a:rPr lang="de-DE" sz="1600" dirty="0">
                          <a:latin typeface="BundesSans Office Regular"/>
                          <a:cs typeface="Arial" panose="020B0604020202020204" pitchFamily="34" charset="0"/>
                        </a:rPr>
                        <a:t> </a:t>
                      </a:r>
                      <a:r>
                        <a:rPr lang="de-DE" sz="1600" dirty="0" err="1">
                          <a:latin typeface="BundesSans Office Regular"/>
                          <a:cs typeface="Arial" panose="020B0604020202020204" pitchFamily="34" charset="0"/>
                        </a:rPr>
                        <a:t>unit</a:t>
                      </a:r>
                      <a:r>
                        <a:rPr lang="de-DE" sz="1600" baseline="0" dirty="0">
                          <a:latin typeface="BundesSans Office Regular"/>
                          <a:cs typeface="Arial" panose="020B0604020202020204" pitchFamily="34" charset="0"/>
                        </a:rPr>
                        <a:t> </a:t>
                      </a:r>
                      <a:r>
                        <a:rPr lang="de-DE" sz="1600" baseline="0" dirty="0" err="1">
                          <a:latin typeface="BundesSans Office Regular"/>
                          <a:cs typeface="Arial" panose="020B0604020202020204" pitchFamily="34" charset="0"/>
                        </a:rPr>
                        <a:t>costs</a:t>
                      </a:r>
                      <a:endParaRPr lang="de-DE" sz="1600" baseline="0" dirty="0">
                        <a:latin typeface="BundesSans Office Regular"/>
                        <a:cs typeface="Arial" panose="020B0604020202020204" pitchFamily="34" charset="0"/>
                      </a:endParaRPr>
                    </a:p>
                    <a:p>
                      <a:pPr algn="ctr"/>
                      <a:r>
                        <a:rPr lang="de-DE" sz="1600" baseline="0" dirty="0">
                          <a:latin typeface="BundesSans Office Regular"/>
                          <a:cs typeface="Arial" panose="020B0604020202020204" pitchFamily="34" charset="0"/>
                        </a:rPr>
                        <a:t>[</a:t>
                      </a:r>
                      <a:r>
                        <a:rPr lang="de-DE" sz="1600" baseline="0" dirty="0" err="1">
                          <a:latin typeface="BundesSans Office Regular"/>
                          <a:cs typeface="Arial" panose="020B0604020202020204" pitchFamily="34" charset="0"/>
                        </a:rPr>
                        <a:t>person</a:t>
                      </a:r>
                      <a:r>
                        <a:rPr lang="de-DE" sz="1600" baseline="0" dirty="0">
                          <a:latin typeface="BundesSans Office Regular"/>
                          <a:cs typeface="Arial" panose="020B0604020202020204" pitchFamily="34" charset="0"/>
                        </a:rPr>
                        <a:t>/</a:t>
                      </a:r>
                      <a:r>
                        <a:rPr lang="de-DE" sz="1600" baseline="0" dirty="0" err="1">
                          <a:latin typeface="BundesSans Office Regular"/>
                          <a:cs typeface="Arial" panose="020B0604020202020204" pitchFamily="34" charset="0"/>
                        </a:rPr>
                        <a:t>month</a:t>
                      </a:r>
                      <a:r>
                        <a:rPr lang="de-DE" sz="1600" baseline="0" dirty="0">
                          <a:latin typeface="BundesSans Office Regular"/>
                          <a:cs typeface="Arial" panose="020B0604020202020204" pitchFamily="34" charset="0"/>
                        </a:rPr>
                        <a:t>]</a:t>
                      </a:r>
                      <a:endParaRPr lang="de-DE" sz="1600" dirty="0">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solidFill>
                      <a:schemeClr val="accent2"/>
                    </a:solidFill>
                  </a:tcPr>
                </a:tc>
                <a:tc hMerge="1">
                  <a:txBody>
                    <a:bodyPr/>
                    <a:lstStyle/>
                    <a:p>
                      <a:endParaRPr lang="de-DE" dirty="0"/>
                    </a:p>
                  </a:txBody>
                  <a:tcPr/>
                </a:tc>
                <a:extLst>
                  <a:ext uri="{0D108BD9-81ED-4DB2-BD59-A6C34878D82A}">
                    <a16:rowId xmlns:a16="http://schemas.microsoft.com/office/drawing/2014/main" val="10000"/>
                  </a:ext>
                </a:extLst>
              </a:tr>
              <a:tr h="707729">
                <a:tc>
                  <a:txBody>
                    <a:bodyPr/>
                    <a:lstStyle/>
                    <a:p>
                      <a:pPr algn="ctr"/>
                      <a:r>
                        <a:rPr lang="de-DE" sz="1400" b="1" dirty="0">
                          <a:solidFill>
                            <a:schemeClr val="tx1"/>
                          </a:solidFill>
                          <a:latin typeface="BundesSans Office Regular"/>
                          <a:cs typeface="Arial" panose="020B0604020202020204" pitchFamily="34" charset="0"/>
                        </a:rPr>
                        <a:t>Living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Mobility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Family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smtClean="0">
                          <a:solidFill>
                            <a:schemeClr val="tx1"/>
                          </a:solidFill>
                          <a:latin typeface="BundesSans Office Regular"/>
                          <a:cs typeface="Arial" panose="020B0604020202020204" pitchFamily="34" charset="0"/>
                        </a:rPr>
                        <a:t>Long-term </a:t>
                      </a:r>
                      <a:r>
                        <a:rPr lang="de-DE" sz="1400" b="1" dirty="0" err="1">
                          <a:solidFill>
                            <a:schemeClr val="tx1"/>
                          </a:solidFill>
                          <a:latin typeface="BundesSans Office Regular"/>
                          <a:cs typeface="Arial" panose="020B0604020202020204" pitchFamily="34" charset="0"/>
                        </a:rPr>
                        <a:t>leave</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allowance</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Research, Training </a:t>
                      </a:r>
                      <a:r>
                        <a:rPr lang="de-DE" sz="1400" b="1" dirty="0" err="1">
                          <a:solidFill>
                            <a:schemeClr val="tx1"/>
                          </a:solidFill>
                          <a:latin typeface="BundesSans Office Regular"/>
                          <a:cs typeface="Arial" panose="020B0604020202020204" pitchFamily="34" charset="0"/>
                        </a:rPr>
                        <a:t>and</a:t>
                      </a:r>
                      <a:r>
                        <a:rPr lang="de-DE" sz="1400" b="1" dirty="0">
                          <a:solidFill>
                            <a:schemeClr val="tx1"/>
                          </a:solidFill>
                          <a:latin typeface="BundesSans Office Regular"/>
                          <a:cs typeface="Arial" panose="020B0604020202020204" pitchFamily="34" charset="0"/>
                        </a:rPr>
                        <a:t> Networking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Management and </a:t>
                      </a:r>
                      <a:r>
                        <a:rPr lang="de-DE" sz="1400" b="1" dirty="0" err="1">
                          <a:solidFill>
                            <a:schemeClr val="tx1"/>
                          </a:solidFill>
                          <a:latin typeface="BundesSans Office Regular"/>
                          <a:cs typeface="Arial" panose="020B0604020202020204" pitchFamily="34" charset="0"/>
                        </a:rPr>
                        <a:t>indirect</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contributions</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B0D10E"/>
                    </a:solidFill>
                  </a:tcPr>
                </a:tc>
                <a:extLst>
                  <a:ext uri="{0D108BD9-81ED-4DB2-BD59-A6C34878D82A}">
                    <a16:rowId xmlns:a16="http://schemas.microsoft.com/office/drawing/2014/main" val="10001"/>
                  </a:ext>
                </a:extLst>
              </a:tr>
              <a:tr h="707729">
                <a:tc>
                  <a:txBody>
                    <a:bodyPr/>
                    <a:lstStyle/>
                    <a:p>
                      <a:pPr algn="ctr"/>
                      <a:r>
                        <a:rPr lang="de-DE" sz="1400" b="1" dirty="0">
                          <a:solidFill>
                            <a:schemeClr val="tx1"/>
                          </a:solidFill>
                          <a:latin typeface="BundesSans Office Regular"/>
                          <a:cs typeface="Arial" panose="020B0604020202020204" pitchFamily="34" charset="0"/>
                        </a:rPr>
                        <a:t>5080 €*</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600 €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660 €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5680 € x % </a:t>
                      </a:r>
                      <a:r>
                        <a:rPr lang="de-DE" sz="1400" b="1" dirty="0" err="1">
                          <a:solidFill>
                            <a:schemeClr val="tx1"/>
                          </a:solidFill>
                          <a:latin typeface="BundesSans Office Regular"/>
                          <a:cs typeface="Arial" panose="020B0604020202020204" pitchFamily="34" charset="0"/>
                        </a:rPr>
                        <a:t>covered</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by</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the</a:t>
                      </a:r>
                      <a:r>
                        <a:rPr lang="de-DE" sz="1400" b="1" dirty="0">
                          <a:solidFill>
                            <a:schemeClr val="tx1"/>
                          </a:solidFill>
                          <a:latin typeface="BundesSans Office Regular"/>
                          <a:cs typeface="Arial" panose="020B0604020202020204" pitchFamily="34" charset="0"/>
                        </a:rPr>
                        <a:t> </a:t>
                      </a:r>
                      <a:r>
                        <a:rPr lang="de-DE" sz="1400" b="1" dirty="0" err="1">
                          <a:solidFill>
                            <a:schemeClr val="tx1"/>
                          </a:solidFill>
                          <a:latin typeface="BundesSans Office Regular"/>
                          <a:cs typeface="Arial" panose="020B0604020202020204" pitchFamily="34" charset="0"/>
                        </a:rPr>
                        <a:t>beneficiary</a:t>
                      </a:r>
                      <a:endParaRPr lang="de-DE" sz="14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1000 €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400" b="1" dirty="0">
                          <a:solidFill>
                            <a:schemeClr val="tx1"/>
                          </a:solidFill>
                          <a:latin typeface="BundesSans Office Regular"/>
                          <a:cs typeface="Arial" panose="020B0604020202020204" pitchFamily="34" charset="0"/>
                        </a:rPr>
                        <a:t>650 €</a:t>
                      </a: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2"/>
                  </a:ext>
                </a:extLst>
              </a:tr>
            </a:tbl>
          </a:graphicData>
        </a:graphic>
      </p:graphicFrame>
      <p:sp>
        <p:nvSpPr>
          <p:cNvPr id="4" name="Textfeld 3">
            <a:extLst>
              <a:ext uri="{FF2B5EF4-FFF2-40B4-BE49-F238E27FC236}">
                <a16:creationId xmlns:a16="http://schemas.microsoft.com/office/drawing/2014/main" id="{71643AB6-7B0B-4C9C-805A-101F64701C2C}"/>
              </a:ext>
            </a:extLst>
          </p:cNvPr>
          <p:cNvSpPr txBox="1"/>
          <p:nvPr/>
        </p:nvSpPr>
        <p:spPr>
          <a:xfrm>
            <a:off x="749351" y="6169250"/>
            <a:ext cx="8961577" cy="307777"/>
          </a:xfrm>
          <a:prstGeom prst="rect">
            <a:avLst/>
          </a:prstGeom>
          <a:noFill/>
        </p:spPr>
        <p:txBody>
          <a:bodyPr wrap="square" rtlCol="0">
            <a:spAutoFit/>
          </a:bodyPr>
          <a:lstStyle/>
          <a:p>
            <a:r>
              <a:rPr lang="de-DE" sz="1400" dirty="0" smtClean="0">
                <a:latin typeface="BundesSans Office Regular"/>
              </a:rPr>
              <a:t>Family </a:t>
            </a:r>
            <a:r>
              <a:rPr lang="de-DE" sz="1400" dirty="0" err="1">
                <a:latin typeface="BundesSans Office Regular"/>
              </a:rPr>
              <a:t>Allowance</a:t>
            </a:r>
            <a:r>
              <a:rPr lang="de-DE" sz="1400" dirty="0">
                <a:latin typeface="BundesSans Office Regular"/>
              </a:rPr>
              <a:t>: </a:t>
            </a:r>
            <a:r>
              <a:rPr lang="de-DE" sz="1400" dirty="0" err="1" smtClean="0">
                <a:latin typeface="BundesSans Office Regular"/>
              </a:rPr>
              <a:t>can</a:t>
            </a:r>
            <a:r>
              <a:rPr lang="de-DE" sz="1400" dirty="0" smtClean="0">
                <a:latin typeface="BundesSans Office Regular"/>
              </a:rPr>
              <a:t> </a:t>
            </a:r>
            <a:r>
              <a:rPr lang="de-DE" sz="1400" dirty="0" err="1">
                <a:latin typeface="BundesSans Office Regular"/>
              </a:rPr>
              <a:t>be</a:t>
            </a:r>
            <a:r>
              <a:rPr lang="de-DE" sz="1400" dirty="0">
                <a:latin typeface="BundesSans Office Regular"/>
              </a:rPr>
              <a:t> </a:t>
            </a:r>
            <a:r>
              <a:rPr lang="de-DE" sz="1400" dirty="0" err="1" smtClean="0">
                <a:latin typeface="BundesSans Office Regular"/>
              </a:rPr>
              <a:t>adapted</a:t>
            </a:r>
            <a:r>
              <a:rPr lang="de-DE" sz="1400" dirty="0" smtClean="0">
                <a:latin typeface="BundesSans Office Regular"/>
              </a:rPr>
              <a:t>, </a:t>
            </a:r>
            <a:r>
              <a:rPr lang="de-DE" sz="1400" dirty="0" err="1" smtClean="0">
                <a:latin typeface="BundesSans Office Regular"/>
              </a:rPr>
              <a:t>if</a:t>
            </a:r>
            <a:r>
              <a:rPr lang="de-DE" sz="1400" dirty="0" smtClean="0">
                <a:latin typeface="BundesSans Office Regular"/>
              </a:rPr>
              <a:t> </a:t>
            </a:r>
            <a:r>
              <a:rPr lang="de-DE" sz="1400" dirty="0" err="1">
                <a:latin typeface="BundesSans Office Regular"/>
              </a:rPr>
              <a:t>the</a:t>
            </a:r>
            <a:r>
              <a:rPr lang="de-DE" sz="1400" dirty="0">
                <a:latin typeface="BundesSans Office Regular"/>
              </a:rPr>
              <a:t> </a:t>
            </a:r>
            <a:r>
              <a:rPr lang="de-DE" sz="1400" dirty="0" err="1">
                <a:latin typeface="BundesSans Office Regular"/>
              </a:rPr>
              <a:t>researcher</a:t>
            </a:r>
            <a:r>
              <a:rPr lang="de-DE" sz="1400" dirty="0">
                <a:latin typeface="BundesSans Office Regular"/>
              </a:rPr>
              <a:t> </a:t>
            </a:r>
            <a:r>
              <a:rPr lang="de-DE" sz="1400" dirty="0" err="1">
                <a:latin typeface="BundesSans Office Regular"/>
              </a:rPr>
              <a:t>acquires</a:t>
            </a:r>
            <a:r>
              <a:rPr lang="de-DE" sz="1400" dirty="0">
                <a:latin typeface="BundesSans Office Regular"/>
              </a:rPr>
              <a:t> </a:t>
            </a:r>
            <a:r>
              <a:rPr lang="de-DE" sz="1400" dirty="0" err="1">
                <a:latin typeface="BundesSans Office Regular"/>
              </a:rPr>
              <a:t>family</a:t>
            </a:r>
            <a:r>
              <a:rPr lang="de-DE" sz="1400" dirty="0">
                <a:latin typeface="BundesSans Office Regular"/>
              </a:rPr>
              <a:t> </a:t>
            </a:r>
            <a:r>
              <a:rPr lang="de-DE" sz="1400" dirty="0" err="1">
                <a:latin typeface="BundesSans Office Regular"/>
              </a:rPr>
              <a:t>obligations</a:t>
            </a:r>
            <a:r>
              <a:rPr lang="de-DE" sz="1400" dirty="0">
                <a:latin typeface="BundesSans Office Regular"/>
              </a:rPr>
              <a:t> </a:t>
            </a:r>
            <a:r>
              <a:rPr lang="de-DE" sz="1400" dirty="0" err="1">
                <a:latin typeface="BundesSans Office Regular"/>
              </a:rPr>
              <a:t>during</a:t>
            </a:r>
            <a:r>
              <a:rPr lang="de-DE" sz="1400" dirty="0">
                <a:latin typeface="BundesSans Office Regular"/>
              </a:rPr>
              <a:t> </a:t>
            </a:r>
            <a:r>
              <a:rPr lang="de-DE" sz="1400" dirty="0" err="1">
                <a:latin typeface="BundesSans Office Regular"/>
              </a:rPr>
              <a:t>the</a:t>
            </a:r>
            <a:r>
              <a:rPr lang="de-DE" sz="1400" dirty="0">
                <a:latin typeface="BundesSans Office Regular"/>
              </a:rPr>
              <a:t> </a:t>
            </a:r>
            <a:r>
              <a:rPr lang="de-DE" sz="1400" dirty="0" err="1">
                <a:latin typeface="BundesSans Office Regular"/>
              </a:rPr>
              <a:t>action</a:t>
            </a:r>
            <a:r>
              <a:rPr lang="de-DE" sz="1400" dirty="0">
                <a:latin typeface="BundesSans Office Regular"/>
              </a:rPr>
              <a:t> </a:t>
            </a:r>
            <a:r>
              <a:rPr lang="de-DE" sz="1400" dirty="0" err="1">
                <a:latin typeface="BundesSans Office Regular"/>
              </a:rPr>
              <a:t>duration</a:t>
            </a:r>
            <a:r>
              <a:rPr lang="de-DE" sz="1400" dirty="0" smtClean="0"/>
              <a:t>.</a:t>
            </a:r>
            <a:endParaRPr lang="de-DE" dirty="0"/>
          </a:p>
        </p:txBody>
      </p:sp>
      <p:sp>
        <p:nvSpPr>
          <p:cNvPr id="5" name="Rechteck 4">
            <a:extLst>
              <a:ext uri="{FF2B5EF4-FFF2-40B4-BE49-F238E27FC236}">
                <a16:creationId xmlns:a16="http://schemas.microsoft.com/office/drawing/2014/main" id="{7288082C-C9A8-44D5-B759-9E80ADC587C8}"/>
              </a:ext>
            </a:extLst>
          </p:cNvPr>
          <p:cNvSpPr/>
          <p:nvPr/>
        </p:nvSpPr>
        <p:spPr>
          <a:xfrm>
            <a:off x="838200" y="1412076"/>
            <a:ext cx="6096001" cy="2062103"/>
          </a:xfrm>
          <a:prstGeom prst="rect">
            <a:avLst/>
          </a:prstGeom>
        </p:spPr>
        <p:txBody>
          <a:bodyPr>
            <a:spAutoFit/>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dirty="0"/>
              <a:t>Only unit costs</a:t>
            </a:r>
          </a:p>
          <a:p>
            <a:pPr marL="360000" lvl="0" indent="-360000" fontAlgn="base">
              <a:lnSpc>
                <a:spcPct val="150000"/>
              </a:lnSpc>
              <a:spcBef>
                <a:spcPts val="1200"/>
              </a:spcBef>
              <a:spcAft>
                <a:spcPts val="0"/>
              </a:spcAft>
              <a:buClr>
                <a:schemeClr val="accent2"/>
              </a:buClr>
              <a:buFont typeface="Arial" panose="020B0604020202020204" pitchFamily="34" charset="0"/>
              <a:buChar char="●"/>
            </a:pPr>
            <a:r>
              <a:rPr lang="en-GB" altLang="de-DE" dirty="0"/>
              <a:t>Living Allowance is multiplied by correction coefficient of the host country</a:t>
            </a:r>
            <a:r>
              <a:rPr lang="de-DE" altLang="de-DE" dirty="0"/>
              <a:t> </a:t>
            </a:r>
            <a:r>
              <a:rPr lang="de-DE" altLang="de-DE" dirty="0" smtClean="0"/>
              <a:t>(e.g. Georgia 62.2%)</a:t>
            </a:r>
            <a:endParaRPr lang="de-DE" altLang="de-DE"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dirty="0"/>
              <a:t>Allowances are employer‘s gross amount</a:t>
            </a:r>
          </a:p>
        </p:txBody>
      </p:sp>
    </p:spTree>
    <p:extLst>
      <p:ext uri="{BB962C8B-B14F-4D97-AF65-F5344CB8AC3E}">
        <p14:creationId xmlns:p14="http://schemas.microsoft.com/office/powerpoint/2010/main" val="1338812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Application</a:t>
            </a:r>
            <a:r>
              <a:rPr lang="de-DE" dirty="0"/>
              <a:t> </a:t>
            </a:r>
            <a:r>
              <a:rPr lang="de-DE" dirty="0" err="1"/>
              <a:t>and</a:t>
            </a:r>
            <a:r>
              <a:rPr lang="de-DE" dirty="0"/>
              <a:t> Submission</a:t>
            </a:r>
          </a:p>
        </p:txBody>
      </p:sp>
      <p:sp>
        <p:nvSpPr>
          <p:cNvPr id="3" name="Inhaltsplatzhalter 2"/>
          <p:cNvSpPr>
            <a:spLocks noGrp="1"/>
          </p:cNvSpPr>
          <p:nvPr>
            <p:ph idx="4294967295"/>
          </p:nvPr>
        </p:nvSpPr>
        <p:spPr>
          <a:xfrm>
            <a:off x="838200" y="1592580"/>
            <a:ext cx="10496550" cy="4138613"/>
          </a:xfrm>
        </p:spPr>
        <p:txBody>
          <a:bodyPr/>
          <a:lstStyle/>
          <a:p>
            <a:pPr marL="360000" lvl="0" indent="-360000" fontAlgn="base">
              <a:lnSpc>
                <a:spcPct val="150000"/>
              </a:lnSpc>
              <a:spcBef>
                <a:spcPts val="1200"/>
              </a:spcBef>
              <a:spcAft>
                <a:spcPts val="0"/>
              </a:spcAft>
              <a:buClr>
                <a:srgbClr val="931680"/>
              </a:buClr>
              <a:buFont typeface="Arial" panose="020B0604020202020204" pitchFamily="34" charset="0"/>
              <a:buChar char="●"/>
            </a:pPr>
            <a:r>
              <a:rPr lang="en-GB" altLang="de-DE" sz="2000" dirty="0">
                <a:solidFill>
                  <a:srgbClr val="4D4D4D"/>
                </a:solidFill>
              </a:rPr>
              <a:t>Call for applications once a year, dates can be found in the respective work programme</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de-DE" sz="2000" dirty="0" err="1" smtClean="0"/>
              <a:t>Proposals</a:t>
            </a:r>
            <a:r>
              <a:rPr lang="de-DE" sz="2000" dirty="0" smtClean="0"/>
              <a:t> </a:t>
            </a:r>
            <a:r>
              <a:rPr lang="en-IE" sz="2000" dirty="0"/>
              <a:t>submitted to the previous call of MSCA Postdoctoral Fellowships under Horizon Europe and having received a score of less than 70% should not be resubmitted the following year</a:t>
            </a:r>
            <a:endParaRPr lang="de-DE"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de-DE" sz="2000" dirty="0"/>
              <a:t>The Research Executive Agency </a:t>
            </a:r>
            <a:r>
              <a:rPr lang="de-DE" sz="2000" dirty="0" err="1"/>
              <a:t>prefers</a:t>
            </a:r>
            <a:r>
              <a:rPr lang="de-DE" sz="2000" dirty="0"/>
              <a:t> </a:t>
            </a:r>
            <a:r>
              <a:rPr lang="de-DE" sz="2000" dirty="0" err="1"/>
              <a:t>the</a:t>
            </a:r>
            <a:r>
              <a:rPr lang="de-DE" sz="2000" dirty="0"/>
              <a:t> host </a:t>
            </a:r>
            <a:r>
              <a:rPr lang="de-DE" sz="2000" dirty="0" err="1"/>
              <a:t>organisation</a:t>
            </a:r>
            <a:r>
              <a:rPr lang="de-DE" sz="2000" dirty="0"/>
              <a:t> </a:t>
            </a:r>
            <a:r>
              <a:rPr lang="de-DE" sz="2000" dirty="0" err="1"/>
              <a:t>to</a:t>
            </a:r>
            <a:r>
              <a:rPr lang="de-DE" sz="2000" dirty="0"/>
              <a:t> </a:t>
            </a:r>
            <a:r>
              <a:rPr lang="de-DE" sz="2000" dirty="0" err="1"/>
              <a:t>submit</a:t>
            </a:r>
            <a:r>
              <a:rPr lang="de-DE" sz="2000" dirty="0"/>
              <a:t> </a:t>
            </a:r>
            <a:r>
              <a:rPr lang="de-DE" sz="2000" dirty="0" err="1"/>
              <a:t>the</a:t>
            </a:r>
            <a:r>
              <a:rPr lang="de-DE" sz="2000" dirty="0"/>
              <a:t> </a:t>
            </a:r>
            <a:r>
              <a:rPr lang="de-DE" sz="2000" dirty="0" err="1"/>
              <a:t>proposal</a:t>
            </a:r>
            <a:endParaRPr lang="de-DE"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de-DE" sz="2000" dirty="0"/>
              <a:t>The host </a:t>
            </a:r>
            <a:r>
              <a:rPr lang="de-DE" sz="2000" dirty="0" err="1"/>
              <a:t>organisation</a:t>
            </a:r>
            <a:r>
              <a:rPr lang="de-DE" sz="2000" dirty="0"/>
              <a:t> will </a:t>
            </a:r>
            <a:r>
              <a:rPr lang="de-DE" sz="2000" dirty="0" err="1"/>
              <a:t>sign</a:t>
            </a:r>
            <a:r>
              <a:rPr lang="de-DE" sz="2000" dirty="0"/>
              <a:t> </a:t>
            </a:r>
            <a:r>
              <a:rPr lang="de-DE" sz="2000" dirty="0" err="1"/>
              <a:t>the</a:t>
            </a:r>
            <a:r>
              <a:rPr lang="de-DE" sz="2000" dirty="0"/>
              <a:t> Grant Agreement and </a:t>
            </a:r>
            <a:r>
              <a:rPr lang="de-DE" sz="2000" dirty="0" err="1"/>
              <a:t>the</a:t>
            </a:r>
            <a:r>
              <a:rPr lang="de-DE" sz="2000" dirty="0"/>
              <a:t> </a:t>
            </a:r>
            <a:r>
              <a:rPr lang="de-DE" sz="2000" dirty="0" err="1"/>
              <a:t>fellow</a:t>
            </a:r>
            <a:r>
              <a:rPr lang="de-DE" sz="2000" dirty="0"/>
              <a:t> will </a:t>
            </a:r>
            <a:r>
              <a:rPr lang="de-DE" sz="2000" dirty="0" err="1"/>
              <a:t>be</a:t>
            </a:r>
            <a:r>
              <a:rPr lang="de-DE" sz="2000" dirty="0"/>
              <a:t> </a:t>
            </a:r>
            <a:r>
              <a:rPr lang="de-DE" sz="2000" dirty="0" err="1"/>
              <a:t>employed</a:t>
            </a:r>
            <a:r>
              <a:rPr lang="de-DE" sz="2000" dirty="0"/>
              <a:t> </a:t>
            </a:r>
            <a:r>
              <a:rPr lang="de-DE" sz="2000" dirty="0" err="1"/>
              <a:t>with</a:t>
            </a:r>
            <a:r>
              <a:rPr lang="de-DE" sz="2000" dirty="0"/>
              <a:t> a </a:t>
            </a:r>
            <a:r>
              <a:rPr lang="de-DE" sz="2000" dirty="0" err="1"/>
              <a:t>working</a:t>
            </a:r>
            <a:r>
              <a:rPr lang="de-DE" sz="2000" dirty="0"/>
              <a:t> </a:t>
            </a:r>
            <a:r>
              <a:rPr lang="de-DE" sz="2000" dirty="0" err="1"/>
              <a:t>contract</a:t>
            </a:r>
            <a:r>
              <a:rPr lang="de-DE" sz="2000" dirty="0"/>
              <a:t> (social </a:t>
            </a:r>
            <a:r>
              <a:rPr lang="de-DE" sz="2000" dirty="0" err="1"/>
              <a:t>security</a:t>
            </a:r>
            <a:r>
              <a:rPr lang="de-DE" sz="2000" dirty="0"/>
              <a:t>) </a:t>
            </a:r>
            <a:r>
              <a:rPr lang="de-DE" sz="2000" dirty="0" err="1"/>
              <a:t>by</a:t>
            </a:r>
            <a:r>
              <a:rPr lang="de-DE" sz="2000" dirty="0"/>
              <a:t> </a:t>
            </a:r>
            <a:r>
              <a:rPr lang="de-DE" sz="2000" dirty="0" err="1"/>
              <a:t>the</a:t>
            </a:r>
            <a:r>
              <a:rPr lang="de-DE" sz="2000" dirty="0"/>
              <a:t> host </a:t>
            </a:r>
            <a:r>
              <a:rPr lang="de-DE" sz="2000" dirty="0" err="1"/>
              <a:t>organisation</a:t>
            </a:r>
            <a:endParaRPr lang="de-DE"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US" sz="2000" dirty="0"/>
              <a:t>Proposals are submitted in a single stage and evaluated in one step</a:t>
            </a:r>
          </a:p>
          <a:p>
            <a:pPr marL="360000" indent="-360000" fontAlgn="base">
              <a:lnSpc>
                <a:spcPct val="150000"/>
              </a:lnSpc>
              <a:spcBef>
                <a:spcPts val="1200"/>
              </a:spcBef>
              <a:spcAft>
                <a:spcPts val="0"/>
              </a:spcAft>
              <a:buClr>
                <a:schemeClr val="accent2"/>
              </a:buClr>
              <a:buFont typeface="Arial" panose="020B0604020202020204" pitchFamily="34" charset="0"/>
              <a:buChar char="●"/>
            </a:pPr>
            <a:endParaRPr lang="de-DE" sz="2000" dirty="0"/>
          </a:p>
          <a:p>
            <a:endParaRPr lang="de-DE" dirty="0"/>
          </a:p>
        </p:txBody>
      </p:sp>
    </p:spTree>
    <p:extLst>
      <p:ext uri="{BB962C8B-B14F-4D97-AF65-F5344CB8AC3E}">
        <p14:creationId xmlns:p14="http://schemas.microsoft.com/office/powerpoint/2010/main" val="21652795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Submission and Time Frame</a:t>
            </a:r>
          </a:p>
        </p:txBody>
      </p:sp>
      <p:sp>
        <p:nvSpPr>
          <p:cNvPr id="3" name="Inhaltsplatzhalter 2"/>
          <p:cNvSpPr>
            <a:spLocks noGrp="1"/>
          </p:cNvSpPr>
          <p:nvPr>
            <p:ph idx="4294967295"/>
          </p:nvPr>
        </p:nvSpPr>
        <p:spPr>
          <a:xfrm>
            <a:off x="838200" y="1068164"/>
            <a:ext cx="10496550" cy="4430142"/>
          </a:xfrm>
        </p:spPr>
        <p:txBody>
          <a:bodyPr/>
          <a:lstStyle/>
          <a:p>
            <a:endParaRPr lang="de-DE"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Evaluation: max. 5 months </a:t>
            </a:r>
            <a:endParaRPr lang="en-GB" sz="2000" dirty="0" smtClean="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smtClean="0"/>
              <a:t>Grant Preparation: max. 3 months to sign the grant agreement</a:t>
            </a:r>
          </a:p>
          <a:p>
            <a:pPr marL="0" indent="0" fontAlgn="base">
              <a:lnSpc>
                <a:spcPct val="150000"/>
              </a:lnSpc>
              <a:spcBef>
                <a:spcPts val="1200"/>
              </a:spcBef>
              <a:spcAft>
                <a:spcPts val="0"/>
              </a:spcAft>
              <a:buClr>
                <a:schemeClr val="accent2"/>
              </a:buClr>
              <a:buNone/>
            </a:pPr>
            <a:r>
              <a:rPr lang="en-GB" sz="2000" b="1" dirty="0" smtClean="0">
                <a:solidFill>
                  <a:schemeClr val="tx2"/>
                </a:solidFill>
              </a:rPr>
              <a:t>Earliest </a:t>
            </a:r>
            <a:r>
              <a:rPr lang="en-GB" sz="2000" b="1" dirty="0">
                <a:solidFill>
                  <a:schemeClr val="tx2"/>
                </a:solidFill>
              </a:rPr>
              <a:t>possible starting date: </a:t>
            </a:r>
            <a:r>
              <a:rPr lang="en-GB" sz="2000" dirty="0"/>
              <a:t>beginning of the following month after signing the grant agreement</a:t>
            </a:r>
          </a:p>
          <a:p>
            <a:pPr marL="0" indent="0" fontAlgn="base">
              <a:lnSpc>
                <a:spcPct val="150000"/>
              </a:lnSpc>
              <a:spcBef>
                <a:spcPts val="1200"/>
              </a:spcBef>
              <a:spcAft>
                <a:spcPts val="0"/>
              </a:spcAft>
              <a:buClr>
                <a:schemeClr val="accent2"/>
              </a:buClr>
              <a:buNone/>
            </a:pPr>
            <a:r>
              <a:rPr lang="en-GB" sz="2000" b="1" dirty="0">
                <a:solidFill>
                  <a:schemeClr val="tx2"/>
                </a:solidFill>
              </a:rPr>
              <a:t>Latest possible starting date: </a:t>
            </a:r>
            <a:r>
              <a:rPr lang="en-GB" sz="2000" dirty="0"/>
              <a:t>12 months after signing the grant agreement (exceptions are possible)</a:t>
            </a:r>
          </a:p>
          <a:p>
            <a:endParaRPr lang="de-DE" dirty="0"/>
          </a:p>
        </p:txBody>
      </p:sp>
    </p:spTree>
    <p:extLst>
      <p:ext uri="{BB962C8B-B14F-4D97-AF65-F5344CB8AC3E}">
        <p14:creationId xmlns:p14="http://schemas.microsoft.com/office/powerpoint/2010/main" val="41269188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altLang="de-DE" dirty="0" smtClean="0"/>
              <a:t>Postdoctoral Fellowships </a:t>
            </a:r>
            <a:r>
              <a:rPr lang="de-DE" altLang="de-DE" dirty="0" smtClean="0"/>
              <a:t>Call 2023</a:t>
            </a:r>
            <a:endParaRPr lang="de-DE" dirty="0"/>
          </a:p>
        </p:txBody>
      </p:sp>
      <p:sp>
        <p:nvSpPr>
          <p:cNvPr id="3" name="Textplatzhalter 2"/>
          <p:cNvSpPr>
            <a:spLocks noGrp="1"/>
          </p:cNvSpPr>
          <p:nvPr>
            <p:ph idx="4294967295"/>
          </p:nvPr>
        </p:nvSpPr>
        <p:spPr>
          <a:xfrm>
            <a:off x="838200" y="1068164"/>
            <a:ext cx="10180320" cy="5056632"/>
          </a:xfrm>
        </p:spPr>
        <p:txBody>
          <a:bodyPr/>
          <a:lstStyle/>
          <a:p>
            <a:endParaRPr lang="de-DE" dirty="0"/>
          </a:p>
          <a:p>
            <a:endParaRPr lang="de-DE" dirty="0"/>
          </a:p>
          <a:p>
            <a:endParaRPr lang="de-DE" dirty="0"/>
          </a:p>
          <a:p>
            <a:endParaRPr lang="de-DE" dirty="0"/>
          </a:p>
          <a:p>
            <a:pPr marL="0" indent="0">
              <a:buNone/>
            </a:pPr>
            <a:endParaRPr lang="de-DE"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smtClean="0"/>
              <a:t>Call 2021: </a:t>
            </a:r>
            <a:r>
              <a:rPr lang="en-GB" sz="2000" b="1" dirty="0" smtClean="0">
                <a:solidFill>
                  <a:srgbClr val="024B9C"/>
                </a:solidFill>
              </a:rPr>
              <a:t>8,356</a:t>
            </a:r>
            <a:r>
              <a:rPr lang="en-GB" sz="2000" dirty="0" smtClean="0"/>
              <a:t> applications, </a:t>
            </a:r>
            <a:r>
              <a:rPr lang="en-GB" sz="2000" b="1" dirty="0" smtClean="0">
                <a:solidFill>
                  <a:srgbClr val="024B9C"/>
                </a:solidFill>
              </a:rPr>
              <a:t>1,156</a:t>
            </a:r>
            <a:r>
              <a:rPr lang="en-GB" sz="2000" dirty="0" smtClean="0"/>
              <a:t> </a:t>
            </a:r>
            <a:r>
              <a:rPr lang="en-GB" sz="2000" dirty="0"/>
              <a:t>projects </a:t>
            </a:r>
            <a:r>
              <a:rPr lang="en-GB" sz="2000" dirty="0" smtClean="0"/>
              <a:t>funded, budget: </a:t>
            </a:r>
            <a:r>
              <a:rPr lang="en-GB" sz="2000" b="1" dirty="0" smtClean="0">
                <a:solidFill>
                  <a:srgbClr val="024B9C"/>
                </a:solidFill>
              </a:rPr>
              <a:t>242</a:t>
            </a:r>
            <a:r>
              <a:rPr lang="en-GB" sz="2000" dirty="0" smtClean="0"/>
              <a:t> Mio € </a:t>
            </a:r>
            <a:endParaRPr lang="en-GB"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Success rate: </a:t>
            </a:r>
            <a:r>
              <a:rPr lang="en-GB" sz="2000" b="1" dirty="0" smtClean="0">
                <a:solidFill>
                  <a:srgbClr val="024B9C"/>
                </a:solidFill>
              </a:rPr>
              <a:t>13.8</a:t>
            </a:r>
            <a:r>
              <a:rPr lang="en-GB" sz="2000" dirty="0" smtClean="0"/>
              <a:t> </a:t>
            </a:r>
            <a:r>
              <a:rPr lang="en-GB" sz="2000" dirty="0"/>
              <a:t>%</a:t>
            </a:r>
          </a:p>
        </p:txBody>
      </p:sp>
      <p:graphicFrame>
        <p:nvGraphicFramePr>
          <p:cNvPr id="4" name="Tabelle 3"/>
          <p:cNvGraphicFramePr>
            <a:graphicFrameLocks noGrp="1"/>
          </p:cNvGraphicFramePr>
          <p:nvPr>
            <p:extLst>
              <p:ext uri="{D42A27DB-BD31-4B8C-83A1-F6EECF244321}">
                <p14:modId xmlns:p14="http://schemas.microsoft.com/office/powerpoint/2010/main" val="2291273678"/>
              </p:ext>
            </p:extLst>
          </p:nvPr>
        </p:nvGraphicFramePr>
        <p:xfrm>
          <a:off x="838200" y="1860488"/>
          <a:ext cx="7711440" cy="2199046"/>
        </p:xfrm>
        <a:graphic>
          <a:graphicData uri="http://schemas.openxmlformats.org/drawingml/2006/table">
            <a:tbl>
              <a:tblPr firstRow="1" bandRow="1">
                <a:tableStyleId>{5C22544A-7EE6-4342-B048-85BDC9FD1C3A}</a:tableStyleId>
              </a:tblPr>
              <a:tblGrid>
                <a:gridCol w="2570480">
                  <a:extLst>
                    <a:ext uri="{9D8B030D-6E8A-4147-A177-3AD203B41FA5}">
                      <a16:colId xmlns:a16="http://schemas.microsoft.com/office/drawing/2014/main" val="20000"/>
                    </a:ext>
                  </a:extLst>
                </a:gridCol>
                <a:gridCol w="2570480">
                  <a:extLst>
                    <a:ext uri="{9D8B030D-6E8A-4147-A177-3AD203B41FA5}">
                      <a16:colId xmlns:a16="http://schemas.microsoft.com/office/drawing/2014/main" val="20001"/>
                    </a:ext>
                  </a:extLst>
                </a:gridCol>
                <a:gridCol w="2570480">
                  <a:extLst>
                    <a:ext uri="{9D8B030D-6E8A-4147-A177-3AD203B41FA5}">
                      <a16:colId xmlns:a16="http://schemas.microsoft.com/office/drawing/2014/main" val="20002"/>
                    </a:ext>
                  </a:extLst>
                </a:gridCol>
              </a:tblGrid>
              <a:tr h="126051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1" dirty="0">
                          <a:latin typeface="BundesSans Office Regular"/>
                        </a:rPr>
                        <a:t>Open</a:t>
                      </a:r>
                    </a:p>
                  </a:txBody>
                  <a:tcPr marL="87103" marR="87103" marT="43552" marB="43552" anchor="ctr">
                    <a:lnR w="28575" cap="flat" cmpd="sng" algn="ctr">
                      <a:solidFill>
                        <a:schemeClr val="bg1"/>
                      </a:solidFill>
                      <a:prstDash val="solid"/>
                      <a:round/>
                      <a:headEnd type="none" w="med" len="med"/>
                      <a:tailEnd type="none" w="med" len="med"/>
                    </a:lnR>
                    <a:solidFill>
                      <a:schemeClr val="accent2"/>
                    </a:solidFill>
                  </a:tcPr>
                </a:tc>
                <a:tc>
                  <a:txBody>
                    <a:bodyPr/>
                    <a:lstStyle/>
                    <a:p>
                      <a:pPr algn="ctr"/>
                      <a:r>
                        <a:rPr lang="de-DE" sz="2000" b="0" dirty="0">
                          <a:ln>
                            <a:solidFill>
                              <a:schemeClr val="bg1"/>
                            </a:solidFill>
                          </a:ln>
                          <a:latin typeface="BundesSans Office Regular"/>
                        </a:rPr>
                        <a:t>Budget</a:t>
                      </a: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0" dirty="0">
                          <a:ln>
                            <a:solidFill>
                              <a:schemeClr val="bg1"/>
                            </a:solidFill>
                          </a:ln>
                          <a:latin typeface="BundesSans Office Regular"/>
                        </a:rPr>
                        <a:t>Deadline</a:t>
                      </a:r>
                    </a:p>
                  </a:txBody>
                  <a:tcPr marL="87103" marR="87103" marT="43552" marB="43552"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938527">
                <a:tc>
                  <a:txBody>
                    <a:bodyPr/>
                    <a:lstStyle/>
                    <a:p>
                      <a:pPr algn="ctr"/>
                      <a:r>
                        <a:rPr lang="de-DE" sz="2000" b="1" dirty="0" smtClean="0">
                          <a:solidFill>
                            <a:schemeClr val="tx1"/>
                          </a:solidFill>
                          <a:latin typeface="BundesSans Office Regular"/>
                        </a:rPr>
                        <a:t>12. April 2023</a:t>
                      </a:r>
                      <a:endParaRPr lang="de-DE" sz="2000" b="1" dirty="0">
                        <a:solidFill>
                          <a:schemeClr val="tx1"/>
                        </a:solidFill>
                        <a:latin typeface="BundesSans Office Regular"/>
                      </a:endParaRPr>
                    </a:p>
                  </a:txBody>
                  <a:tcPr marL="87103" marR="87103" marT="43552" marB="43552" anchor="ctr">
                    <a:lnR w="28575" cap="flat" cmpd="sng" algn="ctr">
                      <a:solidFill>
                        <a:schemeClr val="bg1"/>
                      </a:solidFill>
                      <a:prstDash val="solid"/>
                      <a:round/>
                      <a:headEnd type="none" w="med" len="med"/>
                      <a:tailEnd type="none" w="med" len="med"/>
                    </a:lnR>
                    <a:solidFill>
                      <a:srgbClr val="B0D10E"/>
                    </a:solidFill>
                  </a:tcPr>
                </a:tc>
                <a:tc>
                  <a:txBody>
                    <a:bodyPr/>
                    <a:lstStyle/>
                    <a:p>
                      <a:pPr algn="ctr"/>
                      <a:r>
                        <a:rPr lang="de-DE" sz="2000" b="1" baseline="0" dirty="0" smtClean="0">
                          <a:solidFill>
                            <a:schemeClr val="tx1"/>
                          </a:solidFill>
                          <a:latin typeface="BundesSans Office Regular"/>
                        </a:rPr>
                        <a:t>260.47 </a:t>
                      </a:r>
                      <a:r>
                        <a:rPr lang="de-DE" sz="2000" b="1" baseline="0" dirty="0">
                          <a:solidFill>
                            <a:schemeClr val="tx1"/>
                          </a:solidFill>
                          <a:latin typeface="BundesSans Office Regular"/>
                        </a:rPr>
                        <a:t>Mio. €</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B0D10E"/>
                    </a:solidFill>
                  </a:tcPr>
                </a:tc>
                <a:tc>
                  <a:txBody>
                    <a:bodyPr/>
                    <a:lstStyle/>
                    <a:p>
                      <a:pPr algn="ctr"/>
                      <a:r>
                        <a:rPr lang="de-DE" sz="2000" b="1" dirty="0" smtClean="0">
                          <a:solidFill>
                            <a:schemeClr val="tx1"/>
                          </a:solidFill>
                          <a:latin typeface="BundesSans Office Regular"/>
                        </a:rPr>
                        <a:t>13. September 2023</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06000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Overview</a:t>
            </a:r>
            <a:r>
              <a:rPr lang="de-DE" dirty="0"/>
              <a:t> </a:t>
            </a:r>
            <a:r>
              <a:rPr lang="de-DE" dirty="0" err="1"/>
              <a:t>of</a:t>
            </a:r>
            <a:r>
              <a:rPr lang="de-DE" dirty="0"/>
              <a:t> MSC Actions</a:t>
            </a:r>
          </a:p>
        </p:txBody>
      </p:sp>
      <p:sp>
        <p:nvSpPr>
          <p:cNvPr id="3" name="Inhaltsplatzhalter 2"/>
          <p:cNvSpPr>
            <a:spLocks noGrp="1"/>
          </p:cNvSpPr>
          <p:nvPr>
            <p:ph idx="4294967295"/>
          </p:nvPr>
        </p:nvSpPr>
        <p:spPr>
          <a:xfrm>
            <a:off x="838200" y="1522241"/>
            <a:ext cx="10496550" cy="4138613"/>
          </a:xfrm>
          <a:ln>
            <a:noFill/>
          </a:ln>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Doctoral Networks (DN)</a:t>
            </a:r>
            <a:r>
              <a:rPr lang="en-GB" altLang="de-DE" sz="2000" dirty="0"/>
              <a:t/>
            </a:r>
            <a:br>
              <a:rPr lang="en-GB" altLang="de-DE" sz="2000" dirty="0"/>
            </a:br>
            <a:r>
              <a:rPr lang="en-GB" altLang="de-DE" sz="2000" dirty="0"/>
              <a:t>Research training of doctoral candidates</a:t>
            </a:r>
          </a:p>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Postdoctoral Fellowships (IF): </a:t>
            </a:r>
            <a:r>
              <a:rPr lang="en-GB" altLang="de-DE" sz="2000" dirty="0"/>
              <a:t/>
            </a:r>
            <a:br>
              <a:rPr lang="en-GB" altLang="de-DE" sz="2000" dirty="0"/>
            </a:br>
            <a:r>
              <a:rPr lang="en-GB" altLang="de-DE" sz="2000" dirty="0"/>
              <a:t>Career development of Postdocs</a:t>
            </a:r>
          </a:p>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Staff Exchanges (SE): </a:t>
            </a:r>
            <a:r>
              <a:rPr lang="en-GB" altLang="de-DE" sz="2000" dirty="0"/>
              <a:t/>
            </a:r>
            <a:br>
              <a:rPr lang="en-GB" altLang="de-DE" sz="2000" dirty="0"/>
            </a:br>
            <a:r>
              <a:rPr lang="en-GB" altLang="de-DE" sz="2000" dirty="0"/>
              <a:t>Cooperation by means of staff exchange</a:t>
            </a:r>
          </a:p>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Co-funding of regional, national and international programmes (COFUND): </a:t>
            </a:r>
            <a:r>
              <a:rPr lang="en-GB" altLang="de-DE" sz="2000" dirty="0"/>
              <a:t/>
            </a:r>
            <a:br>
              <a:rPr lang="en-GB" altLang="de-DE" sz="2000" dirty="0"/>
            </a:br>
            <a:r>
              <a:rPr lang="en-GB" altLang="de-DE" sz="2000" dirty="0"/>
              <a:t>Co-Funding of Doctoral or Fellowship Programmes</a:t>
            </a:r>
          </a:p>
          <a:p>
            <a:pPr marL="360000" indent="-360000" fontAlgn="base">
              <a:lnSpc>
                <a:spcPct val="150000"/>
              </a:lnSpc>
              <a:spcAft>
                <a:spcPts val="0"/>
              </a:spcAft>
              <a:buClr>
                <a:schemeClr val="accent2"/>
              </a:buClr>
              <a:buFont typeface="Arial" panose="020B0604020202020204" pitchFamily="34" charset="0"/>
              <a:buChar char="●"/>
            </a:pPr>
            <a:r>
              <a:rPr lang="en-GB" altLang="de-DE" sz="2000" b="1" dirty="0">
                <a:solidFill>
                  <a:schemeClr val="tx2"/>
                </a:solidFill>
              </a:rPr>
              <a:t>MSCA and Citizens:</a:t>
            </a:r>
            <a:r>
              <a:rPr lang="en-GB" altLang="de-DE" sz="2000" dirty="0"/>
              <a:t/>
            </a:r>
            <a:br>
              <a:rPr lang="en-GB" altLang="de-DE" sz="2000" dirty="0"/>
            </a:br>
            <a:r>
              <a:rPr lang="en-GB" altLang="de-DE" sz="2000" dirty="0"/>
              <a:t>Pan-European Researchers’ Night  to promote research careers</a:t>
            </a:r>
          </a:p>
          <a:p>
            <a:pPr marL="0" indent="0">
              <a:buNone/>
            </a:pPr>
            <a:endParaRPr lang="de-DE" dirty="0"/>
          </a:p>
        </p:txBody>
      </p:sp>
    </p:spTree>
    <p:extLst>
      <p:ext uri="{BB962C8B-B14F-4D97-AF65-F5344CB8AC3E}">
        <p14:creationId xmlns:p14="http://schemas.microsoft.com/office/powerpoint/2010/main" val="30356618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dirty="0"/>
              <a:t>MSCA </a:t>
            </a:r>
            <a:r>
              <a:rPr lang="de-DE" dirty="0" err="1"/>
              <a:t>Staff</a:t>
            </a:r>
            <a:r>
              <a:rPr lang="de-DE" dirty="0"/>
              <a:t> </a:t>
            </a:r>
            <a:r>
              <a:rPr lang="de-DE" dirty="0" err="1"/>
              <a:t>Exchanges</a:t>
            </a:r>
            <a:endParaRPr lang="de-DE" dirty="0"/>
          </a:p>
        </p:txBody>
      </p:sp>
      <p:sp>
        <p:nvSpPr>
          <p:cNvPr id="6" name="Inhaltsplatzhalter 5"/>
          <p:cNvSpPr>
            <a:spLocks noGrp="1"/>
          </p:cNvSpPr>
          <p:nvPr>
            <p:ph type="subTitle" idx="1"/>
          </p:nvPr>
        </p:nvSpPr>
        <p:spPr/>
        <p:txBody>
          <a:bodyPr/>
          <a:lstStyle/>
          <a:p>
            <a:r>
              <a:rPr lang="en-GB" dirty="0"/>
              <a:t>Cooperation through staff exchanges</a:t>
            </a:r>
          </a:p>
        </p:txBody>
      </p:sp>
      <p:cxnSp>
        <p:nvCxnSpPr>
          <p:cNvPr id="8" name="Straight Connector 3">
            <a:extLst>
              <a:ext uri="{FF2B5EF4-FFF2-40B4-BE49-F238E27FC236}">
                <a16:creationId xmlns:a16="http://schemas.microsoft.com/office/drawing/2014/main" id="{28DBFC6F-2A09-4EE5-A311-69C5FC9FDD7B}"/>
              </a:ext>
            </a:extLst>
          </p:cNvPr>
          <p:cNvCxnSpPr/>
          <p:nvPr/>
        </p:nvCxnSpPr>
        <p:spPr>
          <a:xfrm>
            <a:off x="1077012" y="1821102"/>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08915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altLang="de-DE" dirty="0"/>
              <a:t>MSCA Staff Exchanges – Aims and Conditions</a:t>
            </a:r>
            <a:r>
              <a:rPr lang="de-DE" dirty="0"/>
              <a:t/>
            </a:r>
            <a:br>
              <a:rPr lang="de-DE" dirty="0"/>
            </a:br>
            <a:endParaRPr lang="de-DE" dirty="0"/>
          </a:p>
        </p:txBody>
      </p:sp>
      <p:sp>
        <p:nvSpPr>
          <p:cNvPr id="2" name="Textplatzhalter 1"/>
          <p:cNvSpPr>
            <a:spLocks noGrp="1"/>
          </p:cNvSpPr>
          <p:nvPr>
            <p:ph idx="4294967295"/>
          </p:nvPr>
        </p:nvSpPr>
        <p:spPr>
          <a:xfrm>
            <a:off x="838200" y="1497932"/>
            <a:ext cx="7974012" cy="3540412"/>
          </a:xfrm>
        </p:spPr>
        <p:txBody>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smtClean="0"/>
              <a:t>Funding </a:t>
            </a:r>
            <a:r>
              <a:rPr lang="en-GB" altLang="de-DE" sz="2000" dirty="0"/>
              <a:t>of </a:t>
            </a:r>
            <a:r>
              <a:rPr lang="en-GB" altLang="de-DE" sz="2000" b="1" dirty="0">
                <a:solidFill>
                  <a:schemeClr val="tx2"/>
                </a:solidFill>
              </a:rPr>
              <a:t>international</a:t>
            </a:r>
            <a:r>
              <a:rPr lang="en-GB" altLang="de-DE" sz="2000" dirty="0"/>
              <a:t> and </a:t>
            </a:r>
            <a:r>
              <a:rPr lang="en-GB" altLang="de-DE" sz="2000" b="1" dirty="0" err="1">
                <a:solidFill>
                  <a:schemeClr val="tx2"/>
                </a:solidFill>
              </a:rPr>
              <a:t>intersectoral</a:t>
            </a:r>
            <a:r>
              <a:rPr lang="en-GB" altLang="de-DE" sz="2000" dirty="0"/>
              <a:t> </a:t>
            </a:r>
            <a:r>
              <a:rPr lang="en-GB" altLang="de-DE" sz="2000" dirty="0" smtClean="0"/>
              <a:t>(academic – non-academic) cooperation</a:t>
            </a:r>
            <a:endParaRPr lang="en-GB" altLang="de-DE"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b="1" dirty="0">
                <a:solidFill>
                  <a:schemeClr val="tx2"/>
                </a:solidFill>
              </a:rPr>
              <a:t>Knowledge transfer</a:t>
            </a:r>
            <a:r>
              <a:rPr lang="en-GB" altLang="de-DE" sz="2000" dirty="0">
                <a:solidFill>
                  <a:schemeClr val="tx2"/>
                </a:solidFill>
              </a:rPr>
              <a:t> </a:t>
            </a:r>
            <a:r>
              <a:rPr lang="en-GB" altLang="de-DE" sz="2000" dirty="0"/>
              <a:t>from research to market (and vice versa)</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Common </a:t>
            </a:r>
            <a:r>
              <a:rPr lang="en-GB" altLang="de-DE" sz="2000" b="1" dirty="0">
                <a:solidFill>
                  <a:schemeClr val="tx2"/>
                </a:solidFill>
              </a:rPr>
              <a:t>research and innovation culture</a:t>
            </a:r>
            <a:r>
              <a:rPr lang="en-GB" altLang="de-DE" sz="2000" dirty="0">
                <a:solidFill>
                  <a:schemeClr val="tx2"/>
                </a:solidFill>
              </a:rPr>
              <a:t>	</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At least </a:t>
            </a:r>
            <a:r>
              <a:rPr lang="en-GB" altLang="de-DE" sz="2000" b="1" dirty="0">
                <a:solidFill>
                  <a:schemeClr val="tx2"/>
                </a:solidFill>
              </a:rPr>
              <a:t>3 institutions from 3 different countries</a:t>
            </a:r>
            <a:r>
              <a:rPr lang="en-GB" altLang="de-DE" sz="2000" dirty="0"/>
              <a:t>, at least two of them from MS/AS</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If all institutions from the same sector, one should be from a </a:t>
            </a:r>
            <a:r>
              <a:rPr lang="en-GB" altLang="de-DE" sz="2000" b="1" dirty="0" smtClean="0">
                <a:solidFill>
                  <a:schemeClr val="tx2"/>
                </a:solidFill>
              </a:rPr>
              <a:t>Third Country (TC)</a:t>
            </a:r>
            <a:endParaRPr lang="en-GB" altLang="de-DE" sz="2000" b="1" dirty="0">
              <a:solidFill>
                <a:schemeClr val="tx2"/>
              </a:solidFill>
            </a:endParaRPr>
          </a:p>
        </p:txBody>
      </p:sp>
    </p:spTree>
    <p:extLst>
      <p:ext uri="{BB962C8B-B14F-4D97-AF65-F5344CB8AC3E}">
        <p14:creationId xmlns:p14="http://schemas.microsoft.com/office/powerpoint/2010/main" val="18967161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ltLang="de-DE" dirty="0"/>
              <a:t>MSCA Staff Exchanges research and innovation projects</a:t>
            </a:r>
            <a:r>
              <a:rPr lang="de-DE" dirty="0"/>
              <a:t/>
            </a:r>
            <a:br>
              <a:rPr lang="de-DE" dirty="0"/>
            </a:br>
            <a:endParaRPr lang="de-DE" dirty="0"/>
          </a:p>
        </p:txBody>
      </p:sp>
      <p:sp>
        <p:nvSpPr>
          <p:cNvPr id="3" name="Textplatzhalter 2"/>
          <p:cNvSpPr>
            <a:spLocks noGrp="1"/>
          </p:cNvSpPr>
          <p:nvPr>
            <p:ph idx="4294967295"/>
          </p:nvPr>
        </p:nvSpPr>
        <p:spPr>
          <a:xfrm>
            <a:off x="838200" y="1945481"/>
            <a:ext cx="8461375" cy="2967037"/>
          </a:xfrm>
        </p:spPr>
        <p:txBody>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b="1" dirty="0">
                <a:solidFill>
                  <a:schemeClr val="tx2"/>
                </a:solidFill>
              </a:rPr>
              <a:t>Secondments</a:t>
            </a:r>
            <a:r>
              <a:rPr lang="en-GB" altLang="de-DE" sz="2000" dirty="0"/>
              <a:t> for researchers (from PhD candidates to postdocs) as well as for administrative, managerial and technical staff supporting R&amp;I activities with mandatory </a:t>
            </a:r>
            <a:r>
              <a:rPr lang="en-GB" altLang="de-DE" sz="2000" b="1" dirty="0">
                <a:solidFill>
                  <a:schemeClr val="tx2"/>
                </a:solidFill>
              </a:rPr>
              <a:t>returning phase</a:t>
            </a:r>
            <a:r>
              <a:rPr lang="en-GB" altLang="de-DE" sz="2000" dirty="0">
                <a:solidFill>
                  <a:schemeClr val="tx2"/>
                </a:solidFill>
              </a:rPr>
              <a:t> </a:t>
            </a:r>
            <a:r>
              <a:rPr lang="en-GB" altLang="de-DE" sz="2000" dirty="0"/>
              <a:t>to sending institutions</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Creating </a:t>
            </a:r>
            <a:r>
              <a:rPr lang="en-GB" altLang="de-DE" sz="2000" b="1" dirty="0">
                <a:solidFill>
                  <a:schemeClr val="tx2"/>
                </a:solidFill>
              </a:rPr>
              <a:t>complementary competences</a:t>
            </a:r>
            <a:r>
              <a:rPr lang="en-GB" altLang="de-DE" sz="2000" dirty="0">
                <a:solidFill>
                  <a:schemeClr val="tx2"/>
                </a:solidFill>
              </a:rPr>
              <a:t> </a:t>
            </a:r>
            <a:r>
              <a:rPr lang="en-GB" altLang="de-DE" sz="2000" dirty="0"/>
              <a:t>of the participating organisations</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b="1" dirty="0">
                <a:solidFill>
                  <a:schemeClr val="tx2"/>
                </a:solidFill>
              </a:rPr>
              <a:t>Career development</a:t>
            </a:r>
            <a:r>
              <a:rPr lang="en-GB" altLang="de-DE" sz="2000" dirty="0">
                <a:solidFill>
                  <a:schemeClr val="tx2"/>
                </a:solidFill>
              </a:rPr>
              <a:t> </a:t>
            </a:r>
            <a:r>
              <a:rPr lang="en-GB" altLang="de-DE" sz="2000" dirty="0"/>
              <a:t>of the involved staff</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b="1" dirty="0">
                <a:solidFill>
                  <a:schemeClr val="tx2"/>
                </a:solidFill>
              </a:rPr>
              <a:t>Networking:</a:t>
            </a:r>
            <a:r>
              <a:rPr lang="en-GB" altLang="de-DE" sz="2000" dirty="0"/>
              <a:t> Workshops, Conferences, ...</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b="1" dirty="0">
                <a:solidFill>
                  <a:schemeClr val="tx2"/>
                </a:solidFill>
              </a:rPr>
              <a:t>Funding:</a:t>
            </a:r>
            <a:r>
              <a:rPr lang="en-GB" altLang="de-DE" sz="2000" dirty="0"/>
              <a:t> 4 years – max. of 360 </a:t>
            </a:r>
            <a:r>
              <a:rPr lang="en-GB" altLang="de-DE" sz="2000" dirty="0" smtClean="0"/>
              <a:t>PM</a:t>
            </a:r>
            <a:endParaRPr lang="en-GB" altLang="de-DE" sz="2000" dirty="0"/>
          </a:p>
        </p:txBody>
      </p:sp>
    </p:spTree>
    <p:extLst>
      <p:ext uri="{BB962C8B-B14F-4D97-AF65-F5344CB8AC3E}">
        <p14:creationId xmlns:p14="http://schemas.microsoft.com/office/powerpoint/2010/main" val="3115535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MSCA </a:t>
            </a:r>
            <a:r>
              <a:rPr lang="de-DE" dirty="0" err="1"/>
              <a:t>Staff</a:t>
            </a:r>
            <a:r>
              <a:rPr lang="de-DE" dirty="0"/>
              <a:t> </a:t>
            </a:r>
            <a:r>
              <a:rPr lang="de-DE" dirty="0" err="1"/>
              <a:t>Exchanges</a:t>
            </a:r>
            <a:r>
              <a:rPr lang="de-DE" dirty="0"/>
              <a:t> – Funding </a:t>
            </a:r>
          </a:p>
        </p:txBody>
      </p:sp>
      <p:sp>
        <p:nvSpPr>
          <p:cNvPr id="3" name="Inhaltsplatzhalter 2"/>
          <p:cNvSpPr>
            <a:spLocks noGrp="1"/>
          </p:cNvSpPr>
          <p:nvPr>
            <p:ph idx="4294967295"/>
          </p:nvPr>
        </p:nvSpPr>
        <p:spPr>
          <a:xfrm>
            <a:off x="838200" y="1722565"/>
            <a:ext cx="10631487" cy="3989387"/>
          </a:xfrm>
        </p:spPr>
        <p:txBody>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de-DE" sz="2000" dirty="0"/>
              <a:t>„Unit </a:t>
            </a:r>
            <a:r>
              <a:rPr lang="de-DE" sz="2000" dirty="0" err="1"/>
              <a:t>costs</a:t>
            </a:r>
            <a:r>
              <a:rPr lang="de-DE" sz="2000" dirty="0"/>
              <a:t>“ </a:t>
            </a:r>
            <a:r>
              <a:rPr lang="de-DE" sz="2000" dirty="0" err="1"/>
              <a:t>only</a:t>
            </a:r>
            <a:endParaRPr lang="de-DE"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altLang="de-DE" sz="2000" dirty="0"/>
              <a:t>The top-up allowance for the seconded staff member covers travel, accommodation and subsistence costs related to the secondment.</a:t>
            </a:r>
            <a:endParaRPr lang="en-US" altLang="de-DE" sz="2000" dirty="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98454555"/>
              </p:ext>
            </p:extLst>
          </p:nvPr>
        </p:nvGraphicFramePr>
        <p:xfrm>
          <a:off x="838200" y="3376246"/>
          <a:ext cx="8305800" cy="2554680"/>
        </p:xfrm>
        <a:graphic>
          <a:graphicData uri="http://schemas.openxmlformats.org/drawingml/2006/table">
            <a:tbl>
              <a:tblPr firstRow="1" bandRow="1">
                <a:tableStyleId>{5C22544A-7EE6-4342-B048-85BDC9FD1C3A}</a:tableStyleId>
              </a:tblPr>
              <a:tblGrid>
                <a:gridCol w="4786944">
                  <a:extLst>
                    <a:ext uri="{9D8B030D-6E8A-4147-A177-3AD203B41FA5}">
                      <a16:colId xmlns:a16="http://schemas.microsoft.com/office/drawing/2014/main" val="20000"/>
                    </a:ext>
                  </a:extLst>
                </a:gridCol>
                <a:gridCol w="1747048">
                  <a:extLst>
                    <a:ext uri="{9D8B030D-6E8A-4147-A177-3AD203B41FA5}">
                      <a16:colId xmlns:a16="http://schemas.microsoft.com/office/drawing/2014/main" val="20003"/>
                    </a:ext>
                  </a:extLst>
                </a:gridCol>
                <a:gridCol w="1771808">
                  <a:extLst>
                    <a:ext uri="{9D8B030D-6E8A-4147-A177-3AD203B41FA5}">
                      <a16:colId xmlns:a16="http://schemas.microsoft.com/office/drawing/2014/main" val="20004"/>
                    </a:ext>
                  </a:extLst>
                </a:gridCol>
              </a:tblGrid>
              <a:tr h="820140">
                <a:tc>
                  <a:txBody>
                    <a:bodyPr/>
                    <a:lstStyle/>
                    <a:p>
                      <a:pPr algn="ctr"/>
                      <a:r>
                        <a:rPr lang="en-US" sz="1800" dirty="0">
                          <a:latin typeface="BundesSans Office Regular"/>
                          <a:cs typeface="Arial" panose="020B0604020202020204" pitchFamily="34" charset="0"/>
                        </a:rPr>
                        <a:t>Contributions for seconded staff members </a:t>
                      </a:r>
                      <a:r>
                        <a:rPr lang="de-DE" sz="1800" dirty="0">
                          <a:latin typeface="BundesSans Office Regular"/>
                          <a:cs typeface="Arial" panose="020B0604020202020204" pitchFamily="34" charset="0"/>
                        </a:rPr>
                        <a:t>[</a:t>
                      </a:r>
                      <a:r>
                        <a:rPr lang="de-DE" sz="1800" dirty="0" err="1">
                          <a:latin typeface="BundesSans Office Regular"/>
                          <a:cs typeface="Arial" panose="020B0604020202020204" pitchFamily="34" charset="0"/>
                        </a:rPr>
                        <a:t>person</a:t>
                      </a:r>
                      <a:r>
                        <a:rPr lang="de-DE" sz="1800" dirty="0">
                          <a:latin typeface="BundesSans Office Regular"/>
                          <a:cs typeface="Arial" panose="020B0604020202020204" pitchFamily="34" charset="0"/>
                        </a:rPr>
                        <a:t>/</a:t>
                      </a:r>
                      <a:r>
                        <a:rPr lang="de-DE" sz="1800" dirty="0" err="1">
                          <a:latin typeface="BundesSans Office Regular"/>
                          <a:cs typeface="Arial" panose="020B0604020202020204" pitchFamily="34" charset="0"/>
                        </a:rPr>
                        <a:t>month</a:t>
                      </a:r>
                      <a:r>
                        <a:rPr lang="de-DE" sz="1800" dirty="0">
                          <a:latin typeface="BundesSans Office Regular"/>
                          <a:cs typeface="Arial" panose="020B0604020202020204" pitchFamily="34" charset="0"/>
                        </a:rPr>
                        <a:t>]</a:t>
                      </a:r>
                    </a:p>
                  </a:txBody>
                  <a:tcPr anchor="ctr">
                    <a:lnR w="38100" cap="flat" cmpd="sng" algn="ctr">
                      <a:solidFill>
                        <a:schemeClr val="bg1"/>
                      </a:solidFill>
                      <a:prstDash val="solid"/>
                      <a:round/>
                      <a:headEnd type="none" w="med" len="med"/>
                      <a:tailEnd type="none" w="med" len="med"/>
                    </a:lnR>
                    <a:solidFill>
                      <a:schemeClr val="accent2"/>
                    </a:solidFill>
                  </a:tcPr>
                </a:tc>
                <a:tc gridSpan="2">
                  <a:txBody>
                    <a:bodyPr/>
                    <a:lstStyle/>
                    <a:p>
                      <a:pPr algn="ctr"/>
                      <a:r>
                        <a:rPr lang="de-DE" sz="1800" dirty="0">
                          <a:latin typeface="BundesSans Office Regular"/>
                          <a:cs typeface="Arial" panose="020B0604020202020204" pitchFamily="34" charset="0"/>
                        </a:rPr>
                        <a:t>Institutional </a:t>
                      </a:r>
                      <a:r>
                        <a:rPr lang="de-DE" sz="1800" dirty="0" err="1">
                          <a:latin typeface="BundesSans Office Regular"/>
                          <a:cs typeface="Arial" panose="020B0604020202020204" pitchFamily="34" charset="0"/>
                        </a:rPr>
                        <a:t>contributions</a:t>
                      </a:r>
                      <a:r>
                        <a:rPr lang="de-DE" sz="1800" dirty="0">
                          <a:latin typeface="BundesSans Office Regular"/>
                          <a:cs typeface="Arial" panose="020B0604020202020204" pitchFamily="34" charset="0"/>
                        </a:rPr>
                        <a:t> </a:t>
                      </a:r>
                      <a:r>
                        <a:rPr lang="de-DE" sz="1800" baseline="0" dirty="0">
                          <a:latin typeface="BundesSans Office Regular"/>
                          <a:cs typeface="Arial" panose="020B0604020202020204" pitchFamily="34" charset="0"/>
                        </a:rPr>
                        <a:t>[</a:t>
                      </a:r>
                      <a:r>
                        <a:rPr lang="de-DE" sz="1800" baseline="0" dirty="0" err="1">
                          <a:latin typeface="BundesSans Office Regular"/>
                          <a:cs typeface="Arial" panose="020B0604020202020204" pitchFamily="34" charset="0"/>
                        </a:rPr>
                        <a:t>person</a:t>
                      </a:r>
                      <a:r>
                        <a:rPr lang="de-DE" sz="1800" baseline="0" dirty="0">
                          <a:latin typeface="BundesSans Office Regular"/>
                          <a:cs typeface="Arial" panose="020B0604020202020204" pitchFamily="34" charset="0"/>
                        </a:rPr>
                        <a:t>/</a:t>
                      </a:r>
                      <a:r>
                        <a:rPr lang="de-DE" sz="1800" baseline="0" dirty="0" err="1">
                          <a:latin typeface="BundesSans Office Regular"/>
                          <a:cs typeface="Arial" panose="020B0604020202020204" pitchFamily="34" charset="0"/>
                        </a:rPr>
                        <a:t>month</a:t>
                      </a:r>
                      <a:r>
                        <a:rPr lang="de-DE" sz="1800" baseline="0" dirty="0">
                          <a:latin typeface="BundesSans Office Regular"/>
                          <a:cs typeface="Arial" panose="020B0604020202020204" pitchFamily="34" charset="0"/>
                        </a:rPr>
                        <a:t>]</a:t>
                      </a:r>
                      <a:endParaRPr lang="de-DE" sz="1800" dirty="0">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solidFill>
                      <a:schemeClr val="accent2"/>
                    </a:solidFill>
                  </a:tcPr>
                </a:tc>
                <a:tc hMerge="1">
                  <a:txBody>
                    <a:bodyPr/>
                    <a:lstStyle/>
                    <a:p>
                      <a:endParaRPr lang="de-DE" dirty="0"/>
                    </a:p>
                  </a:txBody>
                  <a:tcPr/>
                </a:tc>
                <a:extLst>
                  <a:ext uri="{0D108BD9-81ED-4DB2-BD59-A6C34878D82A}">
                    <a16:rowId xmlns:a16="http://schemas.microsoft.com/office/drawing/2014/main" val="10000"/>
                  </a:ext>
                </a:extLst>
              </a:tr>
              <a:tr h="847710">
                <a:tc>
                  <a:txBody>
                    <a:bodyPr/>
                    <a:lstStyle/>
                    <a:p>
                      <a:pPr algn="ctr"/>
                      <a:r>
                        <a:rPr lang="de-DE" sz="1800" b="1" dirty="0">
                          <a:solidFill>
                            <a:schemeClr val="tx1"/>
                          </a:solidFill>
                          <a:latin typeface="BundesSans Office Regular"/>
                          <a:cs typeface="Arial" panose="020B0604020202020204" pitchFamily="34" charset="0"/>
                        </a:rPr>
                        <a:t>Top-</a:t>
                      </a:r>
                      <a:r>
                        <a:rPr lang="de-DE" sz="1800" b="1" dirty="0" err="1">
                          <a:solidFill>
                            <a:schemeClr val="tx1"/>
                          </a:solidFill>
                          <a:latin typeface="BundesSans Office Regular"/>
                          <a:cs typeface="Arial" panose="020B0604020202020204" pitchFamily="34" charset="0"/>
                        </a:rPr>
                        <a:t>up</a:t>
                      </a:r>
                      <a:r>
                        <a:rPr lang="de-DE" sz="1800" b="1" dirty="0">
                          <a:solidFill>
                            <a:schemeClr val="tx1"/>
                          </a:solidFill>
                          <a:latin typeface="BundesSans Office Regular"/>
                          <a:cs typeface="Arial" panose="020B0604020202020204" pitchFamily="34" charset="0"/>
                        </a:rPr>
                        <a:t> </a:t>
                      </a:r>
                      <a:r>
                        <a:rPr lang="de-DE" sz="1800" b="1" dirty="0" err="1">
                          <a:solidFill>
                            <a:schemeClr val="tx1"/>
                          </a:solidFill>
                          <a:latin typeface="BundesSans Office Regular"/>
                          <a:cs typeface="Arial" panose="020B0604020202020204" pitchFamily="34" charset="0"/>
                        </a:rPr>
                        <a:t>allowance</a:t>
                      </a:r>
                      <a:endParaRPr lang="de-DE" sz="1800" b="1" dirty="0">
                        <a:solidFill>
                          <a:schemeClr val="tx1"/>
                        </a:solidFill>
                        <a:latin typeface="BundesSans Office Regular"/>
                        <a:cs typeface="Arial" panose="020B0604020202020204"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800" b="1" dirty="0">
                          <a:solidFill>
                            <a:schemeClr val="tx1"/>
                          </a:solidFill>
                          <a:latin typeface="BundesSans Office Regular"/>
                          <a:cs typeface="Arial" panose="020B0604020202020204" pitchFamily="34" charset="0"/>
                        </a:rPr>
                        <a:t>Research, Training </a:t>
                      </a:r>
                      <a:r>
                        <a:rPr lang="de-DE" sz="1800" b="1" dirty="0" err="1">
                          <a:solidFill>
                            <a:schemeClr val="tx1"/>
                          </a:solidFill>
                          <a:latin typeface="BundesSans Office Regular"/>
                          <a:cs typeface="Arial" panose="020B0604020202020204" pitchFamily="34" charset="0"/>
                        </a:rPr>
                        <a:t>and</a:t>
                      </a:r>
                      <a:r>
                        <a:rPr lang="de-DE" sz="1800" b="1" dirty="0">
                          <a:solidFill>
                            <a:schemeClr val="tx1"/>
                          </a:solidFill>
                          <a:latin typeface="BundesSans Office Regular"/>
                          <a:cs typeface="Arial" panose="020B0604020202020204" pitchFamily="34" charset="0"/>
                        </a:rPr>
                        <a:t> Networking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B0D10E"/>
                    </a:solidFill>
                  </a:tcPr>
                </a:tc>
                <a:tc>
                  <a:txBody>
                    <a:bodyPr/>
                    <a:lstStyle/>
                    <a:p>
                      <a:pPr algn="ctr"/>
                      <a:r>
                        <a:rPr lang="de-DE" sz="1800" b="1" dirty="0">
                          <a:solidFill>
                            <a:schemeClr val="tx1"/>
                          </a:solidFill>
                          <a:latin typeface="BundesSans Office Regular"/>
                          <a:cs typeface="Arial" panose="020B0604020202020204" pitchFamily="34" charset="0"/>
                        </a:rPr>
                        <a:t>Management and </a:t>
                      </a:r>
                      <a:r>
                        <a:rPr lang="de-DE" sz="1800" b="1" dirty="0" err="1">
                          <a:solidFill>
                            <a:schemeClr val="tx1"/>
                          </a:solidFill>
                          <a:latin typeface="BundesSans Office Regular"/>
                          <a:cs typeface="Arial" panose="020B0604020202020204" pitchFamily="34" charset="0"/>
                        </a:rPr>
                        <a:t>indirect</a:t>
                      </a:r>
                      <a:r>
                        <a:rPr lang="de-DE" sz="1800" b="1" dirty="0">
                          <a:solidFill>
                            <a:schemeClr val="tx1"/>
                          </a:solidFill>
                          <a:latin typeface="BundesSans Office Regular"/>
                          <a:cs typeface="Arial" panose="020B0604020202020204" pitchFamily="34" charset="0"/>
                        </a:rPr>
                        <a:t> </a:t>
                      </a:r>
                      <a:r>
                        <a:rPr lang="de-DE" sz="1800" b="1" dirty="0" err="1">
                          <a:solidFill>
                            <a:schemeClr val="tx1"/>
                          </a:solidFill>
                          <a:latin typeface="BundesSans Office Regular"/>
                          <a:cs typeface="Arial" panose="020B0604020202020204" pitchFamily="34" charset="0"/>
                        </a:rPr>
                        <a:t>contributions</a:t>
                      </a:r>
                      <a:endParaRPr lang="de-DE" sz="1800" b="1" dirty="0">
                        <a:solidFill>
                          <a:schemeClr val="tx1"/>
                        </a:solidFill>
                        <a:latin typeface="BundesSans Office Regular"/>
                        <a:cs typeface="Arial" panose="020B0604020202020204"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B0D10E"/>
                    </a:solidFill>
                  </a:tcPr>
                </a:tc>
                <a:extLst>
                  <a:ext uri="{0D108BD9-81ED-4DB2-BD59-A6C34878D82A}">
                    <a16:rowId xmlns:a16="http://schemas.microsoft.com/office/drawing/2014/main" val="10001"/>
                  </a:ext>
                </a:extLst>
              </a:tr>
              <a:tr h="820140">
                <a:tc>
                  <a:txBody>
                    <a:bodyPr/>
                    <a:lstStyle/>
                    <a:p>
                      <a:pPr algn="ctr"/>
                      <a:r>
                        <a:rPr lang="de-DE" sz="1800" b="1" dirty="0">
                          <a:solidFill>
                            <a:schemeClr val="tx1"/>
                          </a:solidFill>
                          <a:latin typeface="BundesSans Office Regular"/>
                          <a:cs typeface="Arial" panose="020B0604020202020204" pitchFamily="34" charset="0"/>
                        </a:rPr>
                        <a:t>2300 €</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800" b="1" dirty="0">
                          <a:solidFill>
                            <a:schemeClr val="tx1"/>
                          </a:solidFill>
                          <a:latin typeface="BundesSans Office Regular"/>
                          <a:cs typeface="Arial" panose="020B0604020202020204" pitchFamily="34" charset="0"/>
                        </a:rPr>
                        <a:t>1300 €</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B0D10E"/>
                    </a:solidFill>
                  </a:tcPr>
                </a:tc>
                <a:tc>
                  <a:txBody>
                    <a:bodyPr/>
                    <a:lstStyle/>
                    <a:p>
                      <a:pPr algn="ctr"/>
                      <a:r>
                        <a:rPr lang="de-DE" sz="1800" b="1" dirty="0">
                          <a:solidFill>
                            <a:schemeClr val="tx1"/>
                          </a:solidFill>
                          <a:latin typeface="BundesSans Office Regular"/>
                          <a:cs typeface="Arial" panose="020B0604020202020204" pitchFamily="34" charset="0"/>
                        </a:rPr>
                        <a:t>1000 €</a:t>
                      </a: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936033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altLang="de-DE" dirty="0"/>
              <a:t>Staff Exchanges</a:t>
            </a:r>
            <a:r>
              <a:rPr lang="de-DE" altLang="de-DE" dirty="0"/>
              <a:t> Call </a:t>
            </a:r>
            <a:r>
              <a:rPr lang="de-DE" altLang="de-DE" dirty="0" smtClean="0"/>
              <a:t>2023</a:t>
            </a:r>
            <a:endParaRPr lang="de-DE" dirty="0"/>
          </a:p>
        </p:txBody>
      </p:sp>
      <p:sp>
        <p:nvSpPr>
          <p:cNvPr id="3" name="Textplatzhalter 2"/>
          <p:cNvSpPr>
            <a:spLocks noGrp="1"/>
          </p:cNvSpPr>
          <p:nvPr>
            <p:ph idx="4294967295"/>
          </p:nvPr>
        </p:nvSpPr>
        <p:spPr>
          <a:xfrm>
            <a:off x="838200" y="1068164"/>
            <a:ext cx="10180320" cy="5056632"/>
          </a:xfrm>
        </p:spPr>
        <p:txBody>
          <a:bodyPr/>
          <a:lstStyle/>
          <a:p>
            <a:endParaRPr lang="de-DE" dirty="0"/>
          </a:p>
          <a:p>
            <a:endParaRPr lang="de-DE" dirty="0"/>
          </a:p>
          <a:p>
            <a:endParaRPr lang="de-DE" dirty="0"/>
          </a:p>
          <a:p>
            <a:endParaRPr lang="de-DE" dirty="0"/>
          </a:p>
          <a:p>
            <a:pPr marL="0" indent="0">
              <a:buNone/>
            </a:pPr>
            <a:endParaRPr lang="de-DE"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smtClean="0"/>
              <a:t>Call 2021: </a:t>
            </a:r>
            <a:r>
              <a:rPr lang="en-GB" sz="2000" b="1" dirty="0" smtClean="0">
                <a:solidFill>
                  <a:srgbClr val="024B9C"/>
                </a:solidFill>
              </a:rPr>
              <a:t>209</a:t>
            </a:r>
            <a:r>
              <a:rPr lang="en-GB" sz="2000" dirty="0" smtClean="0"/>
              <a:t> applications, </a:t>
            </a:r>
            <a:r>
              <a:rPr lang="en-GB" sz="2000" b="1" dirty="0" smtClean="0">
                <a:solidFill>
                  <a:srgbClr val="024B9C"/>
                </a:solidFill>
              </a:rPr>
              <a:t>71</a:t>
            </a:r>
            <a:r>
              <a:rPr lang="en-GB" sz="2000" dirty="0" smtClean="0"/>
              <a:t> </a:t>
            </a:r>
            <a:r>
              <a:rPr lang="en-GB" sz="2000" dirty="0"/>
              <a:t>projects </a:t>
            </a:r>
            <a:r>
              <a:rPr lang="en-GB" sz="2000" dirty="0" smtClean="0"/>
              <a:t>funded, budget: </a:t>
            </a:r>
            <a:r>
              <a:rPr lang="en-GB" sz="2000" b="1" dirty="0">
                <a:solidFill>
                  <a:srgbClr val="024B9C"/>
                </a:solidFill>
              </a:rPr>
              <a:t>72</a:t>
            </a:r>
            <a:r>
              <a:rPr lang="en-GB" sz="2000" dirty="0" smtClean="0"/>
              <a:t> Mio € </a:t>
            </a:r>
            <a:endParaRPr lang="en-GB" sz="2000" dirty="0"/>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Success rate: </a:t>
            </a:r>
            <a:r>
              <a:rPr lang="en-GB" sz="2000" b="1" dirty="0">
                <a:solidFill>
                  <a:srgbClr val="024B9C"/>
                </a:solidFill>
              </a:rPr>
              <a:t>34</a:t>
            </a:r>
            <a:r>
              <a:rPr lang="en-GB" sz="2000" dirty="0" smtClean="0"/>
              <a:t> </a:t>
            </a:r>
            <a:r>
              <a:rPr lang="en-GB" sz="2000" dirty="0"/>
              <a:t>%</a:t>
            </a:r>
          </a:p>
        </p:txBody>
      </p:sp>
      <p:graphicFrame>
        <p:nvGraphicFramePr>
          <p:cNvPr id="4" name="Tabelle 3"/>
          <p:cNvGraphicFramePr>
            <a:graphicFrameLocks noGrp="1"/>
          </p:cNvGraphicFramePr>
          <p:nvPr>
            <p:extLst>
              <p:ext uri="{D42A27DB-BD31-4B8C-83A1-F6EECF244321}">
                <p14:modId xmlns:p14="http://schemas.microsoft.com/office/powerpoint/2010/main" val="3487698746"/>
              </p:ext>
            </p:extLst>
          </p:nvPr>
        </p:nvGraphicFramePr>
        <p:xfrm>
          <a:off x="838200" y="1860488"/>
          <a:ext cx="7612464" cy="2199046"/>
        </p:xfrm>
        <a:graphic>
          <a:graphicData uri="http://schemas.openxmlformats.org/drawingml/2006/table">
            <a:tbl>
              <a:tblPr firstRow="1" bandRow="1">
                <a:tableStyleId>{5C22544A-7EE6-4342-B048-85BDC9FD1C3A}</a:tableStyleId>
              </a:tblPr>
              <a:tblGrid>
                <a:gridCol w="2537488">
                  <a:extLst>
                    <a:ext uri="{9D8B030D-6E8A-4147-A177-3AD203B41FA5}">
                      <a16:colId xmlns:a16="http://schemas.microsoft.com/office/drawing/2014/main" val="20000"/>
                    </a:ext>
                  </a:extLst>
                </a:gridCol>
                <a:gridCol w="2537488">
                  <a:extLst>
                    <a:ext uri="{9D8B030D-6E8A-4147-A177-3AD203B41FA5}">
                      <a16:colId xmlns:a16="http://schemas.microsoft.com/office/drawing/2014/main" val="20001"/>
                    </a:ext>
                  </a:extLst>
                </a:gridCol>
                <a:gridCol w="2537488">
                  <a:extLst>
                    <a:ext uri="{9D8B030D-6E8A-4147-A177-3AD203B41FA5}">
                      <a16:colId xmlns:a16="http://schemas.microsoft.com/office/drawing/2014/main" val="20002"/>
                    </a:ext>
                  </a:extLst>
                </a:gridCol>
              </a:tblGrid>
              <a:tr h="1260519">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1" dirty="0">
                          <a:latin typeface="BundesSans Office Regular"/>
                        </a:rPr>
                        <a:t>Open</a:t>
                      </a:r>
                    </a:p>
                  </a:txBody>
                  <a:tcPr marL="87103" marR="87103" marT="43552" marB="43552" anchor="ctr">
                    <a:lnR w="28575" cap="flat" cmpd="sng" algn="ctr">
                      <a:solidFill>
                        <a:schemeClr val="bg1"/>
                      </a:solidFill>
                      <a:prstDash val="solid"/>
                      <a:round/>
                      <a:headEnd type="none" w="med" len="med"/>
                      <a:tailEnd type="none" w="med" len="med"/>
                    </a:lnR>
                    <a:solidFill>
                      <a:schemeClr val="accent2"/>
                    </a:solidFill>
                  </a:tcPr>
                </a:tc>
                <a:tc>
                  <a:txBody>
                    <a:bodyPr/>
                    <a:lstStyle/>
                    <a:p>
                      <a:pPr algn="ctr"/>
                      <a:r>
                        <a:rPr lang="de-DE" sz="2000" b="0" dirty="0">
                          <a:ln>
                            <a:solidFill>
                              <a:schemeClr val="bg1"/>
                            </a:solidFill>
                          </a:ln>
                          <a:latin typeface="BundesSans Office Regular"/>
                        </a:rPr>
                        <a:t>Budget</a:t>
                      </a: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de-DE" sz="2000" b="0" dirty="0">
                          <a:ln>
                            <a:solidFill>
                              <a:schemeClr val="bg1"/>
                            </a:solidFill>
                          </a:ln>
                          <a:latin typeface="BundesSans Office Regular"/>
                        </a:rPr>
                        <a:t>Deadline</a:t>
                      </a:r>
                    </a:p>
                  </a:txBody>
                  <a:tcPr marL="87103" marR="87103" marT="43552" marB="43552"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938527">
                <a:tc>
                  <a:txBody>
                    <a:bodyPr/>
                    <a:lstStyle/>
                    <a:p>
                      <a:pPr algn="ctr"/>
                      <a:r>
                        <a:rPr lang="de-DE" sz="2000" b="1" dirty="0" smtClean="0">
                          <a:solidFill>
                            <a:schemeClr val="tx1"/>
                          </a:solidFill>
                          <a:latin typeface="BundesSans Office Regular"/>
                        </a:rPr>
                        <a:t>5. </a:t>
                      </a:r>
                      <a:r>
                        <a:rPr lang="de-DE" sz="2000" b="1" dirty="0" err="1">
                          <a:solidFill>
                            <a:schemeClr val="tx1"/>
                          </a:solidFill>
                          <a:latin typeface="BundesSans Office Regular"/>
                        </a:rPr>
                        <a:t>October</a:t>
                      </a:r>
                      <a:r>
                        <a:rPr lang="de-DE" sz="2000" b="1" dirty="0">
                          <a:solidFill>
                            <a:schemeClr val="tx1"/>
                          </a:solidFill>
                          <a:latin typeface="BundesSans Office Regular"/>
                        </a:rPr>
                        <a:t> </a:t>
                      </a:r>
                      <a:r>
                        <a:rPr lang="de-DE" sz="2000" b="1" dirty="0" smtClean="0">
                          <a:solidFill>
                            <a:schemeClr val="tx1"/>
                          </a:solidFill>
                          <a:latin typeface="BundesSans Office Regular"/>
                        </a:rPr>
                        <a:t>2023</a:t>
                      </a:r>
                      <a:endParaRPr lang="de-DE" sz="2000" b="1" dirty="0">
                        <a:solidFill>
                          <a:schemeClr val="tx1"/>
                        </a:solidFill>
                        <a:latin typeface="BundesSans Office Regular"/>
                      </a:endParaRPr>
                    </a:p>
                  </a:txBody>
                  <a:tcPr marL="87103" marR="87103" marT="43552" marB="43552" anchor="ctr">
                    <a:lnR w="28575" cap="flat" cmpd="sng" algn="ctr">
                      <a:solidFill>
                        <a:schemeClr val="bg1"/>
                      </a:solidFill>
                      <a:prstDash val="solid"/>
                      <a:round/>
                      <a:headEnd type="none" w="med" len="med"/>
                      <a:tailEnd type="none" w="med" len="med"/>
                    </a:lnR>
                    <a:solidFill>
                      <a:srgbClr val="B0D10E"/>
                    </a:solidFill>
                  </a:tcPr>
                </a:tc>
                <a:tc>
                  <a:txBody>
                    <a:bodyPr/>
                    <a:lstStyle/>
                    <a:p>
                      <a:pPr algn="ctr"/>
                      <a:r>
                        <a:rPr lang="de-DE" sz="2000" b="1" baseline="0" dirty="0" smtClean="0">
                          <a:solidFill>
                            <a:schemeClr val="tx1"/>
                          </a:solidFill>
                          <a:latin typeface="BundesSans Office Regular"/>
                        </a:rPr>
                        <a:t>78.5 </a:t>
                      </a:r>
                      <a:r>
                        <a:rPr lang="de-DE" sz="2000" b="1" baseline="0" dirty="0">
                          <a:solidFill>
                            <a:schemeClr val="tx1"/>
                          </a:solidFill>
                          <a:latin typeface="BundesSans Office Regular"/>
                        </a:rPr>
                        <a:t>Mio. €</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rgbClr val="B0D10E"/>
                    </a:solidFill>
                  </a:tcPr>
                </a:tc>
                <a:tc>
                  <a:txBody>
                    <a:bodyPr/>
                    <a:lstStyle/>
                    <a:p>
                      <a:pPr algn="ctr"/>
                      <a:r>
                        <a:rPr lang="de-DE" sz="2000" b="1" dirty="0" smtClean="0">
                          <a:solidFill>
                            <a:schemeClr val="tx1"/>
                          </a:solidFill>
                          <a:latin typeface="BundesSans Office Regular"/>
                        </a:rPr>
                        <a:t>28. </a:t>
                      </a:r>
                      <a:r>
                        <a:rPr lang="de-DE" sz="2000" b="1" dirty="0" err="1" smtClean="0">
                          <a:solidFill>
                            <a:schemeClr val="tx1"/>
                          </a:solidFill>
                          <a:latin typeface="BundesSans Office Regular"/>
                        </a:rPr>
                        <a:t>February</a:t>
                      </a:r>
                      <a:r>
                        <a:rPr lang="de-DE" sz="2000" b="1" dirty="0" smtClean="0">
                          <a:solidFill>
                            <a:schemeClr val="tx1"/>
                          </a:solidFill>
                          <a:latin typeface="BundesSans Office Regular"/>
                        </a:rPr>
                        <a:t> 2024</a:t>
                      </a:r>
                      <a:endParaRPr lang="de-DE" sz="2000" b="1" dirty="0">
                        <a:solidFill>
                          <a:schemeClr val="tx1"/>
                        </a:solidFill>
                        <a:latin typeface="BundesSans Office Regular"/>
                      </a:endParaRPr>
                    </a:p>
                  </a:txBody>
                  <a:tcPr marL="87103" marR="87103" marT="43552" marB="43552"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rgbClr val="B0D10E"/>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615859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E49F0-5951-455A-A02A-DBCE328D6542}"/>
              </a:ext>
            </a:extLst>
          </p:cNvPr>
          <p:cNvSpPr>
            <a:spLocks noGrp="1"/>
          </p:cNvSpPr>
          <p:nvPr>
            <p:ph type="ctrTitle"/>
          </p:nvPr>
        </p:nvSpPr>
        <p:spPr/>
        <p:txBody>
          <a:bodyPr/>
          <a:lstStyle/>
          <a:p>
            <a:pPr algn="ctr"/>
            <a:r>
              <a:rPr lang="en-GB" dirty="0" smtClean="0"/>
              <a:t>MSCA job search &amp; career development support via EURAXESS</a:t>
            </a:r>
            <a:endParaRPr lang="en-GB" dirty="0"/>
          </a:p>
        </p:txBody>
      </p:sp>
      <p:sp>
        <p:nvSpPr>
          <p:cNvPr id="4" name="Untertitel 3">
            <a:extLst>
              <a:ext uri="{FF2B5EF4-FFF2-40B4-BE49-F238E27FC236}">
                <a16:creationId xmlns:a16="http://schemas.microsoft.com/office/drawing/2014/main" id="{7312D9ED-719B-4343-B164-CA132B5E2FED}"/>
              </a:ext>
            </a:extLst>
          </p:cNvPr>
          <p:cNvSpPr>
            <a:spLocks noGrp="1"/>
          </p:cNvSpPr>
          <p:nvPr>
            <p:ph type="subTitle" idx="1"/>
          </p:nvPr>
        </p:nvSpPr>
        <p:spPr/>
        <p:txBody>
          <a:bodyPr/>
          <a:lstStyle/>
          <a:p>
            <a:r>
              <a:rPr lang="de-DE" dirty="0"/>
              <a:t>HORIZON EUROPE</a:t>
            </a:r>
          </a:p>
        </p:txBody>
      </p:sp>
      <p:cxnSp>
        <p:nvCxnSpPr>
          <p:cNvPr id="5" name="Straight Connector 3">
            <a:extLst>
              <a:ext uri="{FF2B5EF4-FFF2-40B4-BE49-F238E27FC236}">
                <a16:creationId xmlns:a16="http://schemas.microsoft.com/office/drawing/2014/main" id="{77F513C3-AC98-45F4-86F9-2DC1308ED0F7}"/>
              </a:ext>
            </a:extLst>
          </p:cNvPr>
          <p:cNvCxnSpPr/>
          <p:nvPr/>
        </p:nvCxnSpPr>
        <p:spPr>
          <a:xfrm>
            <a:off x="1077012" y="1821102"/>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51782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4738" y="166248"/>
            <a:ext cx="11162923" cy="600164"/>
          </a:xfrm>
        </p:spPr>
        <p:txBody>
          <a:bodyPr/>
          <a:lstStyle/>
          <a:p>
            <a:pPr algn="ctr"/>
            <a:r>
              <a:rPr lang="de-DE" dirty="0"/>
              <a:t>MSCA Jobs: </a:t>
            </a:r>
            <a:r>
              <a:rPr lang="de-DE" dirty="0">
                <a:hlinkClick r:id="rId3"/>
              </a:rPr>
              <a:t>https://euraxess.ec.europa.eu/jobs/search</a:t>
            </a:r>
            <a:r>
              <a:rPr lang="de-DE" dirty="0"/>
              <a:t> </a:t>
            </a:r>
            <a:br>
              <a:rPr lang="de-DE" dirty="0"/>
            </a:br>
            <a:endParaRPr lang="en-US" dirty="0"/>
          </a:p>
        </p:txBody>
      </p:sp>
      <p:pic>
        <p:nvPicPr>
          <p:cNvPr id="4" name="Grafik 3"/>
          <p:cNvPicPr>
            <a:picLocks noChangeAspect="1"/>
          </p:cNvPicPr>
          <p:nvPr/>
        </p:nvPicPr>
        <p:blipFill>
          <a:blip r:embed="rId4"/>
          <a:stretch>
            <a:fillRect/>
          </a:stretch>
        </p:blipFill>
        <p:spPr>
          <a:xfrm>
            <a:off x="1051559" y="1380150"/>
            <a:ext cx="10315487" cy="5802461"/>
          </a:xfrm>
          <a:prstGeom prst="rect">
            <a:avLst/>
          </a:prstGeom>
        </p:spPr>
      </p:pic>
    </p:spTree>
    <p:extLst>
      <p:ext uri="{BB962C8B-B14F-4D97-AF65-F5344CB8AC3E}">
        <p14:creationId xmlns:p14="http://schemas.microsoft.com/office/powerpoint/2010/main" val="38663813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en-US" dirty="0" smtClean="0"/>
              <a:t>Career Development resources for researchers at EURAXESS</a:t>
            </a:r>
            <a:r>
              <a:rPr lang="en-US" dirty="0"/>
              <a:t/>
            </a:r>
            <a:br>
              <a:rPr lang="en-US" dirty="0"/>
            </a:br>
            <a:endParaRPr lang="en-US" dirty="0"/>
          </a:p>
        </p:txBody>
      </p:sp>
      <p:sp>
        <p:nvSpPr>
          <p:cNvPr id="3" name="Inhaltsplatzhalter 2"/>
          <p:cNvSpPr>
            <a:spLocks noGrp="1"/>
          </p:cNvSpPr>
          <p:nvPr>
            <p:ph idx="4294967295"/>
          </p:nvPr>
        </p:nvSpPr>
        <p:spPr>
          <a:xfrm>
            <a:off x="1853311" y="1582748"/>
            <a:ext cx="9500489" cy="4414837"/>
          </a:xfrm>
        </p:spPr>
        <p:txBody>
          <a:bodyPr/>
          <a:lstStyle/>
          <a:p>
            <a:pPr marL="0" indent="0">
              <a:buNone/>
            </a:pPr>
            <a:r>
              <a:rPr lang="en-GB" dirty="0">
                <a:hlinkClick r:id="rId3"/>
              </a:rPr>
              <a:t>https://</a:t>
            </a:r>
            <a:r>
              <a:rPr lang="en-GB" dirty="0" smtClean="0">
                <a:hlinkClick r:id="rId3"/>
              </a:rPr>
              <a:t>euraxess.ec.europa.eu/career-development/researchers</a:t>
            </a:r>
            <a:r>
              <a:rPr lang="en-GB" dirty="0" smtClean="0"/>
              <a:t> </a:t>
            </a:r>
            <a:endParaRPr lang="en-GB" dirty="0"/>
          </a:p>
          <a:p>
            <a:endParaRPr lang="en-GB" dirty="0"/>
          </a:p>
        </p:txBody>
      </p:sp>
      <p:pic>
        <p:nvPicPr>
          <p:cNvPr id="4" name="Grafik 3"/>
          <p:cNvPicPr>
            <a:picLocks noChangeAspect="1"/>
          </p:cNvPicPr>
          <p:nvPr/>
        </p:nvPicPr>
        <p:blipFill>
          <a:blip r:embed="rId4"/>
          <a:stretch>
            <a:fillRect/>
          </a:stretch>
        </p:blipFill>
        <p:spPr>
          <a:xfrm>
            <a:off x="1316736" y="2100261"/>
            <a:ext cx="10384536" cy="5841302"/>
          </a:xfrm>
          <a:prstGeom prst="rect">
            <a:avLst/>
          </a:prstGeom>
        </p:spPr>
      </p:pic>
    </p:spTree>
    <p:extLst>
      <p:ext uri="{BB962C8B-B14F-4D97-AF65-F5344CB8AC3E}">
        <p14:creationId xmlns:p14="http://schemas.microsoft.com/office/powerpoint/2010/main" val="38122327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54D5711A-11FF-4E0E-86C9-E653157E0067}"/>
              </a:ext>
            </a:extLst>
          </p:cNvPr>
          <p:cNvSpPr>
            <a:spLocks noGrp="1"/>
          </p:cNvSpPr>
          <p:nvPr>
            <p:ph type="ctrTitle"/>
          </p:nvPr>
        </p:nvSpPr>
        <p:spPr/>
        <p:txBody>
          <a:bodyPr/>
          <a:lstStyle/>
          <a:p>
            <a:r>
              <a:rPr lang="de-DE" dirty="0"/>
              <a:t>ERC BASICS</a:t>
            </a:r>
          </a:p>
        </p:txBody>
      </p:sp>
      <p:sp>
        <p:nvSpPr>
          <p:cNvPr id="3" name="Inhaltsplatzhalter 2">
            <a:extLst>
              <a:ext uri="{FF2B5EF4-FFF2-40B4-BE49-F238E27FC236}">
                <a16:creationId xmlns:a16="http://schemas.microsoft.com/office/drawing/2014/main" id="{73D156E7-3A2C-45AC-9EE0-0880931A6F1F}"/>
              </a:ext>
            </a:extLst>
          </p:cNvPr>
          <p:cNvSpPr>
            <a:spLocks noGrp="1"/>
          </p:cNvSpPr>
          <p:nvPr>
            <p:ph type="subTitle" idx="1"/>
          </p:nvPr>
        </p:nvSpPr>
        <p:spPr/>
        <p:txBody>
          <a:bodyPr/>
          <a:lstStyle/>
          <a:p>
            <a:pPr marL="0" indent="0" algn="ctr">
              <a:buNone/>
            </a:pPr>
            <a:endParaRPr lang="de-DE" dirty="0"/>
          </a:p>
          <a:p>
            <a:pPr marL="0" indent="0" algn="ctr">
              <a:buNone/>
            </a:pPr>
            <a:endParaRPr lang="de-DE" sz="5333" b="1" dirty="0"/>
          </a:p>
        </p:txBody>
      </p:sp>
      <p:pic>
        <p:nvPicPr>
          <p:cNvPr id="4" name="Picture 2" descr="Logo_ERC">
            <a:extLst>
              <a:ext uri="{FF2B5EF4-FFF2-40B4-BE49-F238E27FC236}">
                <a16:creationId xmlns:a16="http://schemas.microsoft.com/office/drawing/2014/main" id="{A418E7B4-DFEB-4DA6-BE3F-0F25A77FF6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7670" y="1406447"/>
            <a:ext cx="4465639" cy="2355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3">
            <a:extLst>
              <a:ext uri="{FF2B5EF4-FFF2-40B4-BE49-F238E27FC236}">
                <a16:creationId xmlns:a16="http://schemas.microsoft.com/office/drawing/2014/main" id="{B1A62004-C3E8-4B21-B52B-DFD4721A6253}"/>
              </a:ext>
            </a:extLst>
          </p:cNvPr>
          <p:cNvCxnSpPr/>
          <p:nvPr/>
        </p:nvCxnSpPr>
        <p:spPr>
          <a:xfrm>
            <a:off x="1077012" y="1821102"/>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50B0E898-B1D9-4775-A62B-D3C4FC3F3AD9}"/>
              </a:ext>
            </a:extLst>
          </p:cNvPr>
          <p:cNvSpPr txBox="1">
            <a:spLocks/>
          </p:cNvSpPr>
          <p:nvPr/>
        </p:nvSpPr>
        <p:spPr>
          <a:xfrm>
            <a:off x="1077012" y="1280970"/>
            <a:ext cx="10156297" cy="48856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b="1" kern="1200" cap="all" spc="300" baseline="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BE"/>
              <a:t>HORIZON EUROPE</a:t>
            </a:r>
            <a:endParaRPr lang="en-GB" dirty="0"/>
          </a:p>
        </p:txBody>
      </p:sp>
    </p:spTree>
    <p:extLst>
      <p:ext uri="{BB962C8B-B14F-4D97-AF65-F5344CB8AC3E}">
        <p14:creationId xmlns:p14="http://schemas.microsoft.com/office/powerpoint/2010/main" val="8409434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3" name="Text Box 4"/>
          <p:cNvSpPr txBox="1">
            <a:spLocks noChangeArrowheads="1"/>
          </p:cNvSpPr>
          <p:nvPr/>
        </p:nvSpPr>
        <p:spPr bwMode="auto">
          <a:xfrm>
            <a:off x="838200" y="1627929"/>
            <a:ext cx="5304123" cy="419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chemeClr val="tx1"/>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pitchFamily="123" charset="-128"/>
              </a:defRPr>
            </a:lvl1pPr>
            <a:lvl2pPr marL="742950" indent="-285750" eaLnBrk="0" hangingPunct="0">
              <a:defRPr>
                <a:solidFill>
                  <a:schemeClr val="tx1"/>
                </a:solidFill>
                <a:latin typeface="Arial" charset="0"/>
                <a:ea typeface="ヒラギノ角ゴ Pro W3" pitchFamily="123" charset="-128"/>
              </a:defRPr>
            </a:lvl2pPr>
            <a:lvl3pPr marL="1143000" indent="-228600" eaLnBrk="0" hangingPunct="0">
              <a:defRPr>
                <a:solidFill>
                  <a:schemeClr val="tx1"/>
                </a:solidFill>
                <a:latin typeface="Arial" charset="0"/>
                <a:ea typeface="ヒラギノ角ゴ Pro W3" pitchFamily="123" charset="-128"/>
              </a:defRPr>
            </a:lvl3pPr>
            <a:lvl4pPr marL="1600200" indent="-228600" eaLnBrk="0" hangingPunct="0">
              <a:defRPr>
                <a:solidFill>
                  <a:schemeClr val="tx1"/>
                </a:solidFill>
                <a:latin typeface="Arial" charset="0"/>
                <a:ea typeface="ヒラギノ角ゴ Pro W3" pitchFamily="123" charset="-128"/>
              </a:defRPr>
            </a:lvl4pPr>
            <a:lvl5pPr marL="2057400" indent="-228600" eaLnBrk="0" hangingPunct="0">
              <a:defRPr>
                <a:solidFill>
                  <a:schemeClr val="tx1"/>
                </a:solidFill>
                <a:latin typeface="Arial" charset="0"/>
                <a:ea typeface="ヒラギノ角ゴ Pro W3" pitchFamily="123" charset="-128"/>
              </a:defRPr>
            </a:lvl5pPr>
            <a:lvl6pPr marL="2514600" indent="-228600" eaLnBrk="0" fontAlgn="base" hangingPunct="0">
              <a:spcBef>
                <a:spcPct val="0"/>
              </a:spcBef>
              <a:spcAft>
                <a:spcPct val="0"/>
              </a:spcAft>
              <a:defRPr>
                <a:solidFill>
                  <a:schemeClr val="tx1"/>
                </a:solidFill>
                <a:latin typeface="Arial" charset="0"/>
                <a:ea typeface="ヒラギノ角ゴ Pro W3" pitchFamily="123" charset="-128"/>
              </a:defRPr>
            </a:lvl6pPr>
            <a:lvl7pPr marL="2971800" indent="-228600" eaLnBrk="0" fontAlgn="base" hangingPunct="0">
              <a:spcBef>
                <a:spcPct val="0"/>
              </a:spcBef>
              <a:spcAft>
                <a:spcPct val="0"/>
              </a:spcAft>
              <a:defRPr>
                <a:solidFill>
                  <a:schemeClr val="tx1"/>
                </a:solidFill>
                <a:latin typeface="Arial" charset="0"/>
                <a:ea typeface="ヒラギノ角ゴ Pro W3" pitchFamily="123" charset="-128"/>
              </a:defRPr>
            </a:lvl7pPr>
            <a:lvl8pPr marL="3429000" indent="-228600" eaLnBrk="0" fontAlgn="base" hangingPunct="0">
              <a:spcBef>
                <a:spcPct val="0"/>
              </a:spcBef>
              <a:spcAft>
                <a:spcPct val="0"/>
              </a:spcAft>
              <a:defRPr>
                <a:solidFill>
                  <a:schemeClr val="tx1"/>
                </a:solidFill>
                <a:latin typeface="Arial" charset="0"/>
                <a:ea typeface="ヒラギノ角ゴ Pro W3" pitchFamily="123" charset="-128"/>
              </a:defRPr>
            </a:lvl8pPr>
            <a:lvl9pPr marL="3886200" indent="-228600" eaLnBrk="0" fontAlgn="base" hangingPunct="0">
              <a:spcBef>
                <a:spcPct val="0"/>
              </a:spcBef>
              <a:spcAft>
                <a:spcPct val="0"/>
              </a:spcAft>
              <a:defRPr>
                <a:solidFill>
                  <a:schemeClr val="tx1"/>
                </a:solidFill>
                <a:latin typeface="Arial" charset="0"/>
                <a:ea typeface="ヒラギノ角ゴ Pro W3" pitchFamily="123" charset="-128"/>
              </a:defRPr>
            </a:lvl9pPr>
          </a:lstStyle>
          <a:p>
            <a:pPr marL="360000" lvl="1" indent="-360000" eaLnBrk="1" hangingPunct="1">
              <a:lnSpc>
                <a:spcPct val="150000"/>
              </a:lnSpc>
              <a:spcBef>
                <a:spcPts val="1200"/>
              </a:spcBef>
              <a:buClr>
                <a:schemeClr val="accent2"/>
              </a:buClr>
              <a:buFont typeface="Arial" panose="020B0604020202020204" pitchFamily="34" charset="0"/>
              <a:buChar char="●"/>
            </a:pPr>
            <a:r>
              <a:rPr lang="en-GB" sz="2000" dirty="0">
                <a:latin typeface="+mn-lt"/>
                <a:ea typeface="+mn-ea"/>
              </a:rPr>
              <a:t>Scientific Autonomy</a:t>
            </a:r>
          </a:p>
          <a:p>
            <a:pPr marL="360000" lvl="1" indent="-360000" eaLnBrk="1" hangingPunct="1">
              <a:lnSpc>
                <a:spcPct val="150000"/>
              </a:lnSpc>
              <a:spcBef>
                <a:spcPts val="1200"/>
              </a:spcBef>
              <a:buClr>
                <a:schemeClr val="accent2"/>
              </a:buClr>
              <a:buFont typeface="Arial" panose="020B0604020202020204" pitchFamily="34" charset="0"/>
              <a:buChar char="●"/>
            </a:pPr>
            <a:r>
              <a:rPr lang="en-GB" sz="2000" dirty="0">
                <a:latin typeface="+mn-lt"/>
                <a:ea typeface="+mn-ea"/>
              </a:rPr>
              <a:t>Portability of grants</a:t>
            </a:r>
          </a:p>
          <a:p>
            <a:pPr marL="360000" lvl="1" indent="-360000" eaLnBrk="1" hangingPunct="1">
              <a:lnSpc>
                <a:spcPct val="150000"/>
              </a:lnSpc>
              <a:spcBef>
                <a:spcPts val="1200"/>
              </a:spcBef>
              <a:buClr>
                <a:schemeClr val="accent2"/>
              </a:buClr>
              <a:buFont typeface="Arial" panose="020B0604020202020204" pitchFamily="34" charset="0"/>
              <a:buChar char="●"/>
            </a:pPr>
            <a:r>
              <a:rPr lang="en-GB" sz="2000" dirty="0">
                <a:latin typeface="+mn-lt"/>
                <a:ea typeface="+mn-ea"/>
              </a:rPr>
              <a:t>Ground-breaking</a:t>
            </a:r>
          </a:p>
          <a:p>
            <a:pPr marL="360000" lvl="1" indent="-360000" eaLnBrk="1" hangingPunct="1">
              <a:lnSpc>
                <a:spcPct val="150000"/>
              </a:lnSpc>
              <a:spcBef>
                <a:spcPts val="1200"/>
              </a:spcBef>
              <a:buClr>
                <a:schemeClr val="accent2"/>
              </a:buClr>
              <a:buFont typeface="Arial" panose="020B0604020202020204" pitchFamily="34" charset="0"/>
              <a:buChar char="●"/>
            </a:pPr>
            <a:r>
              <a:rPr lang="en-GB" sz="2000" dirty="0">
                <a:latin typeface="+mn-lt"/>
                <a:ea typeface="+mn-ea"/>
              </a:rPr>
              <a:t>Frontier Research</a:t>
            </a:r>
          </a:p>
          <a:p>
            <a:pPr marL="360000" lvl="1" indent="-360000" eaLnBrk="1" hangingPunct="1">
              <a:lnSpc>
                <a:spcPct val="150000"/>
              </a:lnSpc>
              <a:spcBef>
                <a:spcPts val="1200"/>
              </a:spcBef>
              <a:buClr>
                <a:schemeClr val="accent2"/>
              </a:buClr>
              <a:buFont typeface="Arial" panose="020B0604020202020204" pitchFamily="34" charset="0"/>
              <a:buChar char="●"/>
            </a:pPr>
            <a:r>
              <a:rPr lang="en-GB" sz="2000" dirty="0">
                <a:latin typeface="+mn-lt"/>
                <a:ea typeface="+mn-ea"/>
              </a:rPr>
              <a:t>Investigator-driven</a:t>
            </a:r>
          </a:p>
          <a:p>
            <a:pPr marL="360000" lvl="1" indent="-360000" eaLnBrk="1" hangingPunct="1">
              <a:lnSpc>
                <a:spcPct val="150000"/>
              </a:lnSpc>
              <a:spcBef>
                <a:spcPts val="1200"/>
              </a:spcBef>
              <a:buClr>
                <a:schemeClr val="accent2"/>
              </a:buClr>
              <a:buFont typeface="Arial" panose="020B0604020202020204" pitchFamily="34" charset="0"/>
              <a:buChar char="●"/>
            </a:pPr>
            <a:r>
              <a:rPr lang="en-US" sz="2000" dirty="0">
                <a:latin typeface="+mn-lt"/>
                <a:ea typeface="+mn-ea"/>
              </a:rPr>
              <a:t>High risk – high gain</a:t>
            </a:r>
          </a:p>
          <a:p>
            <a:pPr marL="360000" lvl="1" indent="-360000" eaLnBrk="1" hangingPunct="1">
              <a:lnSpc>
                <a:spcPct val="150000"/>
              </a:lnSpc>
              <a:spcBef>
                <a:spcPts val="1200"/>
              </a:spcBef>
              <a:buClr>
                <a:schemeClr val="accent2"/>
              </a:buClr>
              <a:buFont typeface="Arial" panose="020B0604020202020204" pitchFamily="34" charset="0"/>
              <a:buChar char="●"/>
            </a:pPr>
            <a:r>
              <a:rPr lang="en-GB" sz="2000" dirty="0">
                <a:latin typeface="+mn-lt"/>
                <a:ea typeface="+mn-ea"/>
              </a:rPr>
              <a:t>All research fields “Bottom-Up”</a:t>
            </a:r>
          </a:p>
        </p:txBody>
      </p:sp>
      <p:sp>
        <p:nvSpPr>
          <p:cNvPr id="2" name="Titel 1">
            <a:extLst>
              <a:ext uri="{FF2B5EF4-FFF2-40B4-BE49-F238E27FC236}">
                <a16:creationId xmlns:a16="http://schemas.microsoft.com/office/drawing/2014/main" id="{DE312E3B-43D3-42DC-9C8F-17A4509B4034}"/>
              </a:ext>
            </a:extLst>
          </p:cNvPr>
          <p:cNvSpPr>
            <a:spLocks noGrp="1"/>
          </p:cNvSpPr>
          <p:nvPr>
            <p:ph type="title"/>
          </p:nvPr>
        </p:nvSpPr>
        <p:spPr/>
        <p:txBody>
          <a:bodyPr/>
          <a:lstStyle/>
          <a:p>
            <a:r>
              <a:rPr lang="en-US" dirty="0"/>
              <a:t>Scientific Excellence as sole criterion</a:t>
            </a:r>
            <a:r>
              <a:rPr lang="de-DE" dirty="0"/>
              <a:t/>
            </a:r>
            <a:br>
              <a:rPr lang="de-DE" dirty="0"/>
            </a:br>
            <a:endParaRPr lang="de-DE" dirty="0"/>
          </a:p>
        </p:txBody>
      </p:sp>
    </p:spTree>
    <p:extLst>
      <p:ext uri="{BB962C8B-B14F-4D97-AF65-F5344CB8AC3E}">
        <p14:creationId xmlns:p14="http://schemas.microsoft.com/office/powerpoint/2010/main" val="4291557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noProof="0" dirty="0"/>
              <a:t>MSCA: Basic Principles</a:t>
            </a:r>
          </a:p>
        </p:txBody>
      </p:sp>
      <p:graphicFrame>
        <p:nvGraphicFramePr>
          <p:cNvPr id="4" name="Inhaltsplatzhalter 3"/>
          <p:cNvGraphicFramePr>
            <a:graphicFrameLocks/>
          </p:cNvGraphicFramePr>
          <p:nvPr>
            <p:extLst>
              <p:ext uri="{D42A27DB-BD31-4B8C-83A1-F6EECF244321}">
                <p14:modId xmlns:p14="http://schemas.microsoft.com/office/powerpoint/2010/main" val="2994473882"/>
              </p:ext>
            </p:extLst>
          </p:nvPr>
        </p:nvGraphicFramePr>
        <p:xfrm>
          <a:off x="2124891" y="2132856"/>
          <a:ext cx="4456510" cy="3880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platzhalter 1"/>
          <p:cNvSpPr txBox="1">
            <a:spLocks/>
          </p:cNvSpPr>
          <p:nvPr/>
        </p:nvSpPr>
        <p:spPr>
          <a:xfrm>
            <a:off x="6885309" y="1463043"/>
            <a:ext cx="3795626" cy="3709258"/>
          </a:xfrm>
          <a:prstGeom prst="rect">
            <a:avLst/>
          </a:prstGeom>
        </p:spPr>
        <p:txBody>
          <a:bodyPr/>
          <a:lstStyle>
            <a:lvl1pPr marL="342900" indent="-342900" algn="l" defTabSz="457200" rtl="0" eaLnBrk="1" latinLnBrk="0" hangingPunct="1">
              <a:spcBef>
                <a:spcPct val="20000"/>
              </a:spcBef>
              <a:buFont typeface="Arial" panose="020B0604020202020204" pitchFamily="34" charset="0"/>
              <a:buChar char="•"/>
              <a:tabLst>
                <a:tab pos="450000" algn="l"/>
                <a:tab pos="900000" algn="l"/>
                <a:tab pos="1350000" algn="l"/>
                <a:tab pos="1800000" algn="l"/>
                <a:tab pos="2250000" algn="l"/>
                <a:tab pos="2700000" algn="l"/>
              </a:tabLst>
              <a:defRPr sz="2000" kern="1200" baseline="0">
                <a:solidFill>
                  <a:schemeClr val="tx1"/>
                </a:solidFill>
                <a:latin typeface="BundesSans Office Regular"/>
                <a:ea typeface="+mn-ea"/>
                <a:cs typeface="Arial" panose="020B0604020202020204" pitchFamily="34" charset="0"/>
              </a:defRPr>
            </a:lvl1pPr>
            <a:lvl2pPr marL="742950" indent="-285750" algn="l" defTabSz="457200" rtl="0" eaLnBrk="1" latinLnBrk="0" hangingPunct="1">
              <a:spcBef>
                <a:spcPct val="20000"/>
              </a:spcBef>
              <a:buFont typeface="Arial"/>
              <a:buChar char="–"/>
              <a:tabLst>
                <a:tab pos="450000" algn="l"/>
                <a:tab pos="900000" algn="l"/>
                <a:tab pos="1350000" algn="l"/>
                <a:tab pos="1800000" algn="l"/>
                <a:tab pos="2250000" algn="l"/>
                <a:tab pos="2700000" algn="l"/>
              </a:tabLst>
              <a:defRPr sz="2000" kern="1200">
                <a:solidFill>
                  <a:schemeClr val="tx1"/>
                </a:solidFill>
                <a:latin typeface="BundesSans Office Regular"/>
                <a:ea typeface="+mn-ea"/>
                <a:cs typeface="Arial" panose="020B0604020202020204" pitchFamily="34" charset="0"/>
              </a:defRPr>
            </a:lvl2pPr>
            <a:lvl3pPr marL="1143000" indent="-228600" algn="l" defTabSz="457200" rtl="0" eaLnBrk="1" latinLnBrk="0" hangingPunct="1">
              <a:spcBef>
                <a:spcPct val="20000"/>
              </a:spcBef>
              <a:buFont typeface="Arial"/>
              <a:buChar char="•"/>
              <a:tabLst>
                <a:tab pos="450000" algn="l"/>
                <a:tab pos="900000" algn="l"/>
                <a:tab pos="1350000" algn="l"/>
                <a:tab pos="1800000" algn="l"/>
                <a:tab pos="2250000" algn="l"/>
                <a:tab pos="2700000" algn="l"/>
              </a:tabLst>
              <a:defRPr sz="2000" kern="1200">
                <a:solidFill>
                  <a:schemeClr val="tx1"/>
                </a:solidFill>
                <a:latin typeface="BundesSans Office Regular"/>
                <a:ea typeface="+mn-ea"/>
                <a:cs typeface="Arial" panose="020B0604020202020204" pitchFamily="34" charset="0"/>
              </a:defRPr>
            </a:lvl3pPr>
            <a:lvl4pPr marL="1600200" indent="-228600" algn="l" defTabSz="457200" rtl="0" eaLnBrk="1" latinLnBrk="0" hangingPunct="1">
              <a:spcBef>
                <a:spcPct val="20000"/>
              </a:spcBef>
              <a:buFont typeface="Arial"/>
              <a:buChar char="–"/>
              <a:tabLst>
                <a:tab pos="450000" algn="l"/>
                <a:tab pos="900000" algn="l"/>
                <a:tab pos="1350000" algn="l"/>
                <a:tab pos="1800000" algn="l"/>
                <a:tab pos="2250000" algn="l"/>
                <a:tab pos="2700000" algn="l"/>
              </a:tabLst>
              <a:defRPr sz="2000" kern="1200">
                <a:solidFill>
                  <a:schemeClr val="tx1"/>
                </a:solidFill>
                <a:latin typeface="BundesSans Office Regular"/>
                <a:ea typeface="+mn-ea"/>
                <a:cs typeface="Arial" panose="020B0604020202020204" pitchFamily="34" charset="0"/>
              </a:defRPr>
            </a:lvl4pPr>
            <a:lvl5pPr marL="2057400" indent="-228600" algn="l" defTabSz="457200" rtl="0" eaLnBrk="1" latinLnBrk="0" hangingPunct="1">
              <a:spcBef>
                <a:spcPct val="20000"/>
              </a:spcBef>
              <a:buFont typeface="Arial"/>
              <a:buChar char="»"/>
              <a:tabLst>
                <a:tab pos="450000" algn="l"/>
                <a:tab pos="900000" algn="l"/>
                <a:tab pos="1350000" algn="l"/>
                <a:tab pos="1800000" algn="l"/>
                <a:tab pos="2250000" algn="l"/>
                <a:tab pos="2700000" algn="l"/>
              </a:tabLst>
              <a:defRPr sz="2000" kern="1200">
                <a:solidFill>
                  <a:schemeClr val="tx1"/>
                </a:solidFill>
                <a:latin typeface="BundesSans Office Regular"/>
                <a:ea typeface="+mn-ea"/>
                <a:cs typeface="Arial" panose="020B0604020202020204" pitchFamily="34" charset="0"/>
              </a:defRPr>
            </a:lvl5pPr>
            <a:lvl6pPr marL="2514600" indent="-228600" algn="l" defTabSz="457200" rtl="0" eaLnBrk="1" latinLnBrk="0" hangingPunct="1">
              <a:spcBef>
                <a:spcPct val="20000"/>
              </a:spcBef>
              <a:buFont typeface="Courier New" panose="02070309020205020404" pitchFamily="49" charset="0"/>
              <a:buChar char="o"/>
              <a:defRPr sz="2000" kern="1200">
                <a:solidFill>
                  <a:schemeClr val="tx1"/>
                </a:solidFill>
                <a:latin typeface="Arial" panose="020B0604020202020204" pitchFamily="34" charset="0"/>
                <a:ea typeface="+mn-ea"/>
                <a:cs typeface="Arial" panose="020B0604020202020204" pitchFamily="34" charset="0"/>
              </a:defRPr>
            </a:lvl6pPr>
            <a:lvl7pPr marL="2971800" indent="-228600" algn="l" defTabSz="457200" rtl="0" eaLnBrk="1" latinLnBrk="0" hangingPunct="1">
              <a:spcBef>
                <a:spcPct val="200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60000" lvl="1" indent="-360000" defTabSz="914400">
              <a:lnSpc>
                <a:spcPct val="150000"/>
              </a:lnSpc>
              <a:spcBef>
                <a:spcPts val="0"/>
              </a:spcBef>
              <a:buClr>
                <a:schemeClr val="accent2"/>
              </a:buClr>
              <a:buFont typeface="Arial" panose="020B0604020202020204" pitchFamily="34" charset="0"/>
              <a:buChar char="●"/>
              <a:defRPr/>
            </a:pPr>
            <a:r>
              <a:rPr lang="de-DE" altLang="de-DE" sz="1800" b="1" dirty="0">
                <a:solidFill>
                  <a:schemeClr val="tx2"/>
                </a:solidFill>
                <a:latin typeface="+mn-lt"/>
                <a:cs typeface="+mn-cs"/>
                <a:sym typeface="Wingdings" pitchFamily="2" charset="2"/>
              </a:rPr>
              <a:t>Scientific excellence</a:t>
            </a:r>
            <a:endParaRPr lang="en-GB" altLang="de-DE" sz="1800" b="1" dirty="0">
              <a:solidFill>
                <a:schemeClr val="tx2"/>
              </a:solidFill>
              <a:latin typeface="+mn-lt"/>
              <a:cs typeface="+mn-cs"/>
              <a:sym typeface="Wingdings" pitchFamily="2" charset="2"/>
            </a:endParaRPr>
          </a:p>
          <a:p>
            <a:pPr marL="360000" lvl="1" indent="-360000" defTabSz="914400">
              <a:lnSpc>
                <a:spcPct val="150000"/>
              </a:lnSpc>
              <a:spcBef>
                <a:spcPts val="0"/>
              </a:spcBef>
              <a:buClr>
                <a:schemeClr val="accent2"/>
              </a:buClr>
              <a:buFont typeface="Arial" panose="020B0604020202020204" pitchFamily="34" charset="0"/>
              <a:buChar char="●"/>
              <a:defRPr/>
            </a:pPr>
            <a:r>
              <a:rPr lang="en-GB" altLang="de-DE" sz="1800" b="1" dirty="0">
                <a:solidFill>
                  <a:schemeClr val="tx2"/>
                </a:solidFill>
                <a:latin typeface="+mn-lt"/>
                <a:cs typeface="+mn-cs"/>
                <a:sym typeface="Wingdings" pitchFamily="2" charset="2"/>
              </a:rPr>
              <a:t>Career development </a:t>
            </a:r>
            <a:r>
              <a:rPr lang="en-GB" altLang="de-DE" sz="1800" dirty="0">
                <a:latin typeface="+mn-lt"/>
                <a:cs typeface="+mn-cs"/>
                <a:sym typeface="Wingdings" pitchFamily="2" charset="2"/>
              </a:rPr>
              <a:t>and </a:t>
            </a:r>
            <a:r>
              <a:rPr lang="en-GB" altLang="de-DE" sz="1800" b="1" dirty="0">
                <a:solidFill>
                  <a:schemeClr val="tx2"/>
                </a:solidFill>
                <a:latin typeface="+mn-lt"/>
                <a:cs typeface="+mn-cs"/>
                <a:sym typeface="Wingdings" pitchFamily="2" charset="2"/>
              </a:rPr>
              <a:t>innovative research training </a:t>
            </a:r>
          </a:p>
          <a:p>
            <a:pPr marL="360000" lvl="1" indent="-360000" defTabSz="914400">
              <a:lnSpc>
                <a:spcPct val="150000"/>
              </a:lnSpc>
              <a:spcBef>
                <a:spcPts val="0"/>
              </a:spcBef>
              <a:buClr>
                <a:schemeClr val="accent2"/>
              </a:buClr>
              <a:buFont typeface="Arial" panose="020B0604020202020204" pitchFamily="34" charset="0"/>
              <a:buChar char="●"/>
              <a:defRPr/>
            </a:pPr>
            <a:r>
              <a:rPr lang="en-GB" altLang="de-DE" sz="1800" b="1" dirty="0">
                <a:solidFill>
                  <a:schemeClr val="tx2"/>
                </a:solidFill>
                <a:latin typeface="+mn-lt"/>
                <a:cs typeface="+mn-cs"/>
                <a:sym typeface="Wingdings" pitchFamily="2" charset="2"/>
              </a:rPr>
              <a:t>Bottom-up approach</a:t>
            </a:r>
          </a:p>
          <a:p>
            <a:pPr marL="360000" lvl="1" indent="-360000" defTabSz="914400">
              <a:lnSpc>
                <a:spcPct val="150000"/>
              </a:lnSpc>
              <a:spcBef>
                <a:spcPts val="0"/>
              </a:spcBef>
              <a:buClr>
                <a:schemeClr val="accent2"/>
              </a:buClr>
              <a:buFont typeface="Arial" panose="020B0604020202020204" pitchFamily="34" charset="0"/>
              <a:buChar char="●"/>
              <a:defRPr/>
            </a:pPr>
            <a:r>
              <a:rPr lang="en-GB" altLang="de-DE" sz="1800" b="1" dirty="0">
                <a:solidFill>
                  <a:schemeClr val="tx2"/>
                </a:solidFill>
                <a:latin typeface="+mn-lt"/>
                <a:cs typeface="+mn-cs"/>
                <a:sym typeface="Wingdings" pitchFamily="2" charset="2"/>
              </a:rPr>
              <a:t>Transnational mobility</a:t>
            </a:r>
            <a:r>
              <a:rPr lang="en-GB" altLang="de-DE" sz="1800" b="1" dirty="0">
                <a:solidFill>
                  <a:srgbClr val="024B9C"/>
                </a:solidFill>
                <a:latin typeface="+mn-lt"/>
                <a:cs typeface="+mn-cs"/>
                <a:sym typeface="Wingdings" pitchFamily="2" charset="2"/>
              </a:rPr>
              <a:t> </a:t>
            </a:r>
            <a:r>
              <a:rPr lang="en-GB" altLang="de-DE" sz="1800" dirty="0">
                <a:latin typeface="+mn-lt"/>
                <a:cs typeface="+mn-cs"/>
                <a:sym typeface="Wingdings" pitchFamily="2" charset="2"/>
              </a:rPr>
              <a:t>is the key element </a:t>
            </a:r>
          </a:p>
          <a:p>
            <a:pPr marL="360000" lvl="1" indent="-360000" defTabSz="914400">
              <a:lnSpc>
                <a:spcPct val="150000"/>
              </a:lnSpc>
              <a:spcBef>
                <a:spcPts val="0"/>
              </a:spcBef>
              <a:buClr>
                <a:schemeClr val="accent2"/>
              </a:buClr>
              <a:buFont typeface="Arial" panose="020B0604020202020204" pitchFamily="34" charset="0"/>
              <a:buChar char="●"/>
              <a:defRPr/>
            </a:pPr>
            <a:r>
              <a:rPr lang="en-GB" altLang="de-DE" sz="1800" dirty="0">
                <a:latin typeface="+mn-lt"/>
                <a:cs typeface="+mn-cs"/>
                <a:sym typeface="Wingdings" pitchFamily="2" charset="2"/>
              </a:rPr>
              <a:t>Open to hosts from </a:t>
            </a:r>
            <a:r>
              <a:rPr lang="en-GB" altLang="de-DE" sz="1800" b="1" dirty="0">
                <a:solidFill>
                  <a:schemeClr val="tx2"/>
                </a:solidFill>
                <a:latin typeface="+mn-lt"/>
                <a:cs typeface="+mn-cs"/>
                <a:sym typeface="Wingdings" pitchFamily="2" charset="2"/>
              </a:rPr>
              <a:t>academic and non-academic sector </a:t>
            </a:r>
            <a:r>
              <a:rPr lang="en-GB" altLang="de-DE" sz="1800" dirty="0">
                <a:latin typeface="+mn-lt"/>
                <a:cs typeface="+mn-cs"/>
                <a:sym typeface="Wingdings" pitchFamily="2" charset="2"/>
              </a:rPr>
              <a:t>&gt; career perspectives in academia </a:t>
            </a:r>
            <a:r>
              <a:rPr lang="en-GB" altLang="de-DE" sz="1800" b="1" dirty="0">
                <a:solidFill>
                  <a:schemeClr val="tx2"/>
                </a:solidFill>
                <a:latin typeface="+mn-lt"/>
                <a:cs typeface="+mn-cs"/>
                <a:sym typeface="Wingdings" pitchFamily="2" charset="2"/>
              </a:rPr>
              <a:t>AND</a:t>
            </a:r>
            <a:r>
              <a:rPr lang="en-GB" altLang="de-DE" sz="1800" dirty="0">
                <a:latin typeface="+mn-lt"/>
                <a:cs typeface="+mn-cs"/>
                <a:sym typeface="Wingdings" pitchFamily="2" charset="2"/>
              </a:rPr>
              <a:t> industry</a:t>
            </a:r>
          </a:p>
        </p:txBody>
      </p:sp>
      <p:sp>
        <p:nvSpPr>
          <p:cNvPr id="6" name="Oval 16">
            <a:extLst>
              <a:ext uri="{FF2B5EF4-FFF2-40B4-BE49-F238E27FC236}">
                <a16:creationId xmlns:a16="http://schemas.microsoft.com/office/drawing/2014/main" id="{17EDC3BF-15E9-405E-A520-21BD88F3455D}"/>
              </a:ext>
            </a:extLst>
          </p:cNvPr>
          <p:cNvSpPr/>
          <p:nvPr/>
        </p:nvSpPr>
        <p:spPr>
          <a:xfrm>
            <a:off x="2196600" y="2990664"/>
            <a:ext cx="2459298" cy="2454745"/>
          </a:xfrm>
          <a:prstGeom prst="ellipse">
            <a:avLst/>
          </a:prstGeom>
          <a:solidFill>
            <a:schemeClr val="accent2"/>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lnSpc>
                <a:spcPts val="1800"/>
              </a:lnSpc>
              <a:spcBef>
                <a:spcPts val="0"/>
              </a:spcBef>
              <a:spcAft>
                <a:spcPts val="0"/>
              </a:spcAft>
            </a:pPr>
            <a:r>
              <a:rPr lang="en-GB" sz="2400" spc="-70" dirty="0"/>
              <a:t>MSCA</a:t>
            </a:r>
          </a:p>
        </p:txBody>
      </p:sp>
      <p:sp>
        <p:nvSpPr>
          <p:cNvPr id="7" name="Oval 11">
            <a:extLst>
              <a:ext uri="{FF2B5EF4-FFF2-40B4-BE49-F238E27FC236}">
                <a16:creationId xmlns:a16="http://schemas.microsoft.com/office/drawing/2014/main" id="{81143651-D2A1-4A0E-BE50-652EDBA07B88}"/>
              </a:ext>
            </a:extLst>
          </p:cNvPr>
          <p:cNvSpPr/>
          <p:nvPr/>
        </p:nvSpPr>
        <p:spPr>
          <a:xfrm>
            <a:off x="4254249" y="3949273"/>
            <a:ext cx="1656000" cy="1656000"/>
          </a:xfrm>
          <a:prstGeom prst="ellipse">
            <a:avLst/>
          </a:prstGeom>
          <a:solidFill>
            <a:schemeClr val="accent3"/>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a:t>Mobility</a:t>
            </a:r>
          </a:p>
        </p:txBody>
      </p:sp>
      <p:sp>
        <p:nvSpPr>
          <p:cNvPr id="9" name="Oval 17">
            <a:extLst>
              <a:ext uri="{FF2B5EF4-FFF2-40B4-BE49-F238E27FC236}">
                <a16:creationId xmlns:a16="http://schemas.microsoft.com/office/drawing/2014/main" id="{8E36A043-5EC3-47D4-96DA-A8AFA328C16C}"/>
              </a:ext>
            </a:extLst>
          </p:cNvPr>
          <p:cNvSpPr/>
          <p:nvPr/>
        </p:nvSpPr>
        <p:spPr>
          <a:xfrm>
            <a:off x="942249" y="3949273"/>
            <a:ext cx="1656000" cy="1656000"/>
          </a:xfrm>
          <a:prstGeom prst="ellipse">
            <a:avLst/>
          </a:prstGeom>
          <a:solidFill>
            <a:schemeClr val="accent6"/>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a:t>Career</a:t>
            </a:r>
          </a:p>
        </p:txBody>
      </p:sp>
      <p:sp>
        <p:nvSpPr>
          <p:cNvPr id="10" name="Oval 14">
            <a:extLst>
              <a:ext uri="{FF2B5EF4-FFF2-40B4-BE49-F238E27FC236}">
                <a16:creationId xmlns:a16="http://schemas.microsoft.com/office/drawing/2014/main" id="{6B449F8E-03D1-43DA-81D5-EEDC56B90CEE}"/>
              </a:ext>
            </a:extLst>
          </p:cNvPr>
          <p:cNvSpPr/>
          <p:nvPr/>
        </p:nvSpPr>
        <p:spPr>
          <a:xfrm>
            <a:off x="2598249" y="1813969"/>
            <a:ext cx="1656000" cy="1656000"/>
          </a:xfrm>
          <a:prstGeom prst="ellipse">
            <a:avLst/>
          </a:prstGeom>
          <a:solidFill>
            <a:schemeClr val="accent4"/>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a:t>Training</a:t>
            </a:r>
          </a:p>
        </p:txBody>
      </p:sp>
    </p:spTree>
    <p:extLst>
      <p:ext uri="{BB962C8B-B14F-4D97-AF65-F5344CB8AC3E}">
        <p14:creationId xmlns:p14="http://schemas.microsoft.com/office/powerpoint/2010/main" val="25170908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A81202-024E-45C7-B539-06BFC624FD94}"/>
              </a:ext>
            </a:extLst>
          </p:cNvPr>
          <p:cNvSpPr>
            <a:spLocks noGrp="1"/>
          </p:cNvSpPr>
          <p:nvPr>
            <p:ph type="title"/>
          </p:nvPr>
        </p:nvSpPr>
        <p:spPr/>
        <p:txBody>
          <a:bodyPr/>
          <a:lstStyle/>
          <a:p>
            <a:r>
              <a:rPr lang="en-GB" dirty="0"/>
              <a:t>ERC</a:t>
            </a:r>
            <a:r>
              <a:rPr lang="en-GB" dirty="0">
                <a:solidFill>
                  <a:schemeClr val="tx1"/>
                </a:solidFill>
                <a:latin typeface="BundesSerif Office Regular"/>
              </a:rPr>
              <a:t> </a:t>
            </a:r>
            <a:r>
              <a:rPr lang="en-GB" dirty="0"/>
              <a:t>target</a:t>
            </a:r>
            <a:r>
              <a:rPr lang="en-GB" dirty="0">
                <a:solidFill>
                  <a:schemeClr val="tx1"/>
                </a:solidFill>
                <a:latin typeface="BundesSerif Office Regular"/>
              </a:rPr>
              <a:t> </a:t>
            </a:r>
            <a:r>
              <a:rPr lang="en-GB" dirty="0"/>
              <a:t>groups</a:t>
            </a:r>
          </a:p>
        </p:txBody>
      </p:sp>
      <p:sp>
        <p:nvSpPr>
          <p:cNvPr id="3" name="Inhaltsplatzhalter 2">
            <a:extLst>
              <a:ext uri="{FF2B5EF4-FFF2-40B4-BE49-F238E27FC236}">
                <a16:creationId xmlns:a16="http://schemas.microsoft.com/office/drawing/2014/main" id="{C90B6B0D-6295-4933-B560-F9E01349D4E9}"/>
              </a:ext>
            </a:extLst>
          </p:cNvPr>
          <p:cNvSpPr>
            <a:spLocks noGrp="1"/>
          </p:cNvSpPr>
          <p:nvPr>
            <p:ph idx="4294967295"/>
          </p:nvPr>
        </p:nvSpPr>
        <p:spPr>
          <a:xfrm>
            <a:off x="838200" y="1904097"/>
            <a:ext cx="10039350" cy="3722687"/>
          </a:xfrm>
        </p:spPr>
        <p:txBody>
          <a:bodyPr/>
          <a:lstStyle/>
          <a:p>
            <a:pPr marL="360000" indent="-360000">
              <a:lnSpc>
                <a:spcPct val="150000"/>
              </a:lnSpc>
              <a:spcBef>
                <a:spcPts val="1200"/>
              </a:spcBef>
              <a:spcAft>
                <a:spcPts val="0"/>
              </a:spcAft>
              <a:buClr>
                <a:schemeClr val="accent2"/>
              </a:buClr>
              <a:buFont typeface="Arial" panose="020B0604020202020204" pitchFamily="34" charset="0"/>
              <a:buChar char="●"/>
            </a:pPr>
            <a:r>
              <a:rPr lang="en-GB" sz="2000" dirty="0"/>
              <a:t>Starting Grants: excellent PIs at the career stage at which they are starting their own independent research team/programme </a:t>
            </a:r>
          </a:p>
          <a:p>
            <a:pPr marL="360000" indent="-360000">
              <a:lnSpc>
                <a:spcPct val="150000"/>
              </a:lnSpc>
              <a:spcBef>
                <a:spcPts val="1200"/>
              </a:spcBef>
              <a:spcAft>
                <a:spcPts val="0"/>
              </a:spcAft>
              <a:buClr>
                <a:schemeClr val="accent2"/>
              </a:buClr>
              <a:buFont typeface="Arial" panose="020B0604020202020204" pitchFamily="34" charset="0"/>
              <a:buChar char="●"/>
            </a:pPr>
            <a:r>
              <a:rPr lang="en-GB" sz="2000" dirty="0"/>
              <a:t>Consolidator Grants: excellent PIs at the career stage at which they may still be consolidating their own independent research team/programme </a:t>
            </a:r>
          </a:p>
          <a:p>
            <a:pPr marL="360000" indent="-360000">
              <a:lnSpc>
                <a:spcPct val="150000"/>
              </a:lnSpc>
              <a:spcBef>
                <a:spcPts val="1200"/>
              </a:spcBef>
              <a:spcAft>
                <a:spcPts val="0"/>
              </a:spcAft>
              <a:buClr>
                <a:schemeClr val="accent2"/>
              </a:buClr>
              <a:buFont typeface="Arial" panose="020B0604020202020204" pitchFamily="34" charset="0"/>
              <a:buChar char="●"/>
            </a:pPr>
            <a:r>
              <a:rPr lang="en-GB" sz="2000" dirty="0"/>
              <a:t>Advanced Grants: excellent PIs at the career stage of already established research leaders with a recognised track record of research achievements</a:t>
            </a:r>
          </a:p>
          <a:p>
            <a:endParaRPr lang="en-GB" sz="2400" dirty="0"/>
          </a:p>
          <a:p>
            <a:endParaRPr lang="en-GB" noProof="0" dirty="0"/>
          </a:p>
        </p:txBody>
      </p:sp>
    </p:spTree>
    <p:extLst>
      <p:ext uri="{BB962C8B-B14F-4D97-AF65-F5344CB8AC3E}">
        <p14:creationId xmlns:p14="http://schemas.microsoft.com/office/powerpoint/2010/main" val="37185749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1"/>
          <p:cNvSpPr>
            <a:spLocks noGrp="1"/>
          </p:cNvSpPr>
          <p:nvPr>
            <p:ph type="title"/>
          </p:nvPr>
        </p:nvSpPr>
        <p:spPr/>
        <p:txBody>
          <a:bodyPr vert="horz" wrap="square" lIns="91440" tIns="45720" rIns="91440" bIns="45720" rtlCol="0" anchor="t" anchorCtr="0">
            <a:normAutofit fontScale="90000"/>
          </a:bodyPr>
          <a:lstStyle/>
          <a:p>
            <a:r>
              <a:rPr lang="en-GB" sz="4000" kern="100" spc="-50" dirty="0"/>
              <a:t>ERC Grant Schemes (I/II)</a:t>
            </a:r>
          </a:p>
          <a:p>
            <a:endParaRPr lang="en-GB" dirty="0">
              <a:latin typeface="BundesSerif Office Regular"/>
            </a:endParaRPr>
          </a:p>
        </p:txBody>
      </p:sp>
      <p:sp>
        <p:nvSpPr>
          <p:cNvPr id="6" name="Rechteck 1">
            <a:extLst>
              <a:ext uri="{FF2B5EF4-FFF2-40B4-BE49-F238E27FC236}">
                <a16:creationId xmlns:a16="http://schemas.microsoft.com/office/drawing/2014/main" id="{11BC32CA-3227-45D6-95D3-6517D76DD7CC}"/>
              </a:ext>
            </a:extLst>
          </p:cNvPr>
          <p:cNvSpPr>
            <a:spLocks noChangeArrowheads="1"/>
          </p:cNvSpPr>
          <p:nvPr/>
        </p:nvSpPr>
        <p:spPr bwMode="auto">
          <a:xfrm>
            <a:off x="838200" y="5320465"/>
            <a:ext cx="10656996" cy="482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endParaRPr lang="de-DE" sz="1333" dirty="0">
              <a:solidFill>
                <a:srgbClr val="000000"/>
              </a:solidFill>
            </a:endParaRPr>
          </a:p>
          <a:p>
            <a:r>
              <a:rPr lang="de-DE" sz="1200" dirty="0">
                <a:solidFill>
                  <a:srgbClr val="878685">
                    <a:lumMod val="50000"/>
                  </a:srgbClr>
                </a:solidFill>
              </a:rPr>
              <a:t>* Additional </a:t>
            </a:r>
            <a:r>
              <a:rPr lang="de-DE" sz="1200" dirty="0" err="1">
                <a:solidFill>
                  <a:srgbClr val="878685">
                    <a:lumMod val="50000"/>
                  </a:srgbClr>
                </a:solidFill>
              </a:rPr>
              <a:t>costs</a:t>
            </a:r>
            <a:r>
              <a:rPr lang="de-DE" sz="1200" dirty="0">
                <a:solidFill>
                  <a:srgbClr val="878685">
                    <a:lumMod val="50000"/>
                  </a:srgbClr>
                </a:solidFill>
              </a:rPr>
              <a:t> in </a:t>
            </a:r>
            <a:r>
              <a:rPr lang="de-DE" sz="1200" dirty="0" err="1">
                <a:solidFill>
                  <a:srgbClr val="878685">
                    <a:lumMod val="50000"/>
                  </a:srgbClr>
                </a:solidFill>
              </a:rPr>
              <a:t>case</a:t>
            </a:r>
            <a:r>
              <a:rPr lang="de-DE" sz="1200" dirty="0">
                <a:solidFill>
                  <a:srgbClr val="878685">
                    <a:lumMod val="50000"/>
                  </a:srgbClr>
                </a:solidFill>
              </a:rPr>
              <a:t> of high </a:t>
            </a:r>
            <a:r>
              <a:rPr lang="de-DE" sz="1200" dirty="0" err="1">
                <a:solidFill>
                  <a:srgbClr val="878685">
                    <a:lumMod val="50000"/>
                  </a:srgbClr>
                </a:solidFill>
              </a:rPr>
              <a:t>equipment</a:t>
            </a:r>
            <a:r>
              <a:rPr lang="de-DE" sz="1200" dirty="0">
                <a:solidFill>
                  <a:srgbClr val="878685">
                    <a:lumMod val="50000"/>
                  </a:srgbClr>
                </a:solidFill>
              </a:rPr>
              <a:t> </a:t>
            </a:r>
            <a:r>
              <a:rPr lang="de-DE" sz="1200" dirty="0" err="1">
                <a:solidFill>
                  <a:srgbClr val="878685">
                    <a:lumMod val="50000"/>
                  </a:srgbClr>
                </a:solidFill>
              </a:rPr>
              <a:t>costs</a:t>
            </a:r>
            <a:r>
              <a:rPr lang="de-DE" sz="1200" dirty="0">
                <a:solidFill>
                  <a:srgbClr val="878685">
                    <a:lumMod val="50000"/>
                  </a:srgbClr>
                </a:solidFill>
              </a:rPr>
              <a:t> </a:t>
            </a:r>
            <a:r>
              <a:rPr lang="de-DE" sz="1200" dirty="0" err="1">
                <a:solidFill>
                  <a:srgbClr val="878685">
                    <a:lumMod val="50000"/>
                  </a:srgbClr>
                </a:solidFill>
              </a:rPr>
              <a:t>or</a:t>
            </a:r>
            <a:r>
              <a:rPr lang="de-DE" sz="1200" dirty="0">
                <a:solidFill>
                  <a:srgbClr val="878685">
                    <a:lumMod val="50000"/>
                  </a:srgbClr>
                </a:solidFill>
              </a:rPr>
              <a:t> PI </a:t>
            </a:r>
            <a:r>
              <a:rPr lang="de-DE" sz="1200" dirty="0" err="1">
                <a:solidFill>
                  <a:srgbClr val="878685">
                    <a:lumMod val="50000"/>
                  </a:srgbClr>
                </a:solidFill>
              </a:rPr>
              <a:t>from</a:t>
            </a:r>
            <a:r>
              <a:rPr lang="de-DE" sz="1200" dirty="0">
                <a:solidFill>
                  <a:srgbClr val="878685">
                    <a:lumMod val="50000"/>
                  </a:srgbClr>
                </a:solidFill>
              </a:rPr>
              <a:t> Third Country, </a:t>
            </a:r>
            <a:r>
              <a:rPr lang="en-GB" sz="1200" dirty="0">
                <a:solidFill>
                  <a:srgbClr val="878685">
                    <a:lumMod val="50000"/>
                  </a:srgbClr>
                </a:solidFill>
              </a:rPr>
              <a:t>other major experimental and field work costs, excluding personnel costs</a:t>
            </a:r>
          </a:p>
        </p:txBody>
      </p:sp>
      <p:graphicFrame>
        <p:nvGraphicFramePr>
          <p:cNvPr id="2" name="Tabelle 1">
            <a:extLst>
              <a:ext uri="{FF2B5EF4-FFF2-40B4-BE49-F238E27FC236}">
                <a16:creationId xmlns:a16="http://schemas.microsoft.com/office/drawing/2014/main" id="{ACB85D84-7A43-472D-8A21-A7274656D232}"/>
              </a:ext>
            </a:extLst>
          </p:cNvPr>
          <p:cNvGraphicFramePr>
            <a:graphicFrameLocks noGrp="1"/>
          </p:cNvGraphicFramePr>
          <p:nvPr>
            <p:extLst>
              <p:ext uri="{D42A27DB-BD31-4B8C-83A1-F6EECF244321}">
                <p14:modId xmlns:p14="http://schemas.microsoft.com/office/powerpoint/2010/main" val="750255664"/>
              </p:ext>
            </p:extLst>
          </p:nvPr>
        </p:nvGraphicFramePr>
        <p:xfrm>
          <a:off x="838200" y="1913203"/>
          <a:ext cx="10515599" cy="3150295"/>
        </p:xfrm>
        <a:graphic>
          <a:graphicData uri="http://schemas.openxmlformats.org/drawingml/2006/table">
            <a:tbl>
              <a:tblPr>
                <a:tableStyleId>{5C22544A-7EE6-4342-B048-85BDC9FD1C3A}</a:tableStyleId>
              </a:tblPr>
              <a:tblGrid>
                <a:gridCol w="1752249">
                  <a:extLst>
                    <a:ext uri="{9D8B030D-6E8A-4147-A177-3AD203B41FA5}">
                      <a16:colId xmlns:a16="http://schemas.microsoft.com/office/drawing/2014/main" val="3440079011"/>
                    </a:ext>
                  </a:extLst>
                </a:gridCol>
                <a:gridCol w="1752249">
                  <a:extLst>
                    <a:ext uri="{9D8B030D-6E8A-4147-A177-3AD203B41FA5}">
                      <a16:colId xmlns:a16="http://schemas.microsoft.com/office/drawing/2014/main" val="2351403897"/>
                    </a:ext>
                  </a:extLst>
                </a:gridCol>
                <a:gridCol w="1752249">
                  <a:extLst>
                    <a:ext uri="{9D8B030D-6E8A-4147-A177-3AD203B41FA5}">
                      <a16:colId xmlns:a16="http://schemas.microsoft.com/office/drawing/2014/main" val="82694311"/>
                    </a:ext>
                  </a:extLst>
                </a:gridCol>
                <a:gridCol w="1752249">
                  <a:extLst>
                    <a:ext uri="{9D8B030D-6E8A-4147-A177-3AD203B41FA5}">
                      <a16:colId xmlns:a16="http://schemas.microsoft.com/office/drawing/2014/main" val="931783334"/>
                    </a:ext>
                  </a:extLst>
                </a:gridCol>
                <a:gridCol w="1752249">
                  <a:extLst>
                    <a:ext uri="{9D8B030D-6E8A-4147-A177-3AD203B41FA5}">
                      <a16:colId xmlns:a16="http://schemas.microsoft.com/office/drawing/2014/main" val="1061437978"/>
                    </a:ext>
                  </a:extLst>
                </a:gridCol>
                <a:gridCol w="1754354">
                  <a:extLst>
                    <a:ext uri="{9D8B030D-6E8A-4147-A177-3AD203B41FA5}">
                      <a16:colId xmlns:a16="http://schemas.microsoft.com/office/drawing/2014/main" val="2608773572"/>
                    </a:ext>
                  </a:extLst>
                </a:gridCol>
              </a:tblGrid>
              <a:tr h="660616">
                <a:tc>
                  <a:txBody>
                    <a:bodyPr/>
                    <a:lstStyle/>
                    <a:p>
                      <a:pPr marL="0" algn="ctr" defTabSz="914400" rtl="0" eaLnBrk="1" fontAlgn="base" latinLnBrk="0" hangingPunct="1">
                        <a:spcBef>
                          <a:spcPts val="505"/>
                        </a:spcBef>
                        <a:spcAft>
                          <a:spcPts val="0"/>
                        </a:spcAft>
                        <a:defRPr/>
                      </a:pPr>
                      <a:endParaRPr lang="de-DE" sz="2000" b="1" kern="0" spc="-30" dirty="0">
                        <a:solidFill>
                          <a:srgbClr val="931680"/>
                        </a:solidFill>
                        <a:latin typeface="+mn-lt"/>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err="1">
                          <a:solidFill>
                            <a:srgbClr val="931680"/>
                          </a:solidFill>
                          <a:latin typeface="+mn-lt"/>
                          <a:ea typeface="+mn-ea"/>
                          <a:cs typeface="Arial" panose="020B0604020202020204" pitchFamily="34" charset="0"/>
                        </a:rPr>
                        <a:t>Starting</a:t>
                      </a:r>
                      <a:r>
                        <a:rPr lang="de-DE" sz="2000" b="1" kern="0" spc="-30" dirty="0">
                          <a:solidFill>
                            <a:srgbClr val="931680"/>
                          </a:solidFill>
                          <a:latin typeface="+mn-lt"/>
                          <a:ea typeface="+mn-ea"/>
                          <a:cs typeface="Arial" panose="020B0604020202020204" pitchFamily="34" charset="0"/>
                        </a:rPr>
                        <a:t> </a:t>
                      </a:r>
                    </a:p>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Grants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err="1">
                          <a:solidFill>
                            <a:srgbClr val="931680"/>
                          </a:solidFill>
                          <a:latin typeface="+mn-lt"/>
                          <a:ea typeface="+mn-ea"/>
                          <a:cs typeface="Arial" panose="020B0604020202020204" pitchFamily="34" charset="0"/>
                        </a:rPr>
                        <a:t>Consolidator</a:t>
                      </a:r>
                      <a:r>
                        <a:rPr lang="de-DE" sz="2000" b="1" kern="0" spc="-30" dirty="0">
                          <a:solidFill>
                            <a:srgbClr val="931680"/>
                          </a:solidFill>
                          <a:latin typeface="+mn-lt"/>
                          <a:ea typeface="+mn-ea"/>
                          <a:cs typeface="Arial" panose="020B0604020202020204" pitchFamily="34" charset="0"/>
                        </a:rPr>
                        <a:t> Grants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err="1">
                          <a:solidFill>
                            <a:srgbClr val="931680"/>
                          </a:solidFill>
                          <a:latin typeface="+mn-lt"/>
                          <a:ea typeface="+mn-ea"/>
                          <a:cs typeface="Arial" panose="020B0604020202020204" pitchFamily="34" charset="0"/>
                        </a:rPr>
                        <a:t>Advanced</a:t>
                      </a:r>
                      <a:r>
                        <a:rPr lang="de-DE" sz="2000" b="1" kern="0" spc="-30" dirty="0">
                          <a:solidFill>
                            <a:srgbClr val="931680"/>
                          </a:solidFill>
                          <a:latin typeface="+mn-lt"/>
                          <a:ea typeface="+mn-ea"/>
                          <a:cs typeface="Arial" panose="020B0604020202020204" pitchFamily="34" charset="0"/>
                        </a:rPr>
                        <a:t> Grants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Synergy Grants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Proof of Concept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extLst>
                  <a:ext uri="{0D108BD9-81ED-4DB2-BD59-A6C34878D82A}">
                    <a16:rowId xmlns:a16="http://schemas.microsoft.com/office/drawing/2014/main" val="1544161003"/>
                  </a:ext>
                </a:extLst>
              </a:tr>
              <a:tr h="814231">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Target </a:t>
                      </a:r>
                      <a:r>
                        <a:rPr lang="de-DE" sz="2000" b="1" kern="0" spc="-30" dirty="0" err="1">
                          <a:solidFill>
                            <a:srgbClr val="931680"/>
                          </a:solidFill>
                          <a:latin typeface="+mn-lt"/>
                          <a:ea typeface="+mn-ea"/>
                          <a:cs typeface="Arial" panose="020B0604020202020204" pitchFamily="34" charset="0"/>
                        </a:rPr>
                        <a:t>group</a:t>
                      </a:r>
                      <a:r>
                        <a:rPr lang="de-DE" sz="2000" b="1" kern="0" spc="-30" dirty="0">
                          <a:solidFill>
                            <a:srgbClr val="931680"/>
                          </a:solidFill>
                          <a:latin typeface="+mn-lt"/>
                          <a:ea typeface="+mn-ea"/>
                          <a:cs typeface="Arial" panose="020B0604020202020204" pitchFamily="34"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1600" kern="1200" dirty="0" err="1">
                          <a:solidFill>
                            <a:schemeClr val="tx1"/>
                          </a:solidFill>
                          <a:latin typeface="+mn-lt"/>
                          <a:ea typeface="+mn-ea"/>
                          <a:cs typeface="+mn-cs"/>
                        </a:rPr>
                        <a:t>scientists</a:t>
                      </a:r>
                      <a:r>
                        <a:rPr lang="de-DE" sz="1600" kern="1200" dirty="0">
                          <a:solidFill>
                            <a:schemeClr val="tx1"/>
                          </a:solidFill>
                          <a:latin typeface="+mn-lt"/>
                          <a:ea typeface="+mn-ea"/>
                          <a:cs typeface="+mn-cs"/>
                        </a:rPr>
                        <a:t> 2-7 </a:t>
                      </a:r>
                      <a:r>
                        <a:rPr lang="de-DE" sz="1600" kern="1200" dirty="0" err="1">
                          <a:solidFill>
                            <a:schemeClr val="tx1"/>
                          </a:solidFill>
                          <a:latin typeface="+mn-lt"/>
                          <a:ea typeface="+mn-ea"/>
                          <a:cs typeface="+mn-cs"/>
                        </a:rPr>
                        <a:t>years</a:t>
                      </a:r>
                      <a:r>
                        <a:rPr lang="de-DE" sz="1600" kern="1200" dirty="0">
                          <a:solidFill>
                            <a:schemeClr val="tx1"/>
                          </a:solidFill>
                          <a:latin typeface="+mn-lt"/>
                          <a:ea typeface="+mn-ea"/>
                          <a:cs typeface="+mn-cs"/>
                        </a:rPr>
                        <a:t> after PhD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err="1">
                          <a:solidFill>
                            <a:schemeClr val="tx1"/>
                          </a:solidFill>
                          <a:latin typeface="+mn-lt"/>
                          <a:ea typeface="+mn-ea"/>
                          <a:cs typeface="+mn-cs"/>
                        </a:rPr>
                        <a:t>scientists</a:t>
                      </a:r>
                      <a:r>
                        <a:rPr lang="de-DE" sz="1600" kern="1200" dirty="0">
                          <a:solidFill>
                            <a:schemeClr val="tx1"/>
                          </a:solidFill>
                          <a:latin typeface="+mn-lt"/>
                          <a:ea typeface="+mn-ea"/>
                          <a:cs typeface="+mn-cs"/>
                        </a:rPr>
                        <a:t> 7-12 </a:t>
                      </a:r>
                      <a:r>
                        <a:rPr lang="de-DE" sz="1600" kern="1200" dirty="0" err="1">
                          <a:solidFill>
                            <a:schemeClr val="tx1"/>
                          </a:solidFill>
                          <a:latin typeface="+mn-lt"/>
                          <a:ea typeface="+mn-ea"/>
                          <a:cs typeface="+mn-cs"/>
                        </a:rPr>
                        <a:t>years</a:t>
                      </a:r>
                      <a:r>
                        <a:rPr lang="de-DE" sz="1600" kern="1200" dirty="0">
                          <a:solidFill>
                            <a:schemeClr val="tx1"/>
                          </a:solidFill>
                          <a:latin typeface="+mn-lt"/>
                          <a:ea typeface="+mn-ea"/>
                          <a:cs typeface="+mn-cs"/>
                        </a:rPr>
                        <a:t> after PhD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err="1">
                          <a:solidFill>
                            <a:schemeClr val="tx1"/>
                          </a:solidFill>
                          <a:latin typeface="+mn-lt"/>
                          <a:ea typeface="+mn-ea"/>
                          <a:cs typeface="+mn-cs"/>
                        </a:rPr>
                        <a:t>Established</a:t>
                      </a:r>
                      <a:r>
                        <a:rPr lang="de-DE" sz="1600" kern="1200" dirty="0">
                          <a:solidFill>
                            <a:schemeClr val="tx1"/>
                          </a:solidFill>
                          <a:latin typeface="+mn-lt"/>
                          <a:ea typeface="+mn-ea"/>
                          <a:cs typeface="+mn-cs"/>
                        </a:rPr>
                        <a:t> </a:t>
                      </a:r>
                      <a:r>
                        <a:rPr lang="de-DE" sz="1600" kern="1200" dirty="0" err="1">
                          <a:solidFill>
                            <a:schemeClr val="tx1"/>
                          </a:solidFill>
                          <a:latin typeface="+mn-lt"/>
                          <a:ea typeface="+mn-ea"/>
                          <a:cs typeface="+mn-cs"/>
                        </a:rPr>
                        <a:t>scientists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a:solidFill>
                            <a:schemeClr val="tx1"/>
                          </a:solidFill>
                          <a:latin typeface="+mn-lt"/>
                          <a:ea typeface="+mn-ea"/>
                          <a:cs typeface="+mn-cs"/>
                        </a:rPr>
                        <a:t>2-4 scientists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ERC </a:t>
                      </a:r>
                      <a:r>
                        <a:rPr lang="de-DE" sz="1600" kern="1200" dirty="0" err="1">
                          <a:solidFill>
                            <a:schemeClr val="tx1"/>
                          </a:solidFill>
                          <a:latin typeface="+mn-lt"/>
                          <a:ea typeface="+mn-ea"/>
                          <a:cs typeface="+mn-cs"/>
                        </a:rPr>
                        <a:t>Grantees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8591563"/>
                  </a:ext>
                </a:extLst>
              </a:tr>
              <a:tr h="620229">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Max. </a:t>
                      </a:r>
                      <a:r>
                        <a:rPr lang="de-DE" sz="2000" b="1" kern="0" spc="-30" dirty="0" err="1">
                          <a:solidFill>
                            <a:srgbClr val="931680"/>
                          </a:solidFill>
                          <a:latin typeface="+mn-lt"/>
                          <a:ea typeface="+mn-ea"/>
                          <a:cs typeface="Arial" panose="020B0604020202020204" pitchFamily="34" charset="0"/>
                        </a:rPr>
                        <a:t>duration</a:t>
                      </a:r>
                      <a:endParaRPr lang="de-DE" sz="2000" b="1" kern="0" spc="-30" dirty="0">
                        <a:solidFill>
                          <a:srgbClr val="931680"/>
                        </a:solidFill>
                        <a:latin typeface="+mn-lt"/>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5 </a:t>
                      </a:r>
                      <a:r>
                        <a:rPr lang="de-DE" sz="1600" kern="1200" dirty="0" err="1">
                          <a:solidFill>
                            <a:schemeClr val="tx1"/>
                          </a:solidFill>
                          <a:latin typeface="+mn-lt"/>
                          <a:ea typeface="+mn-ea"/>
                          <a:cs typeface="+mn-cs"/>
                        </a:rPr>
                        <a:t>years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5 </a:t>
                      </a:r>
                      <a:r>
                        <a:rPr lang="de-DE" sz="1600" kern="1200" dirty="0" err="1">
                          <a:solidFill>
                            <a:schemeClr val="tx1"/>
                          </a:solidFill>
                          <a:latin typeface="+mn-lt"/>
                          <a:ea typeface="+mn-ea"/>
                          <a:cs typeface="+mn-cs"/>
                        </a:rPr>
                        <a:t>years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5 </a:t>
                      </a:r>
                      <a:r>
                        <a:rPr lang="de-DE" sz="1600" kern="1200" dirty="0" err="1">
                          <a:solidFill>
                            <a:schemeClr val="tx1"/>
                          </a:solidFill>
                          <a:latin typeface="+mn-lt"/>
                          <a:ea typeface="+mn-ea"/>
                          <a:cs typeface="+mn-cs"/>
                        </a:rPr>
                        <a:t>years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6 </a:t>
                      </a:r>
                      <a:r>
                        <a:rPr lang="de-DE" sz="1600" kern="1200" dirty="0" err="1">
                          <a:solidFill>
                            <a:schemeClr val="tx1"/>
                          </a:solidFill>
                          <a:latin typeface="+mn-lt"/>
                          <a:ea typeface="+mn-ea"/>
                          <a:cs typeface="+mn-cs"/>
                        </a:rPr>
                        <a:t>years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18 </a:t>
                      </a:r>
                      <a:r>
                        <a:rPr lang="de-DE" sz="1600" kern="1200" dirty="0" err="1">
                          <a:solidFill>
                            <a:schemeClr val="tx1"/>
                          </a:solidFill>
                          <a:latin typeface="+mn-lt"/>
                          <a:ea typeface="+mn-ea"/>
                          <a:cs typeface="+mn-cs"/>
                        </a:rPr>
                        <a:t>months</a:t>
                      </a:r>
                      <a:endParaRPr lang="de-DE" sz="1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2714294"/>
                  </a:ext>
                </a:extLst>
              </a:tr>
              <a:tr h="870484">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Max. </a:t>
                      </a:r>
                      <a:r>
                        <a:rPr lang="de-DE" sz="2000" b="1" kern="0" spc="-30" dirty="0" err="1">
                          <a:solidFill>
                            <a:srgbClr val="931680"/>
                          </a:solidFill>
                          <a:latin typeface="+mn-lt"/>
                          <a:ea typeface="+mn-ea"/>
                          <a:cs typeface="Arial" panose="020B0604020202020204" pitchFamily="34" charset="0"/>
                        </a:rPr>
                        <a:t>budget</a:t>
                      </a:r>
                      <a:endParaRPr lang="de-DE" sz="2000" b="1" kern="0" spc="-30" dirty="0">
                        <a:solidFill>
                          <a:srgbClr val="931680"/>
                        </a:solidFill>
                        <a:latin typeface="+mn-lt"/>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1.5 Mio. € </a:t>
                      </a:r>
                    </a:p>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(2.5 Mio.€)*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2 Mio. € </a:t>
                      </a:r>
                    </a:p>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(3 Mio.€)*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2.5 Mio. € </a:t>
                      </a:r>
                    </a:p>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(3.5 Mio.€)*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10 Mio. €</a:t>
                      </a:r>
                    </a:p>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(14 Mio.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600" kern="1200" dirty="0">
                          <a:solidFill>
                            <a:schemeClr val="tx1"/>
                          </a:solidFill>
                          <a:latin typeface="+mn-lt"/>
                          <a:ea typeface="+mn-ea"/>
                          <a:cs typeface="+mn-cs"/>
                        </a:rPr>
                        <a:t>150 000 €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24905105"/>
                  </a:ext>
                </a:extLst>
              </a:tr>
            </a:tbl>
          </a:graphicData>
        </a:graphic>
      </p:graphicFrame>
    </p:spTree>
    <p:extLst>
      <p:ext uri="{BB962C8B-B14F-4D97-AF65-F5344CB8AC3E}">
        <p14:creationId xmlns:p14="http://schemas.microsoft.com/office/powerpoint/2010/main" val="28705478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56EB3A-CA03-4E19-AC18-2BE23480DA5D}"/>
              </a:ext>
            </a:extLst>
          </p:cNvPr>
          <p:cNvSpPr>
            <a:spLocks noGrp="1"/>
          </p:cNvSpPr>
          <p:nvPr>
            <p:ph type="title"/>
          </p:nvPr>
        </p:nvSpPr>
        <p:spPr/>
        <p:txBody>
          <a:bodyPr/>
          <a:lstStyle/>
          <a:p>
            <a:r>
              <a:rPr lang="de-DE" dirty="0"/>
              <a:t>ERC Grant </a:t>
            </a:r>
            <a:r>
              <a:rPr lang="de-DE" dirty="0" err="1"/>
              <a:t>Schemes</a:t>
            </a:r>
            <a:r>
              <a:rPr lang="de-DE" dirty="0"/>
              <a:t> (II/II)</a:t>
            </a:r>
          </a:p>
        </p:txBody>
      </p:sp>
      <p:graphicFrame>
        <p:nvGraphicFramePr>
          <p:cNvPr id="5" name="Tabelle 4">
            <a:extLst>
              <a:ext uri="{FF2B5EF4-FFF2-40B4-BE49-F238E27FC236}">
                <a16:creationId xmlns:a16="http://schemas.microsoft.com/office/drawing/2014/main" id="{F4879EBF-763A-411B-8DE1-5B182925BF1A}"/>
              </a:ext>
            </a:extLst>
          </p:cNvPr>
          <p:cNvGraphicFramePr>
            <a:graphicFrameLocks noGrp="1"/>
          </p:cNvGraphicFramePr>
          <p:nvPr>
            <p:extLst>
              <p:ext uri="{D42A27DB-BD31-4B8C-83A1-F6EECF244321}">
                <p14:modId xmlns:p14="http://schemas.microsoft.com/office/powerpoint/2010/main" val="2573534963"/>
              </p:ext>
            </p:extLst>
          </p:nvPr>
        </p:nvGraphicFramePr>
        <p:xfrm>
          <a:off x="838200" y="1977206"/>
          <a:ext cx="10515601" cy="2590800"/>
        </p:xfrm>
        <a:graphic>
          <a:graphicData uri="http://schemas.openxmlformats.org/drawingml/2006/table">
            <a:tbl>
              <a:tblPr firstRow="1" bandRow="1"/>
              <a:tblGrid>
                <a:gridCol w="2099334">
                  <a:extLst>
                    <a:ext uri="{9D8B030D-6E8A-4147-A177-3AD203B41FA5}">
                      <a16:colId xmlns:a16="http://schemas.microsoft.com/office/drawing/2014/main" val="1971438075"/>
                    </a:ext>
                  </a:extLst>
                </a:gridCol>
                <a:gridCol w="2101437">
                  <a:extLst>
                    <a:ext uri="{9D8B030D-6E8A-4147-A177-3AD203B41FA5}">
                      <a16:colId xmlns:a16="http://schemas.microsoft.com/office/drawing/2014/main" val="2377931177"/>
                    </a:ext>
                  </a:extLst>
                </a:gridCol>
                <a:gridCol w="2107748">
                  <a:extLst>
                    <a:ext uri="{9D8B030D-6E8A-4147-A177-3AD203B41FA5}">
                      <a16:colId xmlns:a16="http://schemas.microsoft.com/office/drawing/2014/main" val="2330838147"/>
                    </a:ext>
                  </a:extLst>
                </a:gridCol>
                <a:gridCol w="2103541">
                  <a:extLst>
                    <a:ext uri="{9D8B030D-6E8A-4147-A177-3AD203B41FA5}">
                      <a16:colId xmlns:a16="http://schemas.microsoft.com/office/drawing/2014/main" val="3065405076"/>
                    </a:ext>
                  </a:extLst>
                </a:gridCol>
                <a:gridCol w="2103541">
                  <a:extLst>
                    <a:ext uri="{9D8B030D-6E8A-4147-A177-3AD203B41FA5}">
                      <a16:colId xmlns:a16="http://schemas.microsoft.com/office/drawing/2014/main" val="1213866878"/>
                    </a:ext>
                  </a:extLst>
                </a:gridCol>
              </a:tblGrid>
              <a:tr h="370840">
                <a:tc>
                  <a:txBody>
                    <a:bodyPr/>
                    <a:lstStyle/>
                    <a:p>
                      <a:endParaRPr lang="de-DE" sz="1100" dirty="0">
                        <a:solidFill>
                          <a:srgbClr val="931680"/>
                        </a:solidFill>
                        <a:effectLst/>
                        <a:latin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err="1">
                          <a:solidFill>
                            <a:srgbClr val="931680"/>
                          </a:solidFill>
                          <a:latin typeface="+mn-lt"/>
                          <a:ea typeface="+mn-ea"/>
                          <a:cs typeface="Arial" panose="020B0604020202020204" pitchFamily="34" charset="0"/>
                        </a:rPr>
                        <a:t>Starting</a:t>
                      </a:r>
                      <a:r>
                        <a:rPr lang="de-DE" sz="2000" b="1" kern="0" spc="-30" dirty="0">
                          <a:solidFill>
                            <a:srgbClr val="931680"/>
                          </a:solidFill>
                          <a:latin typeface="+mn-lt"/>
                          <a:ea typeface="+mn-ea"/>
                          <a:cs typeface="Arial" panose="020B0604020202020204" pitchFamily="34" charset="0"/>
                        </a:rPr>
                        <a:t> Grant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err="1">
                          <a:solidFill>
                            <a:srgbClr val="931680"/>
                          </a:solidFill>
                          <a:latin typeface="+mn-lt"/>
                          <a:ea typeface="+mn-ea"/>
                          <a:cs typeface="Arial" panose="020B0604020202020204" pitchFamily="34" charset="0"/>
                        </a:rPr>
                        <a:t>Consolidator</a:t>
                      </a:r>
                      <a:r>
                        <a:rPr lang="de-DE" sz="2000" b="1" kern="0" spc="-30" dirty="0">
                          <a:solidFill>
                            <a:srgbClr val="931680"/>
                          </a:solidFill>
                          <a:latin typeface="+mn-lt"/>
                          <a:ea typeface="+mn-ea"/>
                          <a:cs typeface="Arial" panose="020B0604020202020204" pitchFamily="34" charset="0"/>
                        </a:rPr>
                        <a:t> Grant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err="1">
                          <a:solidFill>
                            <a:srgbClr val="931680"/>
                          </a:solidFill>
                          <a:latin typeface="+mn-lt"/>
                          <a:ea typeface="+mn-ea"/>
                          <a:cs typeface="Arial" panose="020B0604020202020204" pitchFamily="34" charset="0"/>
                        </a:rPr>
                        <a:t>Advanced</a:t>
                      </a:r>
                      <a:r>
                        <a:rPr lang="de-DE" sz="2000" b="1" kern="0" spc="-30" dirty="0">
                          <a:solidFill>
                            <a:srgbClr val="931680"/>
                          </a:solidFill>
                          <a:latin typeface="+mn-lt"/>
                          <a:ea typeface="+mn-ea"/>
                          <a:cs typeface="Arial" panose="020B0604020202020204" pitchFamily="34" charset="0"/>
                        </a:rPr>
                        <a:t> Grant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Synergy Grant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extLst>
                  <a:ext uri="{0D108BD9-81ED-4DB2-BD59-A6C34878D82A}">
                    <a16:rowId xmlns:a16="http://schemas.microsoft.com/office/drawing/2014/main" val="4014432713"/>
                  </a:ext>
                </a:extLst>
              </a:tr>
              <a:tr h="640080">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On </a:t>
                      </a:r>
                      <a:r>
                        <a:rPr lang="de-DE" sz="2000" b="1" kern="0" spc="-30" dirty="0" err="1">
                          <a:solidFill>
                            <a:srgbClr val="931680"/>
                          </a:solidFill>
                          <a:latin typeface="+mn-lt"/>
                          <a:ea typeface="+mn-ea"/>
                          <a:cs typeface="Arial" panose="020B0604020202020204" pitchFamily="34" charset="0"/>
                        </a:rPr>
                        <a:t>the</a:t>
                      </a:r>
                      <a:r>
                        <a:rPr lang="de-DE" sz="2000" b="1" kern="0" spc="-30" dirty="0">
                          <a:solidFill>
                            <a:srgbClr val="931680"/>
                          </a:solidFill>
                          <a:latin typeface="+mn-lt"/>
                          <a:ea typeface="+mn-ea"/>
                          <a:cs typeface="Arial" panose="020B0604020202020204" pitchFamily="34" charset="0"/>
                        </a:rPr>
                        <a:t> ERC </a:t>
                      </a:r>
                      <a:r>
                        <a:rPr lang="de-DE" sz="2000" b="1" kern="0" spc="-30" dirty="0" err="1">
                          <a:solidFill>
                            <a:srgbClr val="931680"/>
                          </a:solidFill>
                          <a:latin typeface="+mn-lt"/>
                          <a:ea typeface="+mn-ea"/>
                          <a:cs typeface="Arial" panose="020B0604020202020204" pitchFamily="34" charset="0"/>
                        </a:rPr>
                        <a:t>project</a:t>
                      </a:r>
                      <a:endParaRPr lang="de-DE" sz="2000" b="1" kern="0" spc="-30" dirty="0">
                        <a:solidFill>
                          <a:srgbClr val="931680"/>
                        </a:solidFill>
                        <a:latin typeface="+mn-lt"/>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30% </a:t>
                      </a:r>
                      <a:br>
                        <a:rPr lang="de-DE" sz="1800" kern="1200" dirty="0">
                          <a:solidFill>
                            <a:schemeClr val="tx1"/>
                          </a:solidFill>
                          <a:latin typeface="+mn-lt"/>
                          <a:ea typeface="+mn-ea"/>
                          <a:cs typeface="+mn-cs"/>
                        </a:rPr>
                      </a:br>
                      <a:r>
                        <a:rPr lang="de-DE" sz="1800" kern="1200" dirty="0">
                          <a:solidFill>
                            <a:schemeClr val="tx1"/>
                          </a:solidFill>
                          <a:latin typeface="+mn-lt"/>
                          <a:ea typeface="+mn-ea"/>
                          <a:cs typeface="+mn-cs"/>
                        </a:rPr>
                        <a:t>(</a:t>
                      </a:r>
                      <a:r>
                        <a:rPr lang="de-DE" sz="1800" kern="1200" dirty="0" err="1">
                          <a:solidFill>
                            <a:schemeClr val="tx1"/>
                          </a:solidFill>
                          <a:latin typeface="+mn-lt"/>
                          <a:ea typeface="+mn-ea"/>
                          <a:cs typeface="+mn-cs"/>
                        </a:rPr>
                        <a:t>each</a:t>
                      </a:r>
                      <a:r>
                        <a:rPr lang="de-DE" sz="1800" kern="1200" dirty="0">
                          <a:solidFill>
                            <a:schemeClr val="tx1"/>
                          </a:solidFill>
                          <a:latin typeface="+mn-lt"/>
                          <a:ea typeface="+mn-ea"/>
                          <a:cs typeface="+mn-cs"/>
                        </a:rPr>
                        <a:t> PI)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3934618"/>
                  </a:ext>
                </a:extLst>
              </a:tr>
              <a:tr h="1188720">
                <a:tc>
                  <a:txBody>
                    <a:bodyPr/>
                    <a:lstStyle/>
                    <a:p>
                      <a:pPr marL="0" algn="ctr" defTabSz="914400" rtl="0" eaLnBrk="1" fontAlgn="base" latinLnBrk="0" hangingPunct="1">
                        <a:spcBef>
                          <a:spcPts val="505"/>
                        </a:spcBef>
                        <a:spcAft>
                          <a:spcPts val="0"/>
                        </a:spcAft>
                        <a:defRPr/>
                      </a:pPr>
                      <a:r>
                        <a:rPr lang="de-DE" sz="2000" b="1" kern="0" spc="-30" dirty="0">
                          <a:solidFill>
                            <a:srgbClr val="931680"/>
                          </a:solidFill>
                          <a:latin typeface="+mn-lt"/>
                          <a:ea typeface="+mn-ea"/>
                          <a:cs typeface="Arial" panose="020B0604020202020204" pitchFamily="34" charset="0"/>
                        </a:rPr>
                        <a:t>In </a:t>
                      </a:r>
                      <a:r>
                        <a:rPr lang="de-DE" sz="2000" b="1" kern="0" spc="-30" dirty="0" err="1">
                          <a:solidFill>
                            <a:srgbClr val="931680"/>
                          </a:solidFill>
                          <a:latin typeface="+mn-lt"/>
                          <a:ea typeface="+mn-ea"/>
                          <a:cs typeface="Arial" panose="020B0604020202020204" pitchFamily="34" charset="0"/>
                        </a:rPr>
                        <a:t>the</a:t>
                      </a:r>
                      <a:r>
                        <a:rPr lang="de-DE" sz="2000" b="1" kern="0" spc="-30" dirty="0">
                          <a:solidFill>
                            <a:srgbClr val="931680"/>
                          </a:solidFill>
                          <a:latin typeface="+mn-lt"/>
                          <a:ea typeface="+mn-ea"/>
                          <a:cs typeface="Arial" panose="020B0604020202020204" pitchFamily="34" charset="0"/>
                        </a:rPr>
                        <a:t> EU / AC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D10E"/>
                    </a:solid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de-DE" sz="1800" kern="1200" dirty="0">
                          <a:solidFill>
                            <a:schemeClr val="tx1"/>
                          </a:solidFill>
                          <a:latin typeface="+mn-lt"/>
                          <a:ea typeface="+mn-ea"/>
                          <a:cs typeface="+mn-cs"/>
                        </a:rPr>
                        <a:t>50%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fontAlgn="base" latinLnBrk="0" hangingPunct="1">
                        <a:spcBef>
                          <a:spcPts val="505"/>
                        </a:spcBef>
                        <a:spcAft>
                          <a:spcPts val="0"/>
                        </a:spcAft>
                        <a:defRPr/>
                      </a:pPr>
                      <a:r>
                        <a:rPr lang="en-US" sz="1800" kern="1200" dirty="0">
                          <a:solidFill>
                            <a:schemeClr val="tx1"/>
                          </a:solidFill>
                          <a:latin typeface="+mn-lt"/>
                          <a:ea typeface="+mn-ea"/>
                          <a:cs typeface="+mn-cs"/>
                        </a:rPr>
                        <a:t>50% </a:t>
                      </a:r>
                      <a:br>
                        <a:rPr lang="en-US" sz="1800" kern="1200" dirty="0">
                          <a:solidFill>
                            <a:schemeClr val="tx1"/>
                          </a:solidFill>
                          <a:latin typeface="+mn-lt"/>
                          <a:ea typeface="+mn-ea"/>
                          <a:cs typeface="+mn-cs"/>
                        </a:rPr>
                      </a:br>
                      <a:r>
                        <a:rPr lang="en-US" sz="1800" kern="1200" dirty="0">
                          <a:solidFill>
                            <a:schemeClr val="tx1"/>
                          </a:solidFill>
                          <a:latin typeface="+mn-lt"/>
                          <a:ea typeface="+mn-ea"/>
                          <a:cs typeface="+mn-cs"/>
                        </a:rPr>
                        <a:t>(for each PI with a Host Institution in the EU/AS)</a:t>
                      </a:r>
                      <a:endParaRPr lang="de-DE" sz="18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56305485"/>
                  </a:ext>
                </a:extLst>
              </a:tr>
            </a:tbl>
          </a:graphicData>
        </a:graphic>
      </p:graphicFrame>
    </p:spTree>
    <p:extLst>
      <p:ext uri="{BB962C8B-B14F-4D97-AF65-F5344CB8AC3E}">
        <p14:creationId xmlns:p14="http://schemas.microsoft.com/office/powerpoint/2010/main" val="32450778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C3C409-CD82-4D4B-9D9D-38B567959786}"/>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ERC Starting </a:t>
            </a:r>
            <a:r>
              <a:rPr lang="de-DE" dirty="0">
                <a:latin typeface="Arial" panose="020B0604020202020204" pitchFamily="34" charset="0"/>
                <a:cs typeface="Arial" panose="020B0604020202020204" pitchFamily="34" charset="0"/>
              </a:rPr>
              <a:t>Grants – </a:t>
            </a:r>
            <a:r>
              <a:rPr lang="de-DE" dirty="0" err="1">
                <a:latin typeface="Arial" panose="020B0604020202020204" pitchFamily="34" charset="0"/>
                <a:cs typeface="Arial" panose="020B0604020202020204" pitchFamily="34" charset="0"/>
              </a:rPr>
              <a:t>Overview</a:t>
            </a:r>
            <a:endParaRPr lang="de-DE" dirty="0">
              <a:latin typeface="Arial" panose="020B0604020202020204" pitchFamily="34" charset="0"/>
              <a:cs typeface="Arial" panose="020B0604020202020204" pitchFamily="34" charset="0"/>
            </a:endParaRPr>
          </a:p>
        </p:txBody>
      </p:sp>
      <p:graphicFrame>
        <p:nvGraphicFramePr>
          <p:cNvPr id="5" name="Inhaltsplatzhalter 4">
            <a:extLst>
              <a:ext uri="{FF2B5EF4-FFF2-40B4-BE49-F238E27FC236}">
                <a16:creationId xmlns:a16="http://schemas.microsoft.com/office/drawing/2014/main" id="{57344DF1-59EB-4A56-A0B9-89A3296EAADE}"/>
              </a:ext>
            </a:extLst>
          </p:cNvPr>
          <p:cNvGraphicFramePr>
            <a:graphicFrameLocks noGrp="1"/>
          </p:cNvGraphicFramePr>
          <p:nvPr>
            <p:ph idx="4294967295"/>
            <p:extLst>
              <p:ext uri="{D42A27DB-BD31-4B8C-83A1-F6EECF244321}">
                <p14:modId xmlns:p14="http://schemas.microsoft.com/office/powerpoint/2010/main" val="936129864"/>
              </p:ext>
            </p:extLst>
          </p:nvPr>
        </p:nvGraphicFramePr>
        <p:xfrm>
          <a:off x="838200" y="1758463"/>
          <a:ext cx="10515600" cy="3397027"/>
        </p:xfrm>
        <a:graphic>
          <a:graphicData uri="http://schemas.openxmlformats.org/drawingml/2006/table">
            <a:tbl>
              <a:tblPr>
                <a:tableStyleId>{5C22544A-7EE6-4342-B048-85BDC9FD1C3A}</a:tableStyleId>
              </a:tblPr>
              <a:tblGrid>
                <a:gridCol w="3533242">
                  <a:extLst>
                    <a:ext uri="{9D8B030D-6E8A-4147-A177-3AD203B41FA5}">
                      <a16:colId xmlns:a16="http://schemas.microsoft.com/office/drawing/2014/main" val="1928521428"/>
                    </a:ext>
                  </a:extLst>
                </a:gridCol>
                <a:gridCol w="6982358">
                  <a:extLst>
                    <a:ext uri="{9D8B030D-6E8A-4147-A177-3AD203B41FA5}">
                      <a16:colId xmlns:a16="http://schemas.microsoft.com/office/drawing/2014/main" val="212787732"/>
                    </a:ext>
                  </a:extLst>
                </a:gridCol>
              </a:tblGrid>
              <a:tr h="676597">
                <a:tc>
                  <a:txBody>
                    <a:bodyPr/>
                    <a:lstStyle/>
                    <a:p>
                      <a:pPr marL="0" indent="0" algn="l" defTabSz="914400" rtl="0" eaLnBrk="1" fontAlgn="base" latinLnBrk="0" hangingPunct="1">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Target </a:t>
                      </a:r>
                      <a:r>
                        <a:rPr lang="de-DE" sz="2000" b="1" kern="0" dirty="0" err="1">
                          <a:solidFill>
                            <a:srgbClr val="FFFFFF"/>
                          </a:solidFill>
                          <a:latin typeface="Arial" panose="020B0604020202020204" pitchFamily="34" charset="0"/>
                          <a:ea typeface="+mn-ea"/>
                          <a:cs typeface="Arial" panose="020B0604020202020204" pitchFamily="34" charset="0"/>
                        </a:rPr>
                        <a:t>group</a:t>
                      </a:r>
                      <a:endParaRPr lang="de-DE" sz="2000" b="1" kern="0" dirty="0">
                        <a:solidFill>
                          <a:srgbClr val="FFFFFF"/>
                        </a:solidFill>
                        <a:latin typeface="Arial" panose="020B0604020202020204" pitchFamily="34" charset="0"/>
                        <a:ea typeface="+mn-ea"/>
                        <a:cs typeface="Arial" panose="020B0604020202020204" pitchFamily="34"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B0D10E"/>
                    </a:solidFill>
                  </a:tcPr>
                </a:tc>
                <a:tc>
                  <a:txBody>
                    <a:bodyPr/>
                    <a:lstStyle/>
                    <a:p>
                      <a:pPr algn="l" fontAlgn="base">
                        <a:spcAft>
                          <a:spcPts val="0"/>
                        </a:spcAft>
                      </a:pPr>
                      <a:r>
                        <a:rPr lang="en-US" sz="2000" kern="1200" dirty="0">
                          <a:solidFill>
                            <a:schemeClr val="tx1"/>
                          </a:solidFill>
                          <a:effectLst/>
                        </a:rPr>
                        <a:t>2-7 years after PhD </a:t>
                      </a:r>
                      <a:r>
                        <a:rPr lang="en-US" sz="1600" kern="1200" dirty="0">
                          <a:solidFill>
                            <a:schemeClr val="tx1"/>
                          </a:solidFill>
                          <a:effectLst/>
                        </a:rPr>
                        <a:t>(extensions possible in exceptional cases; special rules for MD)</a:t>
                      </a:r>
                      <a:endParaRPr lang="de-DE" sz="1000" dirty="0">
                        <a:solidFill>
                          <a:schemeClr val="tx1"/>
                        </a:solidFill>
                        <a:effectLst/>
                        <a:latin typeface="Georgia" panose="02040502050405020303" pitchFamily="18" charset="0"/>
                        <a:ea typeface="+mn-ea"/>
                        <a:cs typeface="Times New Roman" panose="02020603050405020304" pitchFamily="18"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33615411"/>
                  </a:ext>
                </a:extLst>
              </a:tr>
              <a:tr h="676597">
                <a:tc>
                  <a:txBody>
                    <a:bodyPr/>
                    <a:lstStyle/>
                    <a:p>
                      <a:pPr marL="0" indent="0" algn="l" defTabSz="914400" rtl="0" eaLnBrk="1" fontAlgn="base" latinLnBrk="0" hangingPunct="1">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Funding</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algn="l" fontAlgn="base">
                        <a:spcAft>
                          <a:spcPts val="0"/>
                        </a:spcAft>
                      </a:pPr>
                      <a:r>
                        <a:rPr lang="en-GB" sz="2000" kern="1200" dirty="0">
                          <a:solidFill>
                            <a:schemeClr val="tx1"/>
                          </a:solidFill>
                          <a:effectLst/>
                        </a:rPr>
                        <a:t>max. EUR 1.5 million for max. 5 years </a:t>
                      </a:r>
                      <a:r>
                        <a:rPr lang="en-GB" sz="1600" kern="1200" dirty="0">
                          <a:solidFill>
                            <a:schemeClr val="tx1"/>
                          </a:solidFill>
                          <a:effectLst/>
                        </a:rPr>
                        <a:t>(exception: + EUR 1 million e.g. for major equipment or access to large facilities)</a:t>
                      </a:r>
                      <a:endParaRPr lang="de-DE" sz="1000" dirty="0">
                        <a:solidFill>
                          <a:schemeClr val="tx1"/>
                        </a:solidFill>
                        <a:effectLst/>
                        <a:latin typeface="Georgia" panose="02040502050405020303" pitchFamily="18" charset="0"/>
                        <a:ea typeface="+mn-ea"/>
                        <a:cs typeface="Times New Roman" panose="02020603050405020304" pitchFamily="18"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5438485"/>
                  </a:ext>
                </a:extLst>
              </a:tr>
              <a:tr h="465224">
                <a:tc>
                  <a:txBody>
                    <a:bodyPr/>
                    <a:lstStyle/>
                    <a:p>
                      <a:pPr marL="0" indent="0" algn="l" defTabSz="914400" rtl="0" eaLnBrk="1" fontAlgn="base" latinLnBrk="0" hangingPunct="1">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Host institution</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algn="l" fontAlgn="base">
                        <a:spcAft>
                          <a:spcPts val="0"/>
                        </a:spcAft>
                      </a:pPr>
                      <a:r>
                        <a:rPr lang="en-GB" sz="2000" kern="1200" dirty="0">
                          <a:solidFill>
                            <a:schemeClr val="tx1"/>
                          </a:solidFill>
                          <a:effectLst/>
                        </a:rPr>
                        <a:t>in EU Member State or Associated Country</a:t>
                      </a:r>
                      <a:endParaRPr lang="de-DE" sz="1000" dirty="0">
                        <a:solidFill>
                          <a:schemeClr val="tx1"/>
                        </a:solidFill>
                        <a:effectLst/>
                        <a:latin typeface="Georgia" panose="02040502050405020303" pitchFamily="18" charset="0"/>
                        <a:ea typeface="+mn-ea"/>
                        <a:cs typeface="Times New Roman" panose="02020603050405020304" pitchFamily="18"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36425793"/>
                  </a:ext>
                </a:extLst>
              </a:tr>
              <a:tr h="418779">
                <a:tc>
                  <a:txBody>
                    <a:bodyPr/>
                    <a:lstStyle/>
                    <a:p>
                      <a:pPr marL="0" indent="0" algn="l" defTabSz="914400" rtl="0" eaLnBrk="1" fontAlgn="base" latinLnBrk="0" hangingPunct="1">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Time commitment</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algn="l" fontAlgn="base">
                        <a:spcAft>
                          <a:spcPts val="0"/>
                        </a:spcAft>
                      </a:pPr>
                      <a:r>
                        <a:rPr lang="de-DE" sz="2000" kern="1200">
                          <a:solidFill>
                            <a:schemeClr val="tx1"/>
                          </a:solidFill>
                          <a:effectLst/>
                        </a:rPr>
                        <a:t>≥ 50% (≥ 50% in Europe)</a:t>
                      </a:r>
                      <a:endParaRPr lang="de-DE" sz="1000">
                        <a:solidFill>
                          <a:schemeClr val="tx1"/>
                        </a:solidFill>
                        <a:effectLst/>
                        <a:latin typeface="Georgia" panose="02040502050405020303" pitchFamily="18" charset="0"/>
                        <a:ea typeface="+mn-ea"/>
                        <a:cs typeface="Times New Roman" panose="02020603050405020304" pitchFamily="18"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87492384"/>
                  </a:ext>
                </a:extLst>
              </a:tr>
              <a:tr h="741051">
                <a:tc>
                  <a:txBody>
                    <a:bodyPr/>
                    <a:lstStyle/>
                    <a:p>
                      <a:pPr marL="0" indent="0" algn="l" defTabSz="914400" rtl="0" eaLnBrk="1" fontAlgn="base" latinLnBrk="0" hangingPunct="1">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Procedure</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algn="l" fontAlgn="base">
                        <a:spcAft>
                          <a:spcPts val="0"/>
                        </a:spcAft>
                      </a:pPr>
                      <a:r>
                        <a:rPr lang="en-GB" sz="2000" kern="1200" dirty="0">
                          <a:solidFill>
                            <a:schemeClr val="tx1"/>
                          </a:solidFill>
                          <a:effectLst/>
                        </a:rPr>
                        <a:t>single submission of full proposal,</a:t>
                      </a:r>
                      <a:br>
                        <a:rPr lang="en-GB" sz="2000" kern="1200" dirty="0">
                          <a:solidFill>
                            <a:schemeClr val="tx1"/>
                          </a:solidFill>
                          <a:effectLst/>
                        </a:rPr>
                      </a:br>
                      <a:r>
                        <a:rPr lang="en-GB" sz="2000" kern="1200" dirty="0">
                          <a:solidFill>
                            <a:schemeClr val="tx1"/>
                          </a:solidFill>
                          <a:effectLst/>
                        </a:rPr>
                        <a:t>two-step evaluation (incl. interview) </a:t>
                      </a:r>
                      <a:endParaRPr lang="de-DE" sz="1000" dirty="0">
                        <a:solidFill>
                          <a:schemeClr val="tx1"/>
                        </a:solidFill>
                        <a:effectLst/>
                        <a:latin typeface="Georgia" panose="02040502050405020303" pitchFamily="18" charset="0"/>
                        <a:ea typeface="+mn-ea"/>
                        <a:cs typeface="Times New Roman" panose="02020603050405020304" pitchFamily="18"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6906304"/>
                  </a:ext>
                </a:extLst>
              </a:tr>
              <a:tr h="418779">
                <a:tc>
                  <a:txBody>
                    <a:bodyPr/>
                    <a:lstStyle/>
                    <a:p>
                      <a:pPr marL="0" indent="0" algn="l" defTabSz="914400" rtl="0" eaLnBrk="1" fontAlgn="base" latinLnBrk="0" hangingPunct="1">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Call</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B0D10E"/>
                    </a:solidFill>
                  </a:tcPr>
                </a:tc>
                <a:tc>
                  <a:txBody>
                    <a:bodyPr/>
                    <a:lstStyle/>
                    <a:p>
                      <a:pPr algn="l" fontAlgn="base">
                        <a:spcAft>
                          <a:spcPts val="0"/>
                        </a:spcAft>
                      </a:pPr>
                      <a:r>
                        <a:rPr lang="de-DE" sz="2000" kern="1200" dirty="0" err="1">
                          <a:solidFill>
                            <a:schemeClr val="tx1"/>
                          </a:solidFill>
                          <a:effectLst/>
                        </a:rPr>
                        <a:t>annually</a:t>
                      </a:r>
                      <a:endParaRPr lang="de-DE" sz="1000" dirty="0">
                        <a:solidFill>
                          <a:schemeClr val="tx1"/>
                        </a:solidFill>
                        <a:effectLst/>
                        <a:latin typeface="Georgia" panose="02040502050405020303" pitchFamily="18" charset="0"/>
                        <a:ea typeface="+mn-ea"/>
                        <a:cs typeface="Times New Roman" panose="02020603050405020304" pitchFamily="18"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26246660"/>
                  </a:ext>
                </a:extLst>
              </a:tr>
            </a:tbl>
          </a:graphicData>
        </a:graphic>
      </p:graphicFrame>
    </p:spTree>
    <p:extLst>
      <p:ext uri="{BB962C8B-B14F-4D97-AF65-F5344CB8AC3E}">
        <p14:creationId xmlns:p14="http://schemas.microsoft.com/office/powerpoint/2010/main" val="2876338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205985-74B1-4357-AE02-2BA128CEEA40}"/>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ERC </a:t>
            </a:r>
            <a:r>
              <a:rPr lang="de-DE" dirty="0" err="1">
                <a:latin typeface="Arial" panose="020B0604020202020204" pitchFamily="34" charset="0"/>
                <a:cs typeface="Arial" panose="020B0604020202020204" pitchFamily="34" charset="0"/>
              </a:rPr>
              <a:t>Consolidator</a:t>
            </a:r>
            <a:r>
              <a:rPr lang="de-DE" dirty="0">
                <a:latin typeface="Arial" panose="020B0604020202020204" pitchFamily="34" charset="0"/>
                <a:cs typeface="Arial" panose="020B0604020202020204" pitchFamily="34" charset="0"/>
              </a:rPr>
              <a:t> Grants – </a:t>
            </a:r>
            <a:r>
              <a:rPr lang="de-DE" dirty="0" err="1">
                <a:latin typeface="Arial" panose="020B0604020202020204" pitchFamily="34" charset="0"/>
                <a:cs typeface="Arial" panose="020B0604020202020204" pitchFamily="34" charset="0"/>
              </a:rPr>
              <a:t>Overview</a:t>
            </a:r>
            <a:endParaRPr lang="de-DE" dirty="0">
              <a:latin typeface="Arial" panose="020B0604020202020204" pitchFamily="34" charset="0"/>
              <a:cs typeface="Arial" panose="020B0604020202020204" pitchFamily="34" charset="0"/>
            </a:endParaRPr>
          </a:p>
        </p:txBody>
      </p:sp>
      <p:graphicFrame>
        <p:nvGraphicFramePr>
          <p:cNvPr id="6" name="Inhaltsplatzhalter 5">
            <a:extLst>
              <a:ext uri="{FF2B5EF4-FFF2-40B4-BE49-F238E27FC236}">
                <a16:creationId xmlns:a16="http://schemas.microsoft.com/office/drawing/2014/main" id="{48FABB50-997F-4F0A-B30C-0D72826DF669}"/>
              </a:ext>
            </a:extLst>
          </p:cNvPr>
          <p:cNvGraphicFramePr>
            <a:graphicFrameLocks noGrp="1"/>
          </p:cNvGraphicFramePr>
          <p:nvPr>
            <p:ph idx="4294967295"/>
            <p:extLst>
              <p:ext uri="{D42A27DB-BD31-4B8C-83A1-F6EECF244321}">
                <p14:modId xmlns:p14="http://schemas.microsoft.com/office/powerpoint/2010/main" val="2379189691"/>
              </p:ext>
            </p:extLst>
          </p:nvPr>
        </p:nvGraphicFramePr>
        <p:xfrm>
          <a:off x="838200" y="1688126"/>
          <a:ext cx="10515600" cy="3807032"/>
        </p:xfrm>
        <a:graphic>
          <a:graphicData uri="http://schemas.openxmlformats.org/drawingml/2006/table">
            <a:tbl>
              <a:tblPr>
                <a:tableStyleId>{5C22544A-7EE6-4342-B048-85BDC9FD1C3A}</a:tableStyleId>
              </a:tblPr>
              <a:tblGrid>
                <a:gridCol w="3442807">
                  <a:extLst>
                    <a:ext uri="{9D8B030D-6E8A-4147-A177-3AD203B41FA5}">
                      <a16:colId xmlns:a16="http://schemas.microsoft.com/office/drawing/2014/main" val="426899213"/>
                    </a:ext>
                  </a:extLst>
                </a:gridCol>
                <a:gridCol w="7072793">
                  <a:extLst>
                    <a:ext uri="{9D8B030D-6E8A-4147-A177-3AD203B41FA5}">
                      <a16:colId xmlns:a16="http://schemas.microsoft.com/office/drawing/2014/main" val="2227209423"/>
                    </a:ext>
                  </a:extLst>
                </a:gridCol>
              </a:tblGrid>
              <a:tr h="741105">
                <a:tc>
                  <a:txBody>
                    <a:bodyPr/>
                    <a:lstStyle/>
                    <a:p>
                      <a:pPr marL="0" indent="0" algn="l" defTabSz="914400" rtl="0" eaLnBrk="1" fontAlgn="base" latinLnBrk="0" hangingPunct="1">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Target </a:t>
                      </a:r>
                      <a:r>
                        <a:rPr lang="de-DE" sz="2000" b="1" kern="0" dirty="0" err="1">
                          <a:solidFill>
                            <a:srgbClr val="FFFFFF"/>
                          </a:solidFill>
                          <a:latin typeface="Arial" panose="020B0604020202020204" pitchFamily="34" charset="0"/>
                          <a:ea typeface="+mn-ea"/>
                          <a:cs typeface="Arial" panose="020B0604020202020204" pitchFamily="34" charset="0"/>
                        </a:rPr>
                        <a:t>group</a:t>
                      </a:r>
                      <a:endParaRPr lang="de-DE" sz="2000" b="1" kern="0" dirty="0">
                        <a:solidFill>
                          <a:srgbClr val="FFFFFF"/>
                        </a:solidFill>
                        <a:latin typeface="Arial" panose="020B0604020202020204" pitchFamily="34" charset="0"/>
                        <a:ea typeface="+mn-ea"/>
                        <a:cs typeface="Arial" panose="020B0604020202020204" pitchFamily="34" charset="0"/>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B0D10E"/>
                    </a:solidFill>
                  </a:tcPr>
                </a:tc>
                <a:tc>
                  <a:txBody>
                    <a:bodyPr/>
                    <a:lstStyle/>
                    <a:p>
                      <a:pPr marL="0" indent="0" algn="l" defTabSz="914400" rtl="0" eaLnBrk="1" fontAlgn="base" latinLnBrk="0" hangingPunct="1">
                        <a:spcAft>
                          <a:spcPts val="0"/>
                        </a:spcAft>
                        <a:buNone/>
                      </a:pPr>
                      <a:r>
                        <a:rPr lang="en-US" sz="2000" kern="1200" dirty="0">
                          <a:solidFill>
                            <a:schemeClr val="tx1"/>
                          </a:solidFill>
                          <a:effectLst/>
                          <a:latin typeface="+mn-lt"/>
                          <a:ea typeface="+mn-ea"/>
                          <a:cs typeface="+mn-cs"/>
                        </a:rPr>
                        <a:t>7-12 years after PhD </a:t>
                      </a:r>
                      <a:r>
                        <a:rPr lang="en-US" sz="1600" kern="1200" dirty="0">
                          <a:solidFill>
                            <a:schemeClr val="tx1"/>
                          </a:solidFill>
                          <a:effectLst/>
                          <a:latin typeface="+mn-lt"/>
                          <a:ea typeface="+mn-ea"/>
                          <a:cs typeface="+mn-cs"/>
                        </a:rPr>
                        <a:t>(extensions possible in exceptional cases)</a:t>
                      </a:r>
                      <a:endParaRPr lang="de-DE" sz="1600" kern="1200" dirty="0">
                        <a:solidFill>
                          <a:schemeClr val="tx1"/>
                        </a:solidFill>
                        <a:effectLst/>
                        <a:latin typeface="+mn-lt"/>
                        <a:ea typeface="+mn-ea"/>
                        <a:cs typeface="+mn-cs"/>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7511763"/>
                  </a:ext>
                </a:extLst>
              </a:tr>
              <a:tr h="1063401">
                <a:tc>
                  <a:txBody>
                    <a:bodyPr/>
                    <a:lstStyle/>
                    <a:p>
                      <a:pPr marL="0" indent="0" algn="l" defTabSz="914400" rtl="0" eaLnBrk="1" fontAlgn="base" latinLnBrk="0" hangingPunct="1">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Funding</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spcAft>
                          <a:spcPts val="0"/>
                        </a:spcAft>
                        <a:buNone/>
                      </a:pPr>
                      <a:r>
                        <a:rPr lang="en-GB" sz="2000" kern="1200" dirty="0">
                          <a:solidFill>
                            <a:schemeClr val="tx1"/>
                          </a:solidFill>
                          <a:effectLst/>
                          <a:latin typeface="+mn-lt"/>
                          <a:ea typeface="+mn-ea"/>
                          <a:cs typeface="+mn-cs"/>
                        </a:rPr>
                        <a:t>max. EUR 2 million for max. 5 years </a:t>
                      </a:r>
                      <a:r>
                        <a:rPr lang="en-GB" sz="1600" kern="1200" dirty="0">
                          <a:solidFill>
                            <a:schemeClr val="tx1"/>
                          </a:solidFill>
                          <a:effectLst/>
                          <a:latin typeface="+mn-lt"/>
                          <a:ea typeface="+mn-ea"/>
                          <a:cs typeface="+mn-cs"/>
                        </a:rPr>
                        <a:t>(exception: + EUR 1 million e.g. for major equipment or access to large facilities)</a:t>
                      </a:r>
                      <a:endParaRPr lang="de-DE" sz="1600" kern="1200" dirty="0">
                        <a:solidFill>
                          <a:schemeClr val="tx1"/>
                        </a:solidFill>
                        <a:effectLst/>
                        <a:latin typeface="+mn-lt"/>
                        <a:ea typeface="+mn-ea"/>
                        <a:cs typeface="+mn-cs"/>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4131101"/>
                  </a:ext>
                </a:extLst>
              </a:tr>
              <a:tr h="423803">
                <a:tc>
                  <a:txBody>
                    <a:bodyPr/>
                    <a:lstStyle/>
                    <a:p>
                      <a:pPr marL="0" indent="0" algn="l" defTabSz="914400" rtl="0" eaLnBrk="1" fontAlgn="base" latinLnBrk="0" hangingPunct="1">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Host institution</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spcAft>
                          <a:spcPts val="0"/>
                        </a:spcAft>
                        <a:buNone/>
                      </a:pPr>
                      <a:r>
                        <a:rPr lang="en-GB" sz="2000" kern="1200">
                          <a:solidFill>
                            <a:schemeClr val="tx1"/>
                          </a:solidFill>
                          <a:effectLst/>
                          <a:latin typeface="+mn-lt"/>
                          <a:ea typeface="+mn-ea"/>
                          <a:cs typeface="+mn-cs"/>
                        </a:rPr>
                        <a:t>in EU Member State or Associated Country</a:t>
                      </a:r>
                      <a:endParaRPr lang="de-DE" sz="2000" kern="1200">
                        <a:solidFill>
                          <a:schemeClr val="tx1"/>
                        </a:solidFill>
                        <a:effectLst/>
                        <a:latin typeface="+mn-lt"/>
                        <a:ea typeface="+mn-ea"/>
                        <a:cs typeface="+mn-cs"/>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01653424"/>
                  </a:ext>
                </a:extLst>
              </a:tr>
              <a:tr h="418809">
                <a:tc>
                  <a:txBody>
                    <a:bodyPr/>
                    <a:lstStyle/>
                    <a:p>
                      <a:pPr marL="0" indent="0" algn="l" defTabSz="914400" rtl="0" eaLnBrk="1" fontAlgn="base" latinLnBrk="0" hangingPunct="1">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Time commitment</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spcAft>
                          <a:spcPts val="0"/>
                        </a:spcAft>
                        <a:buNone/>
                      </a:pPr>
                      <a:r>
                        <a:rPr lang="de-DE" sz="2000" kern="1200">
                          <a:solidFill>
                            <a:schemeClr val="tx1"/>
                          </a:solidFill>
                          <a:effectLst/>
                          <a:latin typeface="+mn-lt"/>
                          <a:ea typeface="+mn-ea"/>
                          <a:cs typeface="+mn-cs"/>
                        </a:rPr>
                        <a:t>≥ 40% (≥ 50% in Europe)</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3502662"/>
                  </a:ext>
                </a:extLst>
              </a:tr>
              <a:tr h="741105">
                <a:tc>
                  <a:txBody>
                    <a:bodyPr/>
                    <a:lstStyle/>
                    <a:p>
                      <a:pPr marL="0" indent="0" algn="l" defTabSz="914400" rtl="0" eaLnBrk="1" fontAlgn="base" latinLnBrk="0" hangingPunct="1">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Procedure</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spcAft>
                          <a:spcPts val="0"/>
                        </a:spcAft>
                        <a:buNone/>
                      </a:pPr>
                      <a:r>
                        <a:rPr lang="en-GB" sz="2000" kern="1200">
                          <a:solidFill>
                            <a:schemeClr val="tx1"/>
                          </a:solidFill>
                          <a:effectLst/>
                          <a:latin typeface="+mn-lt"/>
                          <a:ea typeface="+mn-ea"/>
                          <a:cs typeface="+mn-cs"/>
                        </a:rPr>
                        <a:t>single submission of full proposal,</a:t>
                      </a:r>
                      <a:br>
                        <a:rPr lang="en-GB" sz="2000" kern="1200">
                          <a:solidFill>
                            <a:schemeClr val="tx1"/>
                          </a:solidFill>
                          <a:effectLst/>
                          <a:latin typeface="+mn-lt"/>
                          <a:ea typeface="+mn-ea"/>
                          <a:cs typeface="+mn-cs"/>
                        </a:rPr>
                      </a:br>
                      <a:r>
                        <a:rPr lang="en-GB" sz="2000" kern="1200">
                          <a:solidFill>
                            <a:schemeClr val="tx1"/>
                          </a:solidFill>
                          <a:effectLst/>
                          <a:latin typeface="+mn-lt"/>
                          <a:ea typeface="+mn-ea"/>
                          <a:cs typeface="+mn-cs"/>
                        </a:rPr>
                        <a:t>two-step evaluation (incl. interview) </a:t>
                      </a:r>
                      <a:endParaRPr lang="de-DE" sz="2000" kern="1200">
                        <a:solidFill>
                          <a:schemeClr val="tx1"/>
                        </a:solidFill>
                        <a:effectLst/>
                        <a:latin typeface="+mn-lt"/>
                        <a:ea typeface="+mn-ea"/>
                        <a:cs typeface="+mn-cs"/>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32711637"/>
                  </a:ext>
                </a:extLst>
              </a:tr>
              <a:tr h="418809">
                <a:tc>
                  <a:txBody>
                    <a:bodyPr/>
                    <a:lstStyle/>
                    <a:p>
                      <a:pPr marL="0" indent="0" algn="l" defTabSz="914400" rtl="0" eaLnBrk="1" fontAlgn="base" latinLnBrk="0" hangingPunct="1">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Call</a:t>
                      </a: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B0D10E"/>
                    </a:solidFill>
                  </a:tcPr>
                </a:tc>
                <a:tc>
                  <a:txBody>
                    <a:bodyPr/>
                    <a:lstStyle/>
                    <a:p>
                      <a:pPr marL="0" indent="0" algn="l" defTabSz="914400" rtl="0" eaLnBrk="1" fontAlgn="base" latinLnBrk="0" hangingPunct="1">
                        <a:spcAft>
                          <a:spcPts val="0"/>
                        </a:spcAft>
                        <a:buNone/>
                      </a:pPr>
                      <a:r>
                        <a:rPr lang="de-DE" sz="2000" kern="1200" dirty="0" err="1">
                          <a:solidFill>
                            <a:schemeClr val="tx1"/>
                          </a:solidFill>
                          <a:effectLst/>
                          <a:latin typeface="+mn-lt"/>
                          <a:ea typeface="+mn-ea"/>
                          <a:cs typeface="+mn-cs"/>
                        </a:rPr>
                        <a:t>annually</a:t>
                      </a:r>
                      <a:endParaRPr lang="de-DE" sz="2000" kern="1200" dirty="0">
                        <a:solidFill>
                          <a:schemeClr val="tx1"/>
                        </a:solidFill>
                        <a:effectLst/>
                        <a:latin typeface="+mn-lt"/>
                        <a:ea typeface="+mn-ea"/>
                        <a:cs typeface="+mn-cs"/>
                      </a:endParaRPr>
                    </a:p>
                  </a:txBody>
                  <a:tcPr marL="91274" marR="91274" marT="45637" marB="456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54606127"/>
                  </a:ext>
                </a:extLst>
              </a:tr>
            </a:tbl>
          </a:graphicData>
        </a:graphic>
      </p:graphicFrame>
    </p:spTree>
    <p:extLst>
      <p:ext uri="{BB962C8B-B14F-4D97-AF65-F5344CB8AC3E}">
        <p14:creationId xmlns:p14="http://schemas.microsoft.com/office/powerpoint/2010/main" val="7953063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6BA24-1940-4606-8B71-8497B5318306}"/>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ERC Advanced </a:t>
            </a:r>
            <a:r>
              <a:rPr lang="de-DE" dirty="0">
                <a:latin typeface="Arial" panose="020B0604020202020204" pitchFamily="34" charset="0"/>
                <a:cs typeface="Arial" panose="020B0604020202020204" pitchFamily="34" charset="0"/>
              </a:rPr>
              <a:t>Grants – </a:t>
            </a:r>
            <a:r>
              <a:rPr lang="de-DE" dirty="0" err="1">
                <a:latin typeface="Arial" panose="020B0604020202020204" pitchFamily="34" charset="0"/>
                <a:cs typeface="Arial" panose="020B0604020202020204" pitchFamily="34" charset="0"/>
              </a:rPr>
              <a:t>Overview</a:t>
            </a:r>
            <a:r>
              <a:rPr lang="de-DE" dirty="0">
                <a:solidFill>
                  <a:srgbClr val="575756"/>
                </a:solidFill>
                <a:latin typeface="Fira Sans Medium" panose="020B0603050000020004" pitchFamily="34" charset="0"/>
              </a:rPr>
              <a:t/>
            </a:r>
            <a:br>
              <a:rPr lang="de-DE" dirty="0">
                <a:solidFill>
                  <a:srgbClr val="575756"/>
                </a:solidFill>
                <a:latin typeface="Fira Sans Medium" panose="020B0603050000020004" pitchFamily="34" charset="0"/>
              </a:rPr>
            </a:br>
            <a:endParaRPr lang="de-DE" dirty="0"/>
          </a:p>
        </p:txBody>
      </p:sp>
      <p:graphicFrame>
        <p:nvGraphicFramePr>
          <p:cNvPr id="4" name="Inhaltsplatzhalter 3">
            <a:extLst>
              <a:ext uri="{FF2B5EF4-FFF2-40B4-BE49-F238E27FC236}">
                <a16:creationId xmlns:a16="http://schemas.microsoft.com/office/drawing/2014/main" id="{D6A4D9A2-9978-48D9-A683-7FF6B7D21317}"/>
              </a:ext>
            </a:extLst>
          </p:cNvPr>
          <p:cNvGraphicFramePr>
            <a:graphicFrameLocks noGrp="1"/>
          </p:cNvGraphicFramePr>
          <p:nvPr>
            <p:ph idx="4294967295"/>
            <p:extLst>
              <p:ext uri="{D42A27DB-BD31-4B8C-83A1-F6EECF244321}">
                <p14:modId xmlns:p14="http://schemas.microsoft.com/office/powerpoint/2010/main" val="2658125892"/>
              </p:ext>
            </p:extLst>
          </p:nvPr>
        </p:nvGraphicFramePr>
        <p:xfrm>
          <a:off x="838200" y="1873787"/>
          <a:ext cx="10496550" cy="3697026"/>
        </p:xfrm>
        <a:graphic>
          <a:graphicData uri="http://schemas.openxmlformats.org/drawingml/2006/table">
            <a:tbl>
              <a:tblPr>
                <a:tableStyleId>{5C22544A-7EE6-4342-B048-85BDC9FD1C3A}</a:tableStyleId>
              </a:tblPr>
              <a:tblGrid>
                <a:gridCol w="3430272">
                  <a:extLst>
                    <a:ext uri="{9D8B030D-6E8A-4147-A177-3AD203B41FA5}">
                      <a16:colId xmlns:a16="http://schemas.microsoft.com/office/drawing/2014/main" val="2787746390"/>
                    </a:ext>
                  </a:extLst>
                </a:gridCol>
                <a:gridCol w="7066278">
                  <a:extLst>
                    <a:ext uri="{9D8B030D-6E8A-4147-A177-3AD203B41FA5}">
                      <a16:colId xmlns:a16="http://schemas.microsoft.com/office/drawing/2014/main" val="3023445954"/>
                    </a:ext>
                  </a:extLst>
                </a:gridCol>
              </a:tblGrid>
              <a:tr h="250331">
                <a:tc>
                  <a:txBody>
                    <a:bodyPr/>
                    <a:lstStyle/>
                    <a:p>
                      <a:pPr marL="0" indent="0" algn="l" defTabSz="914400" rtl="0" eaLnBrk="1" fontAlgn="base" latinLnBrk="0" hangingPunct="1">
                        <a:lnSpc>
                          <a:spcPct val="115000"/>
                        </a:lnSpc>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Target </a:t>
                      </a:r>
                      <a:r>
                        <a:rPr lang="de-DE" sz="2000" b="1" kern="0" dirty="0" err="1">
                          <a:solidFill>
                            <a:srgbClr val="FFFFFF"/>
                          </a:solidFill>
                          <a:latin typeface="Arial" panose="020B0604020202020204" pitchFamily="34" charset="0"/>
                          <a:ea typeface="+mn-ea"/>
                          <a:cs typeface="Arial" panose="020B0604020202020204" pitchFamily="34" charset="0"/>
                        </a:rPr>
                        <a:t>group</a:t>
                      </a:r>
                      <a:endParaRPr lang="de-DE" sz="2000" b="1" kern="0" dirty="0">
                        <a:solidFill>
                          <a:srgbClr val="FFFFFF"/>
                        </a:solidFill>
                        <a:latin typeface="Arial" panose="020B0604020202020204" pitchFamily="34" charset="0"/>
                        <a:ea typeface="+mn-ea"/>
                        <a:cs typeface="Arial" panose="020B0604020202020204" pitchFamily="34" charset="0"/>
                      </a:endParaRP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B0D10E"/>
                    </a:solidFill>
                  </a:tcPr>
                </a:tc>
                <a:tc>
                  <a:txBody>
                    <a:bodyPr/>
                    <a:lstStyle/>
                    <a:p>
                      <a:pPr marL="0" indent="0" algn="l" defTabSz="914400" rtl="0" eaLnBrk="1" fontAlgn="base" latinLnBrk="0" hangingPunct="1">
                        <a:lnSpc>
                          <a:spcPct val="115000"/>
                        </a:lnSpc>
                        <a:spcAft>
                          <a:spcPts val="0"/>
                        </a:spcAft>
                        <a:buNone/>
                      </a:pPr>
                      <a:r>
                        <a:rPr lang="en-GB" sz="2000" kern="1200">
                          <a:solidFill>
                            <a:schemeClr val="tx1"/>
                          </a:solidFill>
                          <a:effectLst/>
                          <a:latin typeface="+mn-lt"/>
                          <a:ea typeface="+mn-ea"/>
                          <a:cs typeface="+mn-cs"/>
                        </a:rPr>
                        <a:t>1 PI (and team) – from anywhere in world</a:t>
                      </a:r>
                      <a:endParaRPr lang="de-DE" sz="2000" kern="1200">
                        <a:solidFill>
                          <a:schemeClr val="tx1"/>
                        </a:solidFill>
                        <a:effectLst/>
                        <a:latin typeface="+mn-lt"/>
                        <a:ea typeface="+mn-ea"/>
                        <a:cs typeface="+mn-cs"/>
                      </a:endParaRP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180055"/>
                  </a:ext>
                </a:extLst>
              </a:tr>
              <a:tr h="248670">
                <a:tc>
                  <a:txBody>
                    <a:bodyPr/>
                    <a:lstStyle/>
                    <a:p>
                      <a:pPr marL="0" indent="0" algn="l" defTabSz="914400" rtl="0" eaLnBrk="1" fontAlgn="base" latinLnBrk="0" hangingPunct="1">
                        <a:lnSpc>
                          <a:spcPct val="115000"/>
                        </a:lnSpc>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Benchmark / eligibility</a:t>
                      </a: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lnSpc>
                          <a:spcPct val="115000"/>
                        </a:lnSpc>
                        <a:spcAft>
                          <a:spcPts val="0"/>
                        </a:spcAft>
                        <a:buNone/>
                      </a:pPr>
                      <a:r>
                        <a:rPr lang="en-US" sz="2000" kern="1200">
                          <a:solidFill>
                            <a:schemeClr val="tx1"/>
                          </a:solidFill>
                          <a:effectLst/>
                          <a:latin typeface="+mn-lt"/>
                          <a:ea typeface="+mn-ea"/>
                          <a:cs typeface="+mn-cs"/>
                        </a:rPr>
                        <a:t>Established researcher, outstanding 10 yr record</a:t>
                      </a:r>
                      <a:endParaRPr lang="de-DE" sz="2000" kern="1200">
                        <a:solidFill>
                          <a:schemeClr val="tx1"/>
                        </a:solidFill>
                        <a:effectLst/>
                        <a:latin typeface="+mn-lt"/>
                        <a:ea typeface="+mn-ea"/>
                        <a:cs typeface="+mn-cs"/>
                      </a:endParaRP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0929650"/>
                  </a:ext>
                </a:extLst>
              </a:tr>
              <a:tr h="637047">
                <a:tc>
                  <a:txBody>
                    <a:bodyPr/>
                    <a:lstStyle/>
                    <a:p>
                      <a:pPr marL="0" indent="0" algn="l" defTabSz="914400" rtl="0" eaLnBrk="1" fontAlgn="base" latinLnBrk="0" hangingPunct="1">
                        <a:lnSpc>
                          <a:spcPct val="115000"/>
                        </a:lnSpc>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Funding </a:t>
                      </a: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lnSpc>
                          <a:spcPct val="115000"/>
                        </a:lnSpc>
                        <a:spcAft>
                          <a:spcPts val="0"/>
                        </a:spcAft>
                        <a:buNone/>
                      </a:pPr>
                      <a:r>
                        <a:rPr lang="en-US" sz="2000" kern="1200" dirty="0">
                          <a:solidFill>
                            <a:schemeClr val="tx1"/>
                          </a:solidFill>
                          <a:effectLst/>
                          <a:latin typeface="+mn-lt"/>
                          <a:ea typeface="+mn-ea"/>
                          <a:cs typeface="+mn-cs"/>
                        </a:rPr>
                        <a:t>max. € 2.5 Mio. for max. 5 years </a:t>
                      </a:r>
                      <a:r>
                        <a:rPr lang="en-GB" sz="2000" kern="1200" dirty="0">
                          <a:solidFill>
                            <a:schemeClr val="tx1"/>
                          </a:solidFill>
                          <a:effectLst/>
                          <a:latin typeface="+mn-lt"/>
                          <a:ea typeface="+mn-ea"/>
                          <a:cs typeface="+mn-cs"/>
                        </a:rPr>
                        <a:t>(exception: + EUR 1 million e.g. for major equipment or access to large facilities)</a:t>
                      </a:r>
                      <a:endParaRPr lang="de-DE" sz="2000" kern="1200" dirty="0">
                        <a:solidFill>
                          <a:schemeClr val="tx1"/>
                        </a:solidFill>
                        <a:effectLst/>
                        <a:latin typeface="+mn-lt"/>
                        <a:ea typeface="+mn-ea"/>
                        <a:cs typeface="+mn-cs"/>
                      </a:endParaRP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5910217"/>
                  </a:ext>
                </a:extLst>
              </a:tr>
              <a:tr h="248670">
                <a:tc>
                  <a:txBody>
                    <a:bodyPr/>
                    <a:lstStyle/>
                    <a:p>
                      <a:pPr marL="0" indent="0" algn="l" defTabSz="914400" rtl="0" eaLnBrk="1" fontAlgn="base" latinLnBrk="0" hangingPunct="1">
                        <a:lnSpc>
                          <a:spcPct val="115000"/>
                        </a:lnSpc>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Host institution</a:t>
                      </a: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lnSpc>
                          <a:spcPct val="115000"/>
                        </a:lnSpc>
                        <a:spcAft>
                          <a:spcPts val="0"/>
                        </a:spcAft>
                        <a:buNone/>
                      </a:pPr>
                      <a:r>
                        <a:rPr lang="en-US" sz="2000" kern="1200">
                          <a:solidFill>
                            <a:schemeClr val="tx1"/>
                          </a:solidFill>
                          <a:effectLst/>
                          <a:latin typeface="+mn-lt"/>
                          <a:ea typeface="+mn-ea"/>
                          <a:cs typeface="+mn-cs"/>
                        </a:rPr>
                        <a:t>EU Member State or associated country</a:t>
                      </a:r>
                      <a:endParaRPr lang="de-DE" sz="2000" kern="1200">
                        <a:solidFill>
                          <a:schemeClr val="tx1"/>
                        </a:solidFill>
                        <a:effectLst/>
                        <a:latin typeface="+mn-lt"/>
                        <a:ea typeface="+mn-ea"/>
                        <a:cs typeface="+mn-cs"/>
                      </a:endParaRP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159175"/>
                  </a:ext>
                </a:extLst>
              </a:tr>
              <a:tr h="250331">
                <a:tc>
                  <a:txBody>
                    <a:bodyPr/>
                    <a:lstStyle/>
                    <a:p>
                      <a:pPr marL="0" indent="0" algn="l" defTabSz="914400" rtl="0" eaLnBrk="1" fontAlgn="base" latinLnBrk="0" hangingPunct="1">
                        <a:lnSpc>
                          <a:spcPct val="115000"/>
                        </a:lnSpc>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Time commitment</a:t>
                      </a:r>
                    </a:p>
                  </a:txBody>
                  <a:tcPr marL="77479" marR="77479"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lnSpc>
                          <a:spcPct val="115000"/>
                        </a:lnSpc>
                        <a:spcAft>
                          <a:spcPts val="0"/>
                        </a:spcAft>
                        <a:buNone/>
                      </a:pPr>
                      <a:r>
                        <a:rPr lang="de-DE" sz="2000" kern="1200">
                          <a:solidFill>
                            <a:schemeClr val="tx1"/>
                          </a:solidFill>
                          <a:effectLst/>
                          <a:latin typeface="+mn-lt"/>
                          <a:ea typeface="+mn-ea"/>
                          <a:cs typeface="+mn-cs"/>
                        </a:rPr>
                        <a:t>≥ 30% time, min. 50% in EU / AC</a:t>
                      </a:r>
                    </a:p>
                  </a:txBody>
                  <a:tcPr marL="77479" marR="77479"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4779987"/>
                  </a:ext>
                </a:extLst>
              </a:tr>
              <a:tr h="435357">
                <a:tc>
                  <a:txBody>
                    <a:bodyPr/>
                    <a:lstStyle/>
                    <a:p>
                      <a:pPr marL="0" indent="0" algn="l" defTabSz="914400" rtl="0" eaLnBrk="1" fontAlgn="base" latinLnBrk="0" hangingPunct="1">
                        <a:lnSpc>
                          <a:spcPct val="115000"/>
                        </a:lnSpc>
                        <a:spcAft>
                          <a:spcPts val="1200"/>
                        </a:spcAft>
                        <a:buNone/>
                      </a:pPr>
                      <a:r>
                        <a:rPr lang="de-DE" sz="2000" b="1" kern="0">
                          <a:solidFill>
                            <a:srgbClr val="FFFFFF"/>
                          </a:solidFill>
                          <a:latin typeface="Arial" panose="020B0604020202020204" pitchFamily="34" charset="0"/>
                          <a:ea typeface="+mn-ea"/>
                          <a:cs typeface="Arial" panose="020B0604020202020204" pitchFamily="34" charset="0"/>
                        </a:rPr>
                        <a:t>Submission / evaluation</a:t>
                      </a: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0D10E"/>
                    </a:solidFill>
                  </a:tcPr>
                </a:tc>
                <a:tc>
                  <a:txBody>
                    <a:bodyPr/>
                    <a:lstStyle/>
                    <a:p>
                      <a:pPr marL="0" indent="0" algn="l" defTabSz="914400" rtl="0" eaLnBrk="1" fontAlgn="base" latinLnBrk="0" hangingPunct="1">
                        <a:lnSpc>
                          <a:spcPct val="115000"/>
                        </a:lnSpc>
                        <a:spcAft>
                          <a:spcPts val="0"/>
                        </a:spcAft>
                        <a:buNone/>
                      </a:pPr>
                      <a:r>
                        <a:rPr lang="en-US" sz="2000" kern="1200">
                          <a:solidFill>
                            <a:schemeClr val="tx1"/>
                          </a:solidFill>
                          <a:effectLst/>
                          <a:latin typeface="+mn-lt"/>
                          <a:ea typeface="+mn-ea"/>
                          <a:cs typeface="+mn-cs"/>
                        </a:rPr>
                        <a:t>Single Stage Submission / Two-Stage evaluation</a:t>
                      </a:r>
                      <a:endParaRPr lang="de-DE" sz="2000" kern="1200">
                        <a:solidFill>
                          <a:schemeClr val="tx1"/>
                        </a:solidFill>
                        <a:effectLst/>
                        <a:latin typeface="+mn-lt"/>
                        <a:ea typeface="+mn-ea"/>
                        <a:cs typeface="+mn-cs"/>
                      </a:endParaRPr>
                    </a:p>
                    <a:p>
                      <a:pPr marL="0" indent="0" algn="l" defTabSz="914400" rtl="0" eaLnBrk="1" fontAlgn="base" latinLnBrk="0" hangingPunct="1">
                        <a:lnSpc>
                          <a:spcPct val="115000"/>
                        </a:lnSpc>
                        <a:spcAft>
                          <a:spcPts val="0"/>
                        </a:spcAft>
                        <a:buNone/>
                      </a:pPr>
                      <a:r>
                        <a:rPr lang="en-US" sz="2000" kern="1200">
                          <a:solidFill>
                            <a:schemeClr val="tx1"/>
                          </a:solidFill>
                          <a:effectLst/>
                          <a:latin typeface="+mn-lt"/>
                          <a:ea typeface="+mn-ea"/>
                          <a:cs typeface="+mn-cs"/>
                        </a:rPr>
                        <a:t>Submit via Portal*, using current call documents!  </a:t>
                      </a:r>
                      <a:endParaRPr lang="de-DE" sz="2000" kern="1200">
                        <a:solidFill>
                          <a:schemeClr val="tx1"/>
                        </a:solidFill>
                        <a:effectLst/>
                        <a:latin typeface="+mn-lt"/>
                        <a:ea typeface="+mn-ea"/>
                        <a:cs typeface="+mn-cs"/>
                      </a:endParaRPr>
                    </a:p>
                  </a:txBody>
                  <a:tcPr marL="77479" marR="77479"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1048240"/>
                  </a:ext>
                </a:extLst>
              </a:tr>
              <a:tr h="0">
                <a:tc>
                  <a:txBody>
                    <a:bodyPr/>
                    <a:lstStyle/>
                    <a:p>
                      <a:pPr marL="0" indent="0" algn="l" defTabSz="914400" rtl="0" eaLnBrk="1" fontAlgn="base" latinLnBrk="0" hangingPunct="1">
                        <a:lnSpc>
                          <a:spcPct val="115000"/>
                        </a:lnSpc>
                        <a:spcAft>
                          <a:spcPts val="1200"/>
                        </a:spcAft>
                        <a:buNone/>
                      </a:pPr>
                      <a:r>
                        <a:rPr lang="de-DE" sz="2000" b="1" kern="0" dirty="0">
                          <a:solidFill>
                            <a:srgbClr val="FFFFFF"/>
                          </a:solidFill>
                          <a:latin typeface="Arial" panose="020B0604020202020204" pitchFamily="34" charset="0"/>
                          <a:ea typeface="+mn-ea"/>
                          <a:cs typeface="Arial" panose="020B0604020202020204" pitchFamily="34" charset="0"/>
                        </a:rPr>
                        <a:t>Submission </a:t>
                      </a:r>
                      <a:r>
                        <a:rPr lang="de-DE" sz="2000" b="1" kern="0" dirty="0" err="1">
                          <a:solidFill>
                            <a:srgbClr val="FFFFFF"/>
                          </a:solidFill>
                          <a:latin typeface="Arial" panose="020B0604020202020204" pitchFamily="34" charset="0"/>
                          <a:ea typeface="+mn-ea"/>
                          <a:cs typeface="Arial" panose="020B0604020202020204" pitchFamily="34" charset="0"/>
                        </a:rPr>
                        <a:t>deadline</a:t>
                      </a:r>
                      <a:r>
                        <a:rPr lang="de-DE" sz="2000" b="1" kern="0" dirty="0">
                          <a:solidFill>
                            <a:srgbClr val="FFFFFF"/>
                          </a:solidFill>
                          <a:latin typeface="Arial" panose="020B0604020202020204" pitchFamily="34" charset="0"/>
                          <a:ea typeface="+mn-ea"/>
                          <a:cs typeface="Arial" panose="020B0604020202020204" pitchFamily="34" charset="0"/>
                        </a:rPr>
                        <a:t> </a:t>
                      </a:r>
                    </a:p>
                  </a:txBody>
                  <a:tcPr marL="73174" marR="73174"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B0D10E"/>
                    </a:solidFill>
                  </a:tcPr>
                </a:tc>
                <a:tc>
                  <a:txBody>
                    <a:bodyPr/>
                    <a:lstStyle/>
                    <a:p>
                      <a:pPr marL="0" indent="0" algn="l" defTabSz="914400" rtl="0" eaLnBrk="1" fontAlgn="base" latinLnBrk="0" hangingPunct="1">
                        <a:lnSpc>
                          <a:spcPct val="115000"/>
                        </a:lnSpc>
                        <a:spcAft>
                          <a:spcPts val="0"/>
                        </a:spcAft>
                        <a:buNone/>
                      </a:pPr>
                      <a:r>
                        <a:rPr lang="de-DE" sz="2000" kern="1200" dirty="0" err="1" smtClean="0">
                          <a:solidFill>
                            <a:schemeClr val="tx1"/>
                          </a:solidFill>
                          <a:effectLst/>
                          <a:latin typeface="+mn-lt"/>
                          <a:ea typeface="+mn-ea"/>
                          <a:cs typeface="+mn-cs"/>
                        </a:rPr>
                        <a:t>Annually</a:t>
                      </a:r>
                      <a:endParaRPr lang="de-DE" sz="2000" kern="1200" dirty="0">
                        <a:solidFill>
                          <a:schemeClr val="tx1"/>
                        </a:solidFill>
                        <a:effectLst/>
                        <a:latin typeface="+mn-lt"/>
                        <a:ea typeface="+mn-ea"/>
                        <a:cs typeface="+mn-cs"/>
                      </a:endParaRPr>
                    </a:p>
                  </a:txBody>
                  <a:tcPr marL="77479" marR="77479" marT="38739" marB="38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661485"/>
                  </a:ext>
                </a:extLst>
              </a:tr>
            </a:tbl>
          </a:graphicData>
        </a:graphic>
      </p:graphicFrame>
    </p:spTree>
    <p:extLst>
      <p:ext uri="{BB962C8B-B14F-4D97-AF65-F5344CB8AC3E}">
        <p14:creationId xmlns:p14="http://schemas.microsoft.com/office/powerpoint/2010/main" val="20272393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176AD663-8B37-4018-AE72-51B59E10D4EE}"/>
              </a:ext>
            </a:extLst>
          </p:cNvPr>
          <p:cNvSpPr/>
          <p:nvPr/>
        </p:nvSpPr>
        <p:spPr>
          <a:xfrm>
            <a:off x="838200" y="1434905"/>
            <a:ext cx="10515600" cy="4466636"/>
          </a:xfrm>
          <a:prstGeom prst="rect">
            <a:avLst/>
          </a:prstGeom>
          <a:gradFill flip="none" rotWithShape="1">
            <a:gsLst>
              <a:gs pos="0">
                <a:srgbClr val="9BD4F0"/>
              </a:gs>
              <a:gs pos="50000">
                <a:srgbClr val="A2D5D0"/>
              </a:gs>
              <a:gs pos="99000">
                <a:srgbClr val="B0D10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platzhalter 1"/>
          <p:cNvSpPr>
            <a:spLocks noGrp="1"/>
          </p:cNvSpPr>
          <p:nvPr>
            <p:ph type="title"/>
          </p:nvPr>
        </p:nvSpPr>
        <p:spPr/>
        <p:txBody>
          <a:bodyPr/>
          <a:lstStyle/>
          <a:p>
            <a:r>
              <a:rPr lang="en-GB" dirty="0">
                <a:latin typeface="Arial" panose="020B0604020202020204" pitchFamily="34" charset="0"/>
                <a:cs typeface="Arial" panose="020B0604020202020204" pitchFamily="34" charset="0"/>
              </a:rPr>
              <a:t>Eligibility Period Work Programme 2021</a:t>
            </a:r>
          </a:p>
        </p:txBody>
      </p:sp>
      <p:sp>
        <p:nvSpPr>
          <p:cNvPr id="5" name="Textfeld 1">
            <a:extLst>
              <a:ext uri="{FF2B5EF4-FFF2-40B4-BE49-F238E27FC236}">
                <a16:creationId xmlns:a16="http://schemas.microsoft.com/office/drawing/2014/main" id="{22C57231-1C35-4011-B702-4F160D2DC88C}"/>
              </a:ext>
            </a:extLst>
          </p:cNvPr>
          <p:cNvSpPr txBox="1">
            <a:spLocks noChangeArrowheads="1"/>
          </p:cNvSpPr>
          <p:nvPr/>
        </p:nvSpPr>
        <p:spPr bwMode="auto">
          <a:xfrm>
            <a:off x="1076904" y="1493719"/>
            <a:ext cx="8038514" cy="400110"/>
          </a:xfrm>
          <a:prstGeom prst="rect">
            <a:avLst/>
          </a:prstGeom>
          <a:noFill/>
          <a:ln w="3175">
            <a:noFill/>
            <a:miter lim="800000"/>
            <a:headEnd/>
            <a:tailEnd/>
          </a:ln>
          <a:extLst/>
        </p:spPr>
        <p:txBody>
          <a:bodyPr wrap="square">
            <a:spAutoFit/>
          </a:bodyPr>
          <a:lstStyle>
            <a:lvl1pPr eaLnBrk="0" hangingPunct="0">
              <a:defRPr>
                <a:solidFill>
                  <a:schemeClr val="tx1"/>
                </a:solidFill>
                <a:latin typeface="Arial" charset="0"/>
                <a:ea typeface="ヒラギノ角ゴ Pro W3" pitchFamily="123" charset="-128"/>
              </a:defRPr>
            </a:lvl1pPr>
            <a:lvl2pPr marL="742950" indent="-285750" eaLnBrk="0" hangingPunct="0">
              <a:defRPr>
                <a:solidFill>
                  <a:schemeClr val="tx1"/>
                </a:solidFill>
                <a:latin typeface="Arial" charset="0"/>
                <a:ea typeface="ヒラギノ角ゴ Pro W3" pitchFamily="123" charset="-128"/>
              </a:defRPr>
            </a:lvl2pPr>
            <a:lvl3pPr marL="1143000" indent="-228600" eaLnBrk="0" hangingPunct="0">
              <a:defRPr>
                <a:solidFill>
                  <a:schemeClr val="tx1"/>
                </a:solidFill>
                <a:latin typeface="Arial" charset="0"/>
                <a:ea typeface="ヒラギノ角ゴ Pro W3" pitchFamily="123" charset="-128"/>
              </a:defRPr>
            </a:lvl3pPr>
            <a:lvl4pPr marL="1600200" indent="-228600" eaLnBrk="0" hangingPunct="0">
              <a:defRPr>
                <a:solidFill>
                  <a:schemeClr val="tx1"/>
                </a:solidFill>
                <a:latin typeface="Arial" charset="0"/>
                <a:ea typeface="ヒラギノ角ゴ Pro W3" pitchFamily="123" charset="-128"/>
              </a:defRPr>
            </a:lvl4pPr>
            <a:lvl5pPr marL="2057400" indent="-228600" eaLnBrk="0" hangingPunct="0">
              <a:defRPr>
                <a:solidFill>
                  <a:schemeClr val="tx1"/>
                </a:solidFill>
                <a:latin typeface="Arial" charset="0"/>
                <a:ea typeface="ヒラギノ角ゴ Pro W3" pitchFamily="123" charset="-128"/>
              </a:defRPr>
            </a:lvl5pPr>
            <a:lvl6pPr marL="2514600" indent="-228600" eaLnBrk="0" fontAlgn="base" hangingPunct="0">
              <a:spcBef>
                <a:spcPct val="0"/>
              </a:spcBef>
              <a:spcAft>
                <a:spcPct val="0"/>
              </a:spcAft>
              <a:defRPr>
                <a:solidFill>
                  <a:schemeClr val="tx1"/>
                </a:solidFill>
                <a:latin typeface="Arial" charset="0"/>
                <a:ea typeface="ヒラギノ角ゴ Pro W3" pitchFamily="123" charset="-128"/>
              </a:defRPr>
            </a:lvl6pPr>
            <a:lvl7pPr marL="2971800" indent="-228600" eaLnBrk="0" fontAlgn="base" hangingPunct="0">
              <a:spcBef>
                <a:spcPct val="0"/>
              </a:spcBef>
              <a:spcAft>
                <a:spcPct val="0"/>
              </a:spcAft>
              <a:defRPr>
                <a:solidFill>
                  <a:schemeClr val="tx1"/>
                </a:solidFill>
                <a:latin typeface="Arial" charset="0"/>
                <a:ea typeface="ヒラギノ角ゴ Pro W3" pitchFamily="123" charset="-128"/>
              </a:defRPr>
            </a:lvl7pPr>
            <a:lvl8pPr marL="3429000" indent="-228600" eaLnBrk="0" fontAlgn="base" hangingPunct="0">
              <a:spcBef>
                <a:spcPct val="0"/>
              </a:spcBef>
              <a:spcAft>
                <a:spcPct val="0"/>
              </a:spcAft>
              <a:defRPr>
                <a:solidFill>
                  <a:schemeClr val="tx1"/>
                </a:solidFill>
                <a:latin typeface="Arial" charset="0"/>
                <a:ea typeface="ヒラギノ角ゴ Pro W3" pitchFamily="123" charset="-128"/>
              </a:defRPr>
            </a:lvl8pPr>
            <a:lvl9pPr marL="3886200" indent="-228600" eaLnBrk="0" fontAlgn="base" hangingPunct="0">
              <a:spcBef>
                <a:spcPct val="0"/>
              </a:spcBef>
              <a:spcAft>
                <a:spcPct val="0"/>
              </a:spcAft>
              <a:defRPr>
                <a:solidFill>
                  <a:schemeClr val="tx1"/>
                </a:solidFill>
                <a:latin typeface="Arial" charset="0"/>
                <a:ea typeface="ヒラギノ角ゴ Pro W3" pitchFamily="123" charset="-128"/>
              </a:defRPr>
            </a:lvl9pPr>
          </a:lstStyle>
          <a:p>
            <a:pPr eaLnBrk="1" hangingPunct="1"/>
            <a:r>
              <a:rPr lang="de-DE" sz="2000" b="1" cap="all" dirty="0">
                <a:solidFill>
                  <a:schemeClr val="tx2"/>
                </a:solidFill>
                <a:ea typeface="+mn-ea"/>
              </a:rPr>
              <a:t>Different Rules </a:t>
            </a:r>
            <a:r>
              <a:rPr lang="de-DE" sz="2000" b="1" cap="all" dirty="0" err="1">
                <a:solidFill>
                  <a:schemeClr val="tx2"/>
                </a:solidFill>
                <a:ea typeface="+mn-ea"/>
              </a:rPr>
              <a:t>for</a:t>
            </a:r>
            <a:r>
              <a:rPr lang="de-DE" sz="2000" b="1" cap="all" dirty="0">
                <a:solidFill>
                  <a:schemeClr val="tx2"/>
                </a:solidFill>
                <a:ea typeface="+mn-ea"/>
              </a:rPr>
              <a:t> Medical </a:t>
            </a:r>
            <a:r>
              <a:rPr lang="de-DE" sz="2000" b="1" cap="all" dirty="0" err="1">
                <a:solidFill>
                  <a:schemeClr val="tx2"/>
                </a:solidFill>
                <a:ea typeface="+mn-ea"/>
              </a:rPr>
              <a:t>Doctors</a:t>
            </a:r>
            <a:endParaRPr lang="de-DE" sz="2000" b="1" cap="all" dirty="0">
              <a:solidFill>
                <a:schemeClr val="tx2"/>
              </a:solidFill>
              <a:ea typeface="+mn-ea"/>
            </a:endParaRPr>
          </a:p>
        </p:txBody>
      </p:sp>
      <p:graphicFrame>
        <p:nvGraphicFramePr>
          <p:cNvPr id="2" name="Tabelle 1">
            <a:extLst>
              <a:ext uri="{FF2B5EF4-FFF2-40B4-BE49-F238E27FC236}">
                <a16:creationId xmlns:a16="http://schemas.microsoft.com/office/drawing/2014/main" id="{3BA18E3D-E996-4442-8CE1-C36F38EF48CB}"/>
              </a:ext>
            </a:extLst>
          </p:cNvPr>
          <p:cNvGraphicFramePr>
            <a:graphicFrameLocks noGrp="1"/>
          </p:cNvGraphicFramePr>
          <p:nvPr>
            <p:extLst>
              <p:ext uri="{D42A27DB-BD31-4B8C-83A1-F6EECF244321}">
                <p14:modId xmlns:p14="http://schemas.microsoft.com/office/powerpoint/2010/main" val="2916214347"/>
              </p:ext>
            </p:extLst>
          </p:nvPr>
        </p:nvGraphicFramePr>
        <p:xfrm>
          <a:off x="1076904" y="2180435"/>
          <a:ext cx="10038192" cy="3512058"/>
        </p:xfrm>
        <a:graphic>
          <a:graphicData uri="http://schemas.openxmlformats.org/drawingml/2006/table">
            <a:tbl>
              <a:tblPr firstRow="1" firstCol="1" bandRow="1">
                <a:tableStyleId>{5C22544A-7EE6-4342-B048-85BDC9FD1C3A}</a:tableStyleId>
              </a:tblPr>
              <a:tblGrid>
                <a:gridCol w="2561747">
                  <a:extLst>
                    <a:ext uri="{9D8B030D-6E8A-4147-A177-3AD203B41FA5}">
                      <a16:colId xmlns:a16="http://schemas.microsoft.com/office/drawing/2014/main" val="3942942646"/>
                    </a:ext>
                  </a:extLst>
                </a:gridCol>
                <a:gridCol w="3698070">
                  <a:extLst>
                    <a:ext uri="{9D8B030D-6E8A-4147-A177-3AD203B41FA5}">
                      <a16:colId xmlns:a16="http://schemas.microsoft.com/office/drawing/2014/main" val="28343557"/>
                    </a:ext>
                  </a:extLst>
                </a:gridCol>
                <a:gridCol w="3778375">
                  <a:extLst>
                    <a:ext uri="{9D8B030D-6E8A-4147-A177-3AD203B41FA5}">
                      <a16:colId xmlns:a16="http://schemas.microsoft.com/office/drawing/2014/main" val="2359707991"/>
                    </a:ext>
                  </a:extLst>
                </a:gridCol>
              </a:tblGrid>
              <a:tr h="390765">
                <a:tc>
                  <a:txBody>
                    <a:bodyPr/>
                    <a:lstStyle/>
                    <a:p>
                      <a:pPr algn="ctr">
                        <a:lnSpc>
                          <a:spcPct val="150000"/>
                        </a:lnSpc>
                        <a:spcAft>
                          <a:spcPts val="0"/>
                        </a:spcAft>
                      </a:pPr>
                      <a:r>
                        <a:rPr lang="en-GB" sz="2400" kern="1200" dirty="0">
                          <a:solidFill>
                            <a:schemeClr val="tx1"/>
                          </a:solidFill>
                          <a:effectLst/>
                        </a:rPr>
                        <a:t> </a:t>
                      </a:r>
                      <a:endParaRPr lang="de-DE" sz="1000" dirty="0">
                        <a:solidFill>
                          <a:schemeClr val="tx1"/>
                        </a:solidFill>
                        <a:effectLst/>
                        <a:latin typeface="Georgia" panose="02040502050405020303" pitchFamily="18" charset="0"/>
                        <a:ea typeface="Calibri" panose="020F0502020204030204" pitchFamily="34" charset="0"/>
                        <a:cs typeface="Times New Roman" panose="02020603050405020304" pitchFamily="18" charset="0"/>
                      </a:endParaRPr>
                    </a:p>
                  </a:txBody>
                  <a:tcPr marL="68580" marR="68580" marT="9525"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lnSpc>
                          <a:spcPct val="150000"/>
                        </a:lnSpc>
                        <a:spcBef>
                          <a:spcPts val="1200"/>
                        </a:spcBef>
                        <a:spcAft>
                          <a:spcPts val="0"/>
                        </a:spcAft>
                      </a:pPr>
                      <a:r>
                        <a:rPr lang="en-GB" sz="2400" kern="1200" dirty="0">
                          <a:solidFill>
                            <a:schemeClr val="tx1"/>
                          </a:solidFill>
                          <a:effectLst/>
                        </a:rPr>
                        <a:t>Starting Grant  </a:t>
                      </a:r>
                      <a:endParaRPr lang="de-DE" sz="1000" dirty="0">
                        <a:solidFill>
                          <a:schemeClr val="tx1"/>
                        </a:solidFill>
                        <a:effectLst/>
                        <a:latin typeface="Georgia" panose="02040502050405020303" pitchFamily="18" charset="0"/>
                        <a:ea typeface="Calibri" panose="020F0502020204030204" pitchFamily="34" charset="0"/>
                        <a:cs typeface="Times New Roman" panose="02020603050405020304" pitchFamily="18" charset="0"/>
                      </a:endParaRPr>
                    </a:p>
                  </a:txBody>
                  <a:tcPr marL="68580" marR="68580" marT="9525"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lnSpc>
                          <a:spcPct val="150000"/>
                        </a:lnSpc>
                        <a:spcAft>
                          <a:spcPts val="0"/>
                        </a:spcAft>
                      </a:pPr>
                      <a:r>
                        <a:rPr lang="en-GB" sz="2400" kern="1200" dirty="0">
                          <a:solidFill>
                            <a:schemeClr val="tx1"/>
                          </a:solidFill>
                          <a:effectLst/>
                        </a:rPr>
                        <a:t>Consolidator Grant </a:t>
                      </a:r>
                      <a:endParaRPr lang="de-DE" sz="1000" dirty="0">
                        <a:solidFill>
                          <a:schemeClr val="tx1"/>
                        </a:solidFill>
                        <a:effectLst/>
                        <a:latin typeface="Georgia" panose="02040502050405020303" pitchFamily="18" charset="0"/>
                        <a:ea typeface="Calibri" panose="020F0502020204030204" pitchFamily="34" charset="0"/>
                        <a:cs typeface="Times New Roman" panose="02020603050405020304" pitchFamily="18" charset="0"/>
                      </a:endParaRPr>
                    </a:p>
                  </a:txBody>
                  <a:tcPr marL="68580" marR="68580" marT="9525"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07712067"/>
                  </a:ext>
                </a:extLst>
              </a:tr>
              <a:tr h="1950085">
                <a:tc>
                  <a:txBody>
                    <a:bodyPr/>
                    <a:lstStyle/>
                    <a:p>
                      <a:pPr algn="ctr">
                        <a:lnSpc>
                          <a:spcPct val="115000"/>
                        </a:lnSpc>
                        <a:spcAft>
                          <a:spcPts val="0"/>
                        </a:spcAft>
                      </a:pPr>
                      <a:r>
                        <a:rPr lang="en-GB" sz="2400" kern="1200" dirty="0">
                          <a:solidFill>
                            <a:schemeClr val="tx1"/>
                          </a:solidFill>
                          <a:effectLst/>
                        </a:rPr>
                        <a:t>Eligibility Period:</a:t>
                      </a:r>
                      <a:endParaRPr lang="de-DE" sz="1000" dirty="0">
                        <a:solidFill>
                          <a:schemeClr val="tx1"/>
                        </a:solidFill>
                        <a:effectLst/>
                      </a:endParaRPr>
                    </a:p>
                    <a:p>
                      <a:pPr algn="ctr">
                        <a:lnSpc>
                          <a:spcPct val="115000"/>
                        </a:lnSpc>
                        <a:spcAft>
                          <a:spcPts val="0"/>
                        </a:spcAft>
                      </a:pPr>
                      <a:r>
                        <a:rPr lang="en-GB" sz="2400" kern="1200" dirty="0">
                          <a:solidFill>
                            <a:schemeClr val="tx1"/>
                          </a:solidFill>
                          <a:effectLst/>
                        </a:rPr>
                        <a:t>Date of the first PhD</a:t>
                      </a:r>
                      <a:endParaRPr lang="de-DE" sz="1000" dirty="0">
                        <a:solidFill>
                          <a:schemeClr val="tx1"/>
                        </a:solidFill>
                        <a:effectLst/>
                        <a:latin typeface="Georgia" panose="02040502050405020303" pitchFamily="18" charset="0"/>
                        <a:ea typeface="Calibri" panose="020F0502020204030204" pitchFamily="34" charset="0"/>
                        <a:cs typeface="Times New Roman" panose="02020603050405020304" pitchFamily="18" charset="0"/>
                      </a:endParaRPr>
                    </a:p>
                  </a:txBody>
                  <a:tcPr marL="68580" marR="68580" marT="9525"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lnSpc>
                          <a:spcPct val="115000"/>
                        </a:lnSpc>
                        <a:spcAft>
                          <a:spcPts val="0"/>
                        </a:spcAft>
                      </a:pPr>
                      <a:r>
                        <a:rPr lang="en-GB" sz="2100" kern="1200" dirty="0">
                          <a:solidFill>
                            <a:schemeClr val="tx1"/>
                          </a:solidFill>
                          <a:effectLst/>
                        </a:rPr>
                        <a:t>&gt; 2 and ≤ 7 years </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prior to 1 January 2021</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 </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Cut-off dates:</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PhD awarded from </a:t>
                      </a:r>
                      <a:br>
                        <a:rPr lang="en-GB" sz="2100" kern="1200" dirty="0">
                          <a:solidFill>
                            <a:schemeClr val="tx1"/>
                          </a:solidFill>
                          <a:effectLst/>
                        </a:rPr>
                      </a:br>
                      <a:r>
                        <a:rPr lang="en-GB" sz="2100" kern="1200" dirty="0">
                          <a:solidFill>
                            <a:schemeClr val="tx1"/>
                          </a:solidFill>
                          <a:effectLst/>
                        </a:rPr>
                        <a:t>1 January 2014 to </a:t>
                      </a:r>
                      <a:br>
                        <a:rPr lang="en-GB" sz="2100" kern="1200" dirty="0">
                          <a:solidFill>
                            <a:schemeClr val="tx1"/>
                          </a:solidFill>
                          <a:effectLst/>
                        </a:rPr>
                      </a:br>
                      <a:r>
                        <a:rPr lang="en-GB" sz="2100" kern="1200" dirty="0">
                          <a:solidFill>
                            <a:schemeClr val="tx1"/>
                          </a:solidFill>
                          <a:effectLst/>
                        </a:rPr>
                        <a:t>31 December 2018 (inclusive) </a:t>
                      </a:r>
                      <a:endParaRPr lang="de-DE" sz="1000" dirty="0">
                        <a:solidFill>
                          <a:schemeClr val="tx1"/>
                        </a:solidFill>
                        <a:effectLst/>
                        <a:latin typeface="Georgia" panose="02040502050405020303" pitchFamily="18" charset="0"/>
                        <a:ea typeface="Calibri" panose="020F0502020204030204" pitchFamily="34" charset="0"/>
                        <a:cs typeface="Times New Roman" panose="02020603050405020304" pitchFamily="18" charset="0"/>
                      </a:endParaRPr>
                    </a:p>
                  </a:txBody>
                  <a:tcPr marL="68580" marR="68580" marT="9525"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lnSpc>
                          <a:spcPct val="115000"/>
                        </a:lnSpc>
                        <a:spcAft>
                          <a:spcPts val="0"/>
                        </a:spcAft>
                      </a:pPr>
                      <a:r>
                        <a:rPr lang="en-GB" sz="2100" kern="1200" dirty="0">
                          <a:solidFill>
                            <a:schemeClr val="tx1"/>
                          </a:solidFill>
                          <a:effectLst/>
                        </a:rPr>
                        <a:t>&gt; 7 and  ≤ 12 years </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prior to 1 January 2021</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 </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Cut-off dates:</a:t>
                      </a:r>
                      <a:endParaRPr lang="de-DE" sz="1000" dirty="0">
                        <a:solidFill>
                          <a:schemeClr val="tx1"/>
                        </a:solidFill>
                        <a:effectLst/>
                      </a:endParaRPr>
                    </a:p>
                    <a:p>
                      <a:pPr algn="ctr">
                        <a:lnSpc>
                          <a:spcPct val="115000"/>
                        </a:lnSpc>
                        <a:spcAft>
                          <a:spcPts val="0"/>
                        </a:spcAft>
                      </a:pPr>
                      <a:r>
                        <a:rPr lang="en-GB" sz="2100" kern="1200" dirty="0">
                          <a:solidFill>
                            <a:schemeClr val="tx1"/>
                          </a:solidFill>
                          <a:effectLst/>
                        </a:rPr>
                        <a:t>PhD awarded from </a:t>
                      </a:r>
                      <a:br>
                        <a:rPr lang="en-GB" sz="2100" kern="1200" dirty="0">
                          <a:solidFill>
                            <a:schemeClr val="tx1"/>
                          </a:solidFill>
                          <a:effectLst/>
                        </a:rPr>
                      </a:br>
                      <a:r>
                        <a:rPr lang="en-GB" sz="2100" kern="1200" dirty="0">
                          <a:solidFill>
                            <a:schemeClr val="tx1"/>
                          </a:solidFill>
                          <a:effectLst/>
                        </a:rPr>
                        <a:t>1 January 2009 to </a:t>
                      </a:r>
                      <a:br>
                        <a:rPr lang="en-GB" sz="2100" kern="1200" dirty="0">
                          <a:solidFill>
                            <a:schemeClr val="tx1"/>
                          </a:solidFill>
                          <a:effectLst/>
                        </a:rPr>
                      </a:br>
                      <a:r>
                        <a:rPr lang="en-GB" sz="2100" kern="1200" dirty="0">
                          <a:solidFill>
                            <a:schemeClr val="tx1"/>
                          </a:solidFill>
                          <a:effectLst/>
                        </a:rPr>
                        <a:t>31 December 2013 (inclusive)</a:t>
                      </a:r>
                      <a:endParaRPr lang="de-DE" sz="1000" dirty="0">
                        <a:solidFill>
                          <a:schemeClr val="tx1"/>
                        </a:solidFill>
                        <a:effectLst/>
                        <a:latin typeface="Georgia" panose="02040502050405020303" pitchFamily="18" charset="0"/>
                        <a:ea typeface="Calibri" panose="020F0502020204030204" pitchFamily="34" charset="0"/>
                        <a:cs typeface="Times New Roman" panose="02020603050405020304" pitchFamily="18" charset="0"/>
                      </a:endParaRPr>
                    </a:p>
                  </a:txBody>
                  <a:tcPr marL="68580" marR="68580" marT="9525"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87451240"/>
                  </a:ext>
                </a:extLst>
              </a:tr>
            </a:tbl>
          </a:graphicData>
        </a:graphic>
      </p:graphicFrame>
      <p:cxnSp>
        <p:nvCxnSpPr>
          <p:cNvPr id="8" name="Straight Connector 58">
            <a:extLst>
              <a:ext uri="{FF2B5EF4-FFF2-40B4-BE49-F238E27FC236}">
                <a16:creationId xmlns:a16="http://schemas.microsoft.com/office/drawing/2014/main" id="{A875F9D3-2EB5-4635-8F5E-3BDEF8954DD7}"/>
              </a:ext>
            </a:extLst>
          </p:cNvPr>
          <p:cNvCxnSpPr>
            <a:cxnSpLocks/>
          </p:cNvCxnSpPr>
          <p:nvPr/>
        </p:nvCxnSpPr>
        <p:spPr>
          <a:xfrm>
            <a:off x="3818776" y="2332886"/>
            <a:ext cx="0" cy="3125379"/>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58">
            <a:extLst>
              <a:ext uri="{FF2B5EF4-FFF2-40B4-BE49-F238E27FC236}">
                <a16:creationId xmlns:a16="http://schemas.microsoft.com/office/drawing/2014/main" id="{0990B726-23F9-4B27-BDE1-F6486710B7E4}"/>
              </a:ext>
            </a:extLst>
          </p:cNvPr>
          <p:cNvCxnSpPr>
            <a:cxnSpLocks/>
          </p:cNvCxnSpPr>
          <p:nvPr/>
        </p:nvCxnSpPr>
        <p:spPr>
          <a:xfrm>
            <a:off x="7150474" y="2332886"/>
            <a:ext cx="0" cy="3125379"/>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67">
            <a:extLst>
              <a:ext uri="{FF2B5EF4-FFF2-40B4-BE49-F238E27FC236}">
                <a16:creationId xmlns:a16="http://schemas.microsoft.com/office/drawing/2014/main" id="{A070A11D-7D26-4AB8-AEC2-1AFED13436AD}"/>
              </a:ext>
            </a:extLst>
          </p:cNvPr>
          <p:cNvCxnSpPr>
            <a:cxnSpLocks/>
          </p:cNvCxnSpPr>
          <p:nvPr/>
        </p:nvCxnSpPr>
        <p:spPr>
          <a:xfrm>
            <a:off x="838200" y="1997065"/>
            <a:ext cx="10515600"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4909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1"/>
          <p:cNvSpPr>
            <a:spLocks noGrp="1"/>
          </p:cNvSpPr>
          <p:nvPr>
            <p:ph type="title"/>
          </p:nvPr>
        </p:nvSpPr>
        <p:spPr>
          <a:prstGeom prst="rect">
            <a:avLst/>
          </a:prstGeom>
        </p:spPr>
        <p:txBody>
          <a:bodyPr/>
          <a:lstStyle/>
          <a:p>
            <a:r>
              <a:rPr lang="en-GB" dirty="0"/>
              <a:t>Extensions of the eligibility period</a:t>
            </a:r>
          </a:p>
        </p:txBody>
      </p:sp>
      <p:sp>
        <p:nvSpPr>
          <p:cNvPr id="3" name="Textplatzhalter 2"/>
          <p:cNvSpPr>
            <a:spLocks noGrp="1"/>
          </p:cNvSpPr>
          <p:nvPr>
            <p:ph idx="4294967295"/>
          </p:nvPr>
        </p:nvSpPr>
        <p:spPr>
          <a:xfrm>
            <a:off x="838200" y="1550377"/>
            <a:ext cx="10496550" cy="4138613"/>
          </a:xfrm>
        </p:spPr>
        <p:txBody>
          <a:bodyPr>
            <a:normAutofit fontScale="62500" lnSpcReduction="20000"/>
          </a:bodyPr>
          <a:lstStyle/>
          <a:p>
            <a:pPr marL="360000" indent="-360000">
              <a:lnSpc>
                <a:spcPct val="170000"/>
              </a:lnSpc>
              <a:spcAft>
                <a:spcPts val="0"/>
              </a:spcAft>
              <a:buClr>
                <a:schemeClr val="accent2"/>
              </a:buClr>
              <a:buFont typeface="Arial" panose="020B0604020202020204" pitchFamily="34" charset="0"/>
              <a:buChar char="●"/>
            </a:pPr>
            <a:r>
              <a:rPr lang="en-GB" sz="3600" dirty="0"/>
              <a:t>Maternity before/after PhD: 18 months per child</a:t>
            </a:r>
          </a:p>
          <a:p>
            <a:pPr marL="360000" indent="-360000">
              <a:lnSpc>
                <a:spcPct val="170000"/>
              </a:lnSpc>
              <a:spcAft>
                <a:spcPts val="0"/>
              </a:spcAft>
              <a:buClr>
                <a:schemeClr val="accent2"/>
              </a:buClr>
              <a:buFont typeface="Arial" panose="020B0604020202020204" pitchFamily="34" charset="0"/>
              <a:buChar char="●"/>
            </a:pPr>
            <a:r>
              <a:rPr lang="en-GB" sz="3600" dirty="0"/>
              <a:t>Extension by the documented time:</a:t>
            </a:r>
          </a:p>
          <a:p>
            <a:pPr marL="571500" lvl="1" indent="-571500">
              <a:lnSpc>
                <a:spcPct val="170000"/>
              </a:lnSpc>
              <a:spcAft>
                <a:spcPts val="0"/>
              </a:spcAft>
              <a:buClr>
                <a:schemeClr val="accent2"/>
              </a:buClr>
              <a:buFont typeface="Symbol" panose="05050102010706020507" pitchFamily="18" charset="2"/>
              <a:buChar char="-"/>
            </a:pPr>
            <a:r>
              <a:rPr lang="en-GB" sz="3600" dirty="0"/>
              <a:t>Maternity before/after PhD leave &gt; 18 months </a:t>
            </a:r>
          </a:p>
          <a:p>
            <a:pPr marL="571500" lvl="1" indent="-571500">
              <a:lnSpc>
                <a:spcPct val="170000"/>
              </a:lnSpc>
              <a:spcAft>
                <a:spcPts val="0"/>
              </a:spcAft>
              <a:buClr>
                <a:schemeClr val="accent2"/>
              </a:buClr>
              <a:buFont typeface="Symbol" panose="05050102010706020507" pitchFamily="18" charset="2"/>
              <a:buChar char="-"/>
            </a:pPr>
            <a:r>
              <a:rPr lang="en-GB" sz="3600" dirty="0"/>
              <a:t>Paternity before/after PhD</a:t>
            </a:r>
          </a:p>
          <a:p>
            <a:pPr marL="571500" lvl="1" indent="-571500">
              <a:lnSpc>
                <a:spcPct val="170000"/>
              </a:lnSpc>
              <a:spcAft>
                <a:spcPts val="0"/>
              </a:spcAft>
              <a:buClr>
                <a:schemeClr val="accent2"/>
              </a:buClr>
              <a:buFont typeface="Symbol" panose="05050102010706020507" pitchFamily="18" charset="2"/>
              <a:buChar char="-"/>
            </a:pPr>
            <a:r>
              <a:rPr lang="en-GB" sz="3600" dirty="0"/>
              <a:t>Military/civil service after PhD</a:t>
            </a:r>
          </a:p>
          <a:p>
            <a:pPr marL="571500" lvl="1" indent="-571500">
              <a:lnSpc>
                <a:spcPct val="170000"/>
              </a:lnSpc>
              <a:spcAft>
                <a:spcPts val="0"/>
              </a:spcAft>
              <a:buClr>
                <a:schemeClr val="accent2"/>
              </a:buClr>
              <a:buFont typeface="Symbol" panose="05050102010706020507" pitchFamily="18" charset="2"/>
              <a:buChar char="-"/>
            </a:pPr>
            <a:r>
              <a:rPr lang="en-GB" sz="3600" dirty="0"/>
              <a:t>Long-term illness of the PI or a close family member (&gt;90 days) after PhD </a:t>
            </a:r>
          </a:p>
          <a:p>
            <a:pPr marL="571500" lvl="1" indent="-571500">
              <a:lnSpc>
                <a:spcPct val="170000"/>
              </a:lnSpc>
              <a:spcAft>
                <a:spcPts val="0"/>
              </a:spcAft>
              <a:buClr>
                <a:schemeClr val="accent2"/>
              </a:buClr>
              <a:buFont typeface="Symbol" panose="05050102010706020507" pitchFamily="18" charset="2"/>
              <a:buChar char="-"/>
            </a:pPr>
            <a:r>
              <a:rPr lang="en-GB" sz="3600" dirty="0"/>
              <a:t>Clinical training after the award of the first eligible degree (up to 4 years)</a:t>
            </a:r>
          </a:p>
          <a:p>
            <a:pPr>
              <a:lnSpc>
                <a:spcPct val="150000"/>
              </a:lnSpc>
            </a:pPr>
            <a:endParaRPr lang="en-GB" noProof="0" dirty="0"/>
          </a:p>
        </p:txBody>
      </p:sp>
    </p:spTree>
    <p:extLst>
      <p:ext uri="{BB962C8B-B14F-4D97-AF65-F5344CB8AC3E}">
        <p14:creationId xmlns:p14="http://schemas.microsoft.com/office/powerpoint/2010/main" val="13059546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9A9313-4C03-45FE-8075-3C95815274B4}"/>
              </a:ext>
            </a:extLst>
          </p:cNvPr>
          <p:cNvSpPr>
            <a:spLocks noGrp="1"/>
          </p:cNvSpPr>
          <p:nvPr>
            <p:ph type="title"/>
          </p:nvPr>
        </p:nvSpPr>
        <p:spPr/>
        <p:txBody>
          <a:bodyPr/>
          <a:lstStyle/>
          <a:p>
            <a:r>
              <a:rPr lang="de-DE" dirty="0"/>
              <a:t>Funding </a:t>
            </a:r>
            <a:r>
              <a:rPr lang="de-DE" dirty="0" err="1"/>
              <a:t>Modalities</a:t>
            </a:r>
            <a:endParaRPr lang="de-DE" dirty="0"/>
          </a:p>
        </p:txBody>
      </p:sp>
      <p:sp>
        <p:nvSpPr>
          <p:cNvPr id="3" name="Inhaltsplatzhalter 2">
            <a:extLst>
              <a:ext uri="{FF2B5EF4-FFF2-40B4-BE49-F238E27FC236}">
                <a16:creationId xmlns:a16="http://schemas.microsoft.com/office/drawing/2014/main" id="{A336AD0F-3D74-49AC-863C-36AB6FBE2342}"/>
              </a:ext>
            </a:extLst>
          </p:cNvPr>
          <p:cNvSpPr>
            <a:spLocks noGrp="1"/>
          </p:cNvSpPr>
          <p:nvPr>
            <p:ph type="subTitle" idx="4294967295"/>
          </p:nvPr>
        </p:nvSpPr>
        <p:spPr>
          <a:xfrm>
            <a:off x="838200" y="1731243"/>
            <a:ext cx="10156825" cy="488950"/>
          </a:xfrm>
        </p:spPr>
        <p:txBody>
          <a:bodyPr/>
          <a:lstStyle/>
          <a:p>
            <a:pPr marL="360000" lvl="1" indent="-360000">
              <a:lnSpc>
                <a:spcPct val="150000"/>
              </a:lnSpc>
              <a:spcAft>
                <a:spcPts val="0"/>
              </a:spcAft>
              <a:buClr>
                <a:schemeClr val="accent2"/>
              </a:buClr>
              <a:buFont typeface="Arial" panose="020B0604020202020204" pitchFamily="34" charset="0"/>
              <a:buChar char="●"/>
            </a:pPr>
            <a:r>
              <a:rPr lang="en-US" dirty="0"/>
              <a:t>Direct eligible costs, 100% </a:t>
            </a:r>
          </a:p>
          <a:p>
            <a:pPr marL="360000" lvl="1" indent="-360000">
              <a:lnSpc>
                <a:spcPct val="150000"/>
              </a:lnSpc>
              <a:spcAft>
                <a:spcPts val="0"/>
              </a:spcAft>
              <a:buClr>
                <a:schemeClr val="accent2"/>
              </a:buClr>
              <a:buFont typeface="Symbol" panose="05050102010706020507" pitchFamily="18" charset="2"/>
              <a:buChar char="-"/>
            </a:pPr>
            <a:r>
              <a:rPr lang="en-US" dirty="0"/>
              <a:t>Salary of PI and project team (Postdocs, PhD Students, Technicians etc.) (partly/full) </a:t>
            </a:r>
          </a:p>
          <a:p>
            <a:pPr marL="360000" lvl="1" indent="-360000">
              <a:lnSpc>
                <a:spcPct val="150000"/>
              </a:lnSpc>
              <a:spcAft>
                <a:spcPts val="0"/>
              </a:spcAft>
              <a:buClr>
                <a:schemeClr val="accent2"/>
              </a:buClr>
              <a:buFont typeface="Symbol" panose="05050102010706020507" pitchFamily="18" charset="2"/>
              <a:buChar char="-"/>
            </a:pPr>
            <a:r>
              <a:rPr lang="en-US" dirty="0"/>
              <a:t>Consumables</a:t>
            </a:r>
          </a:p>
          <a:p>
            <a:pPr marL="360000" lvl="1" indent="-360000">
              <a:lnSpc>
                <a:spcPct val="150000"/>
              </a:lnSpc>
              <a:spcAft>
                <a:spcPts val="0"/>
              </a:spcAft>
              <a:buClr>
                <a:schemeClr val="accent2"/>
              </a:buClr>
              <a:buFont typeface="Symbol" panose="05050102010706020507" pitchFamily="18" charset="2"/>
              <a:buChar char="-"/>
            </a:pPr>
            <a:r>
              <a:rPr lang="en-US" dirty="0"/>
              <a:t>Equipment Costs (</a:t>
            </a:r>
            <a:r>
              <a:rPr lang="de-DE" dirty="0" err="1"/>
              <a:t>depriciation</a:t>
            </a:r>
            <a:r>
              <a:rPr lang="de-DE" dirty="0"/>
              <a:t> </a:t>
            </a:r>
            <a:r>
              <a:rPr lang="de-DE" dirty="0" err="1"/>
              <a:t>rates</a:t>
            </a:r>
            <a:r>
              <a:rPr lang="de-DE" dirty="0"/>
              <a:t> </a:t>
            </a:r>
            <a:r>
              <a:rPr lang="de-DE" dirty="0" err="1"/>
              <a:t>apply</a:t>
            </a:r>
            <a:r>
              <a:rPr lang="de-DE" dirty="0"/>
              <a:t>)</a:t>
            </a:r>
            <a:endParaRPr lang="en-US" dirty="0"/>
          </a:p>
          <a:p>
            <a:pPr marL="360000" lvl="1" indent="-360000">
              <a:lnSpc>
                <a:spcPct val="150000"/>
              </a:lnSpc>
              <a:spcAft>
                <a:spcPts val="0"/>
              </a:spcAft>
              <a:buClr>
                <a:schemeClr val="accent2"/>
              </a:buClr>
              <a:buFont typeface="Symbol" panose="05050102010706020507" pitchFamily="18" charset="2"/>
              <a:buChar char="-"/>
            </a:pPr>
            <a:r>
              <a:rPr lang="en-US" dirty="0"/>
              <a:t>Travel Costs</a:t>
            </a:r>
          </a:p>
          <a:p>
            <a:pPr marL="360000" lvl="1" indent="-360000">
              <a:lnSpc>
                <a:spcPct val="150000"/>
              </a:lnSpc>
              <a:spcAft>
                <a:spcPts val="0"/>
              </a:spcAft>
              <a:buClr>
                <a:schemeClr val="accent2"/>
              </a:buClr>
              <a:buFont typeface="Symbol" panose="05050102010706020507" pitchFamily="18" charset="2"/>
              <a:buChar char="-"/>
            </a:pPr>
            <a:r>
              <a:rPr lang="en-US" dirty="0"/>
              <a:t>Publications Costs (including open access)</a:t>
            </a:r>
          </a:p>
          <a:p>
            <a:pPr marL="360000" lvl="1" indent="-360000">
              <a:lnSpc>
                <a:spcPct val="150000"/>
              </a:lnSpc>
              <a:spcAft>
                <a:spcPts val="0"/>
              </a:spcAft>
              <a:buClr>
                <a:schemeClr val="accent2"/>
              </a:buClr>
              <a:buFont typeface="Symbol" panose="05050102010706020507" pitchFamily="18" charset="2"/>
              <a:buChar char="-"/>
            </a:pPr>
            <a:r>
              <a:rPr lang="en-US" dirty="0"/>
              <a:t>Subcontracts and other</a:t>
            </a:r>
          </a:p>
          <a:p>
            <a:pPr marL="360000" lvl="1" indent="-360000">
              <a:lnSpc>
                <a:spcPct val="150000"/>
              </a:lnSpc>
              <a:spcAft>
                <a:spcPts val="0"/>
              </a:spcAft>
              <a:buClr>
                <a:schemeClr val="accent2"/>
              </a:buClr>
              <a:buFont typeface="Arial" panose="020B0604020202020204" pitchFamily="34" charset="0"/>
              <a:buChar char="●"/>
            </a:pPr>
            <a:r>
              <a:rPr lang="en-US" dirty="0"/>
              <a:t>Indirect costs, 25% of direct costs</a:t>
            </a:r>
          </a:p>
          <a:p>
            <a:endParaRPr lang="de-DE" dirty="0"/>
          </a:p>
        </p:txBody>
      </p:sp>
      <p:sp>
        <p:nvSpPr>
          <p:cNvPr id="7" name="Oval 16">
            <a:extLst>
              <a:ext uri="{FF2B5EF4-FFF2-40B4-BE49-F238E27FC236}">
                <a16:creationId xmlns:a16="http://schemas.microsoft.com/office/drawing/2014/main" id="{C93337E4-1386-4DB8-8F17-3FE2EF5F4671}"/>
              </a:ext>
            </a:extLst>
          </p:cNvPr>
          <p:cNvSpPr/>
          <p:nvPr/>
        </p:nvSpPr>
        <p:spPr>
          <a:xfrm>
            <a:off x="7554351" y="256744"/>
            <a:ext cx="2554410" cy="1622840"/>
          </a:xfrm>
          <a:prstGeom prst="ellipse">
            <a:avLst/>
          </a:prstGeom>
          <a:solidFill>
            <a:schemeClr val="accent4"/>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lnSpc>
                <a:spcPts val="1800"/>
              </a:lnSpc>
            </a:pPr>
            <a:r>
              <a:rPr lang="en-US" sz="1600" dirty="0"/>
              <a:t>Get in touch with your institution for budget planning</a:t>
            </a:r>
          </a:p>
        </p:txBody>
      </p:sp>
      <p:pic>
        <p:nvPicPr>
          <p:cNvPr id="8" name="Grafik 7" descr="Benutzer">
            <a:extLst>
              <a:ext uri="{FF2B5EF4-FFF2-40B4-BE49-F238E27FC236}">
                <a16:creationId xmlns:a16="http://schemas.microsoft.com/office/drawing/2014/main" id="{39439A3C-C029-4580-B128-20FC2F89DA6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097151" y="1043733"/>
            <a:ext cx="914400" cy="914400"/>
          </a:xfrm>
          <a:prstGeom prst="rect">
            <a:avLst/>
          </a:prstGeom>
        </p:spPr>
      </p:pic>
      <p:pic>
        <p:nvPicPr>
          <p:cNvPr id="10" name="Grafik 9" descr="Münzen">
            <a:extLst>
              <a:ext uri="{FF2B5EF4-FFF2-40B4-BE49-F238E27FC236}">
                <a16:creationId xmlns:a16="http://schemas.microsoft.com/office/drawing/2014/main" id="{D64E7583-34F4-4509-ADB3-0074242C606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9818468" y="374014"/>
            <a:ext cx="488950" cy="488950"/>
          </a:xfrm>
          <a:prstGeom prst="rect">
            <a:avLst/>
          </a:prstGeom>
        </p:spPr>
      </p:pic>
    </p:spTree>
    <p:extLst>
      <p:ext uri="{BB962C8B-B14F-4D97-AF65-F5344CB8AC3E}">
        <p14:creationId xmlns:p14="http://schemas.microsoft.com/office/powerpoint/2010/main" val="31418148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38200" y="166248"/>
            <a:ext cx="10515600" cy="600164"/>
          </a:xfrm>
        </p:spPr>
        <p:txBody>
          <a:bodyPr/>
          <a:lstStyle/>
          <a:p>
            <a:pPr algn="ctr" eaLnBrk="0" fontAlgn="base" hangingPunct="0">
              <a:spcBef>
                <a:spcPts val="1200"/>
              </a:spcBef>
              <a:spcAft>
                <a:spcPts val="1800"/>
              </a:spcAft>
              <a:buClr>
                <a:srgbClr val="FFCC00"/>
              </a:buClr>
              <a:buSzPct val="120000"/>
            </a:pPr>
            <a:r>
              <a:rPr lang="en-GB" dirty="0" smtClean="0"/>
              <a:t>ERC Call </a:t>
            </a:r>
            <a:r>
              <a:rPr lang="en-GB" dirty="0"/>
              <a:t>calendar </a:t>
            </a:r>
            <a:r>
              <a:rPr lang="en-GB" dirty="0" smtClean="0"/>
              <a:t>2022/2023</a:t>
            </a:r>
            <a:endParaRPr lang="en-GB" dirty="0"/>
          </a:p>
        </p:txBody>
      </p:sp>
      <p:pic>
        <p:nvPicPr>
          <p:cNvPr id="2" name="Grafik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8200" y="766412"/>
            <a:ext cx="10485120" cy="5754460"/>
          </a:xfrm>
          <a:prstGeom prst="rect">
            <a:avLst/>
          </a:prstGeom>
        </p:spPr>
      </p:pic>
    </p:spTree>
    <p:extLst>
      <p:ext uri="{BB962C8B-B14F-4D97-AF65-F5344CB8AC3E}">
        <p14:creationId xmlns:p14="http://schemas.microsoft.com/office/powerpoint/2010/main" val="151561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en-GB" dirty="0"/>
              <a:t>MSCA Doctoral Networks (DN)</a:t>
            </a:r>
            <a:endParaRPr lang="en-GB" noProof="0" dirty="0"/>
          </a:p>
        </p:txBody>
      </p:sp>
      <p:sp>
        <p:nvSpPr>
          <p:cNvPr id="5" name="Inhaltsplatzhalter 4"/>
          <p:cNvSpPr>
            <a:spLocks noGrp="1"/>
          </p:cNvSpPr>
          <p:nvPr>
            <p:ph type="subTitle" idx="1"/>
          </p:nvPr>
        </p:nvSpPr>
        <p:spPr/>
        <p:txBody>
          <a:bodyPr/>
          <a:lstStyle/>
          <a:p>
            <a:r>
              <a:rPr lang="en-GB" noProof="0" dirty="0"/>
              <a:t>Training of doctoral </a:t>
            </a:r>
            <a:r>
              <a:rPr lang="en-GB" dirty="0"/>
              <a:t>c</a:t>
            </a:r>
            <a:r>
              <a:rPr lang="en-GB" noProof="0" dirty="0" err="1"/>
              <a:t>andidates</a:t>
            </a:r>
            <a:endParaRPr lang="en-GB" noProof="0" dirty="0"/>
          </a:p>
        </p:txBody>
      </p:sp>
      <p:cxnSp>
        <p:nvCxnSpPr>
          <p:cNvPr id="7" name="Straight Connector 3">
            <a:extLst>
              <a:ext uri="{FF2B5EF4-FFF2-40B4-BE49-F238E27FC236}">
                <a16:creationId xmlns:a16="http://schemas.microsoft.com/office/drawing/2014/main" id="{40B4ECF9-C79B-4ED1-92D7-661742B85B45}"/>
              </a:ext>
            </a:extLst>
          </p:cNvPr>
          <p:cNvCxnSpPr/>
          <p:nvPr/>
        </p:nvCxnSpPr>
        <p:spPr>
          <a:xfrm>
            <a:off x="1077012" y="1821102"/>
            <a:ext cx="34484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9440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38200" y="166248"/>
            <a:ext cx="10515600" cy="600164"/>
          </a:xfrm>
        </p:spPr>
        <p:txBody>
          <a:bodyPr/>
          <a:lstStyle/>
          <a:p>
            <a:pPr algn="ctr" eaLnBrk="0" fontAlgn="base" hangingPunct="0">
              <a:spcBef>
                <a:spcPts val="1200"/>
              </a:spcBef>
              <a:spcAft>
                <a:spcPts val="1800"/>
              </a:spcAft>
              <a:buClr>
                <a:srgbClr val="FFCC00"/>
              </a:buClr>
              <a:buSzPct val="120000"/>
            </a:pPr>
            <a:r>
              <a:rPr lang="en-GB" dirty="0" smtClean="0"/>
              <a:t>ERC Call statistics 2022</a:t>
            </a:r>
            <a:endParaRPr lang="en-GB" dirty="0"/>
          </a:p>
        </p:txBody>
      </p:sp>
      <p:pic>
        <p:nvPicPr>
          <p:cNvPr id="3" name="Grafik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76141" y="1280160"/>
            <a:ext cx="9073115" cy="5038344"/>
          </a:xfrm>
          <a:prstGeom prst="rect">
            <a:avLst/>
          </a:prstGeom>
        </p:spPr>
      </p:pic>
    </p:spTree>
    <p:extLst>
      <p:ext uri="{BB962C8B-B14F-4D97-AF65-F5344CB8AC3E}">
        <p14:creationId xmlns:p14="http://schemas.microsoft.com/office/powerpoint/2010/main" val="41439134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Main Documents to be used</a:t>
            </a:r>
          </a:p>
        </p:txBody>
      </p:sp>
      <p:sp>
        <p:nvSpPr>
          <p:cNvPr id="3" name="Inhaltsplatzhalter 2"/>
          <p:cNvSpPr>
            <a:spLocks noGrp="1"/>
          </p:cNvSpPr>
          <p:nvPr>
            <p:ph idx="4294967295"/>
          </p:nvPr>
        </p:nvSpPr>
        <p:spPr>
          <a:xfrm>
            <a:off x="838200" y="1761392"/>
            <a:ext cx="10496550" cy="4138613"/>
          </a:xfrm>
        </p:spPr>
        <p:txBody>
          <a:bodyPr/>
          <a:lstStyle/>
          <a:p>
            <a:pPr marL="360000" indent="-360000">
              <a:lnSpc>
                <a:spcPct val="150000"/>
              </a:lnSpc>
              <a:spcAft>
                <a:spcPts val="0"/>
              </a:spcAft>
              <a:buClr>
                <a:schemeClr val="accent2"/>
              </a:buClr>
              <a:buFont typeface="Arial" panose="020B0604020202020204" pitchFamily="34" charset="0"/>
              <a:buChar char="●"/>
            </a:pPr>
            <a:r>
              <a:rPr lang="en-GB" sz="2300" dirty="0">
                <a:hlinkClick r:id="rId3"/>
              </a:rPr>
              <a:t>ERC work programme </a:t>
            </a:r>
            <a:r>
              <a:rPr lang="en-GB" sz="2300" dirty="0" smtClean="0"/>
              <a:t>2023</a:t>
            </a:r>
            <a:endParaRPr lang="en-GB" sz="2300" dirty="0"/>
          </a:p>
          <a:p>
            <a:pPr marL="360000" indent="-360000">
              <a:lnSpc>
                <a:spcPct val="150000"/>
              </a:lnSpc>
              <a:spcAft>
                <a:spcPts val="0"/>
              </a:spcAft>
              <a:buClr>
                <a:schemeClr val="accent2"/>
              </a:buClr>
              <a:buFont typeface="Arial" panose="020B0604020202020204" pitchFamily="34" charset="0"/>
              <a:buChar char="●"/>
            </a:pPr>
            <a:r>
              <a:rPr lang="en-US" sz="2300" dirty="0">
                <a:hlinkClick r:id="rId4"/>
              </a:rPr>
              <a:t>ERC Rules of submission and evaluation </a:t>
            </a:r>
            <a:r>
              <a:rPr lang="en-US" sz="2300" dirty="0" smtClean="0">
                <a:hlinkClick r:id="rId4"/>
              </a:rPr>
              <a:t>under Horizon </a:t>
            </a:r>
            <a:r>
              <a:rPr lang="en-US" sz="2300" dirty="0">
                <a:hlinkClick r:id="rId4"/>
              </a:rPr>
              <a:t>Europe</a:t>
            </a:r>
            <a:endParaRPr lang="en-GB" sz="2300" dirty="0" smtClean="0">
              <a:hlinkClick r:id="rId5">
                <a:extLst>
                  <a:ext uri="{A12FA001-AC4F-418D-AE19-62706E023703}">
                    <ahyp:hlinkClr xmlns="" xmlns:ahyp="http://schemas.microsoft.com/office/drawing/2018/hyperlinkcolor" val="tx"/>
                  </a:ext>
                </a:extLst>
              </a:hlinkClick>
            </a:endParaRPr>
          </a:p>
          <a:p>
            <a:pPr marL="360000" indent="-360000">
              <a:lnSpc>
                <a:spcPct val="150000"/>
              </a:lnSpc>
              <a:spcAft>
                <a:spcPts val="0"/>
              </a:spcAft>
              <a:buClr>
                <a:schemeClr val="accent2"/>
              </a:buClr>
              <a:buFont typeface="Arial" panose="020B0604020202020204" pitchFamily="34" charset="0"/>
              <a:buChar char="●"/>
            </a:pPr>
            <a:r>
              <a:rPr lang="en-GB" sz="2300" dirty="0" smtClean="0"/>
              <a:t>Information </a:t>
            </a:r>
            <a:r>
              <a:rPr lang="en-GB" sz="2300" dirty="0"/>
              <a:t>for </a:t>
            </a:r>
            <a:r>
              <a:rPr lang="en-GB" sz="2300" dirty="0" smtClean="0"/>
              <a:t>Applicants: call specific, e.g. </a:t>
            </a:r>
            <a:r>
              <a:rPr lang="en-GB" sz="2300" dirty="0" smtClean="0">
                <a:hlinkClick r:id="rId6"/>
              </a:rPr>
              <a:t>Advanced Grant 2023</a:t>
            </a:r>
            <a:endParaRPr lang="en-GB" sz="2300" dirty="0"/>
          </a:p>
          <a:p>
            <a:pPr marL="360000" indent="-360000">
              <a:lnSpc>
                <a:spcPct val="150000"/>
              </a:lnSpc>
              <a:spcAft>
                <a:spcPts val="0"/>
              </a:spcAft>
              <a:buClr>
                <a:schemeClr val="accent2"/>
              </a:buClr>
              <a:buFont typeface="Arial" panose="020B0604020202020204" pitchFamily="34" charset="0"/>
              <a:buChar char="●"/>
            </a:pPr>
            <a:r>
              <a:rPr lang="en-GB" sz="2300" dirty="0"/>
              <a:t>Familiarize yourself early with the evaluation sub-criteria and the </a:t>
            </a:r>
            <a:r>
              <a:rPr lang="en-GB" sz="2300" dirty="0">
                <a:hlinkClick r:id="rId7">
                  <a:extLst>
                    <a:ext uri="{A12FA001-AC4F-418D-AE19-62706E023703}">
                      <ahyp:hlinkClr xmlns="" xmlns:ahyp="http://schemas.microsoft.com/office/drawing/2018/hyperlinkcolor" val="tx"/>
                    </a:ext>
                  </a:extLst>
                </a:hlinkClick>
              </a:rPr>
              <a:t>electronic submission system</a:t>
            </a:r>
            <a:endParaRPr lang="en-GB" sz="2300" dirty="0"/>
          </a:p>
          <a:p>
            <a:pPr>
              <a:lnSpc>
                <a:spcPct val="150000"/>
              </a:lnSpc>
            </a:pPr>
            <a:endParaRPr lang="en-GB" sz="1200" b="1" dirty="0"/>
          </a:p>
          <a:p>
            <a:pPr marL="0" indent="0">
              <a:lnSpc>
                <a:spcPct val="150000"/>
              </a:lnSpc>
              <a:buNone/>
            </a:pPr>
            <a:endParaRPr lang="en-GB" b="1" noProof="0" dirty="0"/>
          </a:p>
        </p:txBody>
      </p:sp>
      <p:pic>
        <p:nvPicPr>
          <p:cNvPr id="6" name="Grafik 5">
            <a:extLst>
              <a:ext uri="{FF2B5EF4-FFF2-40B4-BE49-F238E27FC236}">
                <a16:creationId xmlns:a16="http://schemas.microsoft.com/office/drawing/2014/main" id="{EFAD74FB-814D-4444-A5B8-2022B4DC2BAE}"/>
              </a:ext>
            </a:extLst>
          </p:cNvPr>
          <p:cNvPicPr>
            <a:picLocks noChangeAspect="1"/>
          </p:cNvPicPr>
          <p:nvPr/>
        </p:nvPicPr>
        <p:blipFill rotWithShape="1">
          <a:blip r:embed="rId8"/>
          <a:srcRect l="20589" t="9543" r="44559" b="7974"/>
          <a:stretch/>
        </p:blipFill>
        <p:spPr>
          <a:xfrm>
            <a:off x="6910589" y="4531723"/>
            <a:ext cx="1393396" cy="1930988"/>
          </a:xfrm>
          <a:prstGeom prst="rect">
            <a:avLst/>
          </a:prstGeom>
          <a:ln w="12700">
            <a:solidFill>
              <a:srgbClr val="0070C0"/>
            </a:solidFill>
          </a:ln>
        </p:spPr>
      </p:pic>
      <p:pic>
        <p:nvPicPr>
          <p:cNvPr id="5" name="Grafik 4">
            <a:extLst>
              <a:ext uri="{FF2B5EF4-FFF2-40B4-BE49-F238E27FC236}">
                <a16:creationId xmlns:a16="http://schemas.microsoft.com/office/drawing/2014/main" id="{2764A93C-4AB7-4B78-A028-6A39FB202BE8}"/>
              </a:ext>
            </a:extLst>
          </p:cNvPr>
          <p:cNvPicPr>
            <a:picLocks noChangeAspect="1"/>
          </p:cNvPicPr>
          <p:nvPr/>
        </p:nvPicPr>
        <p:blipFill rotWithShape="1">
          <a:blip r:embed="rId9"/>
          <a:srcRect l="36692" t="20000" r="37867" b="15163"/>
          <a:stretch/>
        </p:blipFill>
        <p:spPr>
          <a:xfrm>
            <a:off x="8486983" y="4525021"/>
            <a:ext cx="1347021" cy="1930989"/>
          </a:xfrm>
          <a:prstGeom prst="rect">
            <a:avLst/>
          </a:prstGeom>
          <a:ln w="12700">
            <a:solidFill>
              <a:srgbClr val="0070C0"/>
            </a:solidFill>
          </a:ln>
        </p:spPr>
      </p:pic>
    </p:spTree>
    <p:extLst>
      <p:ext uri="{BB962C8B-B14F-4D97-AF65-F5344CB8AC3E}">
        <p14:creationId xmlns:p14="http://schemas.microsoft.com/office/powerpoint/2010/main" val="41189780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70A98A-854E-4E12-8410-DF02DC685BA3}"/>
              </a:ext>
            </a:extLst>
          </p:cNvPr>
          <p:cNvSpPr>
            <a:spLocks noGrp="1"/>
          </p:cNvSpPr>
          <p:nvPr>
            <p:ph type="title"/>
          </p:nvPr>
        </p:nvSpPr>
        <p:spPr/>
        <p:txBody>
          <a:bodyPr/>
          <a:lstStyle/>
          <a:p>
            <a:r>
              <a:rPr lang="de-DE" dirty="0"/>
              <a:t>The </a:t>
            </a:r>
            <a:r>
              <a:rPr lang="de-DE" dirty="0" err="1"/>
              <a:t>proposal</a:t>
            </a:r>
            <a:endParaRPr lang="de-DE" dirty="0"/>
          </a:p>
        </p:txBody>
      </p:sp>
      <p:sp>
        <p:nvSpPr>
          <p:cNvPr id="3" name="Textfeld 2">
            <a:extLst>
              <a:ext uri="{FF2B5EF4-FFF2-40B4-BE49-F238E27FC236}">
                <a16:creationId xmlns:a16="http://schemas.microsoft.com/office/drawing/2014/main" id="{754CAA98-2F64-4786-B26E-E303A8C6EB12}"/>
              </a:ext>
            </a:extLst>
          </p:cNvPr>
          <p:cNvSpPr txBox="1"/>
          <p:nvPr/>
        </p:nvSpPr>
        <p:spPr>
          <a:xfrm>
            <a:off x="919047" y="1068164"/>
            <a:ext cx="9200269" cy="5770811"/>
          </a:xfrm>
          <a:prstGeom prst="rect">
            <a:avLst/>
          </a:prstGeom>
          <a:solidFill>
            <a:schemeClr val="bg1"/>
          </a:solidFill>
        </p:spPr>
        <p:txBody>
          <a:bodyPr wrap="square" rtlCol="0">
            <a:spAutoFit/>
          </a:bodyPr>
          <a:lstStyle/>
          <a:p>
            <a:pPr marL="0" lvl="1" fontAlgn="base">
              <a:buClr>
                <a:schemeClr val="accent2"/>
              </a:buClr>
              <a:defRPr/>
            </a:pPr>
            <a:r>
              <a:rPr lang="de-DE" sz="1700" b="1" dirty="0"/>
              <a:t>Administrative Forms/ </a:t>
            </a:r>
            <a:r>
              <a:rPr lang="de-DE" sz="1700" b="1" dirty="0" err="1"/>
              <a:t>Proposal</a:t>
            </a:r>
            <a:r>
              <a:rPr lang="de-DE" sz="1700" b="1" dirty="0"/>
              <a:t> Submission Forms</a:t>
            </a:r>
          </a:p>
          <a:p>
            <a:pPr marL="0" lvl="1" fontAlgn="base">
              <a:buClr>
                <a:schemeClr val="accent2"/>
              </a:buClr>
              <a:buFont typeface="Arial" panose="020B0604020202020204" pitchFamily="34" charset="0"/>
              <a:defRPr/>
            </a:pPr>
            <a:r>
              <a:rPr lang="de-DE" sz="1700" dirty="0"/>
              <a:t>1 - General Information</a:t>
            </a:r>
          </a:p>
          <a:p>
            <a:pPr marL="0" lvl="1" fontAlgn="base">
              <a:buClr>
                <a:schemeClr val="accent2"/>
              </a:buClr>
              <a:buFont typeface="Arial" panose="020B0604020202020204" pitchFamily="34" charset="0"/>
              <a:defRPr/>
            </a:pPr>
            <a:r>
              <a:rPr lang="de-DE" sz="1700" dirty="0"/>
              <a:t>2 - </a:t>
            </a:r>
            <a:r>
              <a:rPr lang="de-DE" sz="1700" dirty="0" err="1"/>
              <a:t>Participants</a:t>
            </a:r>
            <a:r>
              <a:rPr lang="de-DE" sz="1700" dirty="0"/>
              <a:t> &amp; </a:t>
            </a:r>
            <a:r>
              <a:rPr lang="de-DE" sz="1700" dirty="0" err="1"/>
              <a:t>Contacts</a:t>
            </a:r>
            <a:endParaRPr lang="de-DE" sz="1700" dirty="0"/>
          </a:p>
          <a:p>
            <a:pPr marL="0" lvl="1" fontAlgn="base">
              <a:buClr>
                <a:schemeClr val="accent2"/>
              </a:buClr>
              <a:buFont typeface="Arial" panose="020B0604020202020204" pitchFamily="34" charset="0"/>
              <a:defRPr/>
            </a:pPr>
            <a:r>
              <a:rPr lang="de-DE" sz="1700" dirty="0"/>
              <a:t>3 - Budget</a:t>
            </a:r>
          </a:p>
          <a:p>
            <a:pPr marL="0" lvl="1" fontAlgn="base">
              <a:buClr>
                <a:schemeClr val="accent2"/>
              </a:buClr>
              <a:buFont typeface="Arial" panose="020B0604020202020204" pitchFamily="34" charset="0"/>
              <a:defRPr/>
            </a:pPr>
            <a:r>
              <a:rPr lang="de-DE" sz="1700" dirty="0"/>
              <a:t>4 </a:t>
            </a:r>
            <a:r>
              <a:rPr lang="de-DE" sz="1700" dirty="0" smtClean="0"/>
              <a:t>– </a:t>
            </a:r>
            <a:r>
              <a:rPr lang="de-DE" sz="1700" dirty="0" err="1" smtClean="0"/>
              <a:t>Ethics</a:t>
            </a:r>
            <a:r>
              <a:rPr lang="de-DE" sz="1700" dirty="0" smtClean="0"/>
              <a:t> &amp; Security</a:t>
            </a:r>
            <a:endParaRPr lang="de-DE" sz="1700" dirty="0"/>
          </a:p>
          <a:p>
            <a:pPr marL="0" lvl="1" fontAlgn="base">
              <a:buClr>
                <a:schemeClr val="accent2"/>
              </a:buClr>
              <a:buFont typeface="Arial" panose="020B0604020202020204" pitchFamily="34" charset="0"/>
              <a:defRPr/>
            </a:pPr>
            <a:r>
              <a:rPr lang="de-DE" sz="1700" dirty="0"/>
              <a:t>5 - Call-</a:t>
            </a:r>
            <a:r>
              <a:rPr lang="de-DE" sz="1700" dirty="0" err="1"/>
              <a:t>specific</a:t>
            </a:r>
            <a:r>
              <a:rPr lang="de-DE" sz="1700" dirty="0"/>
              <a:t> </a:t>
            </a:r>
            <a:r>
              <a:rPr lang="de-DE" sz="1700" dirty="0" err="1"/>
              <a:t>questions</a:t>
            </a:r>
            <a:endParaRPr lang="de-DE" sz="1700" dirty="0"/>
          </a:p>
          <a:p>
            <a:pPr marL="0" lvl="1" fontAlgn="base">
              <a:buClr>
                <a:schemeClr val="accent2"/>
              </a:buClr>
              <a:buFont typeface="Arial" panose="020B0604020202020204" pitchFamily="34" charset="0"/>
              <a:defRPr/>
            </a:pPr>
            <a:endParaRPr lang="de-DE" sz="1700" dirty="0"/>
          </a:p>
          <a:p>
            <a:pPr marL="0" lvl="1" fontAlgn="base">
              <a:buClr>
                <a:schemeClr val="accent2"/>
              </a:buClr>
              <a:buFont typeface="Arial" panose="020B0604020202020204" pitchFamily="34" charset="0"/>
              <a:defRPr/>
            </a:pPr>
            <a:r>
              <a:rPr lang="de-DE" sz="1700" b="1" dirty="0"/>
              <a:t>B-Forms</a:t>
            </a:r>
          </a:p>
          <a:p>
            <a:pPr marL="0" lvl="1" fontAlgn="base">
              <a:buClr>
                <a:schemeClr val="accent2"/>
              </a:buClr>
              <a:buFont typeface="Arial" panose="020B0604020202020204" pitchFamily="34" charset="0"/>
              <a:defRPr/>
            </a:pPr>
            <a:r>
              <a:rPr lang="de-DE" sz="1700" dirty="0"/>
              <a:t>B1</a:t>
            </a:r>
          </a:p>
          <a:p>
            <a:pPr marL="285750" lvl="1" indent="-285750">
              <a:buClr>
                <a:schemeClr val="accent2"/>
              </a:buClr>
              <a:buFont typeface="Arial" panose="020B0604020202020204" pitchFamily="34" charset="0"/>
              <a:buChar char="•"/>
            </a:pPr>
            <a:r>
              <a:rPr lang="de-DE" sz="1700" dirty="0"/>
              <a:t>Extended Synopsis</a:t>
            </a:r>
          </a:p>
          <a:p>
            <a:pPr marL="285750" lvl="1" indent="-285750">
              <a:buClr>
                <a:schemeClr val="accent2"/>
              </a:buClr>
              <a:buFont typeface="Arial" panose="020B0604020202020204" pitchFamily="34" charset="0"/>
              <a:buChar char="•"/>
            </a:pPr>
            <a:r>
              <a:rPr lang="de-DE" sz="1700" dirty="0"/>
              <a:t>CV</a:t>
            </a:r>
          </a:p>
          <a:p>
            <a:pPr marL="285750" lvl="1" indent="-285750">
              <a:buClr>
                <a:schemeClr val="accent2"/>
              </a:buClr>
              <a:buFont typeface="Arial" panose="020B0604020202020204" pitchFamily="34" charset="0"/>
              <a:buChar char="•"/>
            </a:pPr>
            <a:r>
              <a:rPr lang="de-DE" sz="1700" dirty="0"/>
              <a:t>Track </a:t>
            </a:r>
            <a:r>
              <a:rPr lang="de-DE" sz="1700" dirty="0" err="1"/>
              <a:t>record</a:t>
            </a:r>
            <a:endParaRPr lang="de-DE" sz="1700" dirty="0"/>
          </a:p>
          <a:p>
            <a:pPr marL="0" lvl="1">
              <a:buClr>
                <a:schemeClr val="accent2"/>
              </a:buClr>
            </a:pPr>
            <a:r>
              <a:rPr lang="de-DE" sz="1700" dirty="0"/>
              <a:t>B2: Scientific </a:t>
            </a:r>
            <a:r>
              <a:rPr lang="de-DE" sz="1700" dirty="0" err="1" smtClean="0"/>
              <a:t>Proposal</a:t>
            </a:r>
            <a:endParaRPr lang="de-DE" sz="1700" dirty="0" smtClean="0"/>
          </a:p>
          <a:p>
            <a:pPr marL="285750" lvl="1" indent="-285750">
              <a:buClr>
                <a:schemeClr val="accent2"/>
              </a:buClr>
              <a:buFont typeface="Arial" panose="020B0604020202020204" pitchFamily="34" charset="0"/>
              <a:buChar char="•"/>
            </a:pPr>
            <a:r>
              <a:rPr lang="de-DE" sz="1700" dirty="0"/>
              <a:t>State-</a:t>
            </a:r>
            <a:r>
              <a:rPr lang="de-DE" sz="1700" dirty="0" err="1"/>
              <a:t>of</a:t>
            </a:r>
            <a:r>
              <a:rPr lang="de-DE" sz="1700" dirty="0"/>
              <a:t>-</a:t>
            </a:r>
            <a:r>
              <a:rPr lang="de-DE" sz="1700" dirty="0" err="1"/>
              <a:t>the</a:t>
            </a:r>
            <a:r>
              <a:rPr lang="de-DE" sz="1700" dirty="0"/>
              <a:t>-art </a:t>
            </a:r>
            <a:r>
              <a:rPr lang="de-DE" sz="1700" dirty="0" err="1"/>
              <a:t>and</a:t>
            </a:r>
            <a:r>
              <a:rPr lang="de-DE" sz="1700" dirty="0"/>
              <a:t> </a:t>
            </a:r>
            <a:r>
              <a:rPr lang="de-DE" sz="1700" dirty="0" err="1"/>
              <a:t>objectives</a:t>
            </a:r>
            <a:endParaRPr lang="de-DE" sz="1700" dirty="0"/>
          </a:p>
          <a:p>
            <a:pPr marL="285750" lvl="1" indent="-285750">
              <a:buClr>
                <a:schemeClr val="accent2"/>
              </a:buClr>
              <a:buFont typeface="Arial" panose="020B0604020202020204" pitchFamily="34" charset="0"/>
              <a:buChar char="•"/>
            </a:pPr>
            <a:r>
              <a:rPr lang="de-DE" sz="1700" dirty="0" err="1" smtClean="0"/>
              <a:t>Methodology</a:t>
            </a:r>
            <a:endParaRPr lang="de-DE" sz="1700" dirty="0" smtClean="0"/>
          </a:p>
          <a:p>
            <a:pPr marL="285750" lvl="1" indent="-285750">
              <a:buClr>
                <a:schemeClr val="accent2"/>
              </a:buClr>
              <a:buFont typeface="Arial" panose="020B0604020202020204" pitchFamily="34" charset="0"/>
              <a:buChar char="•"/>
            </a:pPr>
            <a:endParaRPr lang="de-DE" sz="1700" dirty="0"/>
          </a:p>
          <a:p>
            <a:pPr marL="0" lvl="1">
              <a:buClr>
                <a:schemeClr val="accent2"/>
              </a:buClr>
            </a:pPr>
            <a:r>
              <a:rPr lang="de-DE" sz="1700" b="1" dirty="0"/>
              <a:t>Annexes</a:t>
            </a:r>
          </a:p>
          <a:p>
            <a:pPr marL="285750" lvl="1" indent="-285750" fontAlgn="base">
              <a:buClr>
                <a:schemeClr val="accent2"/>
              </a:buClr>
              <a:buFont typeface="Arial" panose="020B0604020202020204" pitchFamily="34" charset="0"/>
              <a:buChar char="•"/>
              <a:defRPr/>
            </a:pPr>
            <a:r>
              <a:rPr lang="en-US" sz="1700" dirty="0"/>
              <a:t>Host Support Letter (Host Institution Binding Statement of Support)</a:t>
            </a:r>
          </a:p>
          <a:p>
            <a:pPr marL="285750" lvl="1" indent="-285750" fontAlgn="base">
              <a:buClr>
                <a:schemeClr val="accent2"/>
              </a:buClr>
              <a:buFont typeface="Arial" panose="020B0604020202020204" pitchFamily="34" charset="0"/>
              <a:buChar char="•"/>
              <a:defRPr/>
            </a:pPr>
            <a:r>
              <a:rPr lang="en-US" sz="1700" dirty="0"/>
              <a:t>PhD-Certificate</a:t>
            </a:r>
          </a:p>
          <a:p>
            <a:pPr marL="285750" lvl="1" indent="-285750" fontAlgn="base">
              <a:buClr>
                <a:schemeClr val="accent2"/>
              </a:buClr>
              <a:buFont typeface="Arial" panose="020B0604020202020204" pitchFamily="34" charset="0"/>
              <a:buChar char="•"/>
              <a:defRPr/>
            </a:pPr>
            <a:r>
              <a:rPr lang="en-US" sz="1700" dirty="0"/>
              <a:t>Ethics Self-Assessment (if applicable)</a:t>
            </a:r>
          </a:p>
          <a:p>
            <a:pPr marL="285750" lvl="1" indent="-285750" fontAlgn="base">
              <a:buClr>
                <a:schemeClr val="accent2"/>
              </a:buClr>
              <a:buFont typeface="Arial" panose="020B0604020202020204" pitchFamily="34" charset="0"/>
              <a:buChar char="•"/>
              <a:defRPr/>
            </a:pPr>
            <a:r>
              <a:rPr lang="en-US" sz="1700" dirty="0"/>
              <a:t>Further documents (if applicable)</a:t>
            </a:r>
          </a:p>
          <a:p>
            <a:endParaRPr lang="en-US" sz="1200" dirty="0"/>
          </a:p>
        </p:txBody>
      </p:sp>
      <p:sp>
        <p:nvSpPr>
          <p:cNvPr id="7" name="Textfeld 6">
            <a:extLst>
              <a:ext uri="{FF2B5EF4-FFF2-40B4-BE49-F238E27FC236}">
                <a16:creationId xmlns:a16="http://schemas.microsoft.com/office/drawing/2014/main" id="{AB8F6F89-8F8C-4701-939B-1557B7E25208}"/>
              </a:ext>
            </a:extLst>
          </p:cNvPr>
          <p:cNvSpPr txBox="1"/>
          <p:nvPr/>
        </p:nvSpPr>
        <p:spPr>
          <a:xfrm>
            <a:off x="6642588" y="1907973"/>
            <a:ext cx="4125639" cy="338554"/>
          </a:xfrm>
          <a:prstGeom prst="rect">
            <a:avLst/>
          </a:prstGeom>
          <a:solidFill>
            <a:schemeClr val="bg1"/>
          </a:solidFill>
        </p:spPr>
        <p:txBody>
          <a:bodyPr wrap="square" rtlCol="0">
            <a:spAutoFit/>
          </a:bodyPr>
          <a:lstStyle/>
          <a:p>
            <a:endParaRPr lang="en-US" sz="1600" b="1" dirty="0">
              <a:solidFill>
                <a:schemeClr val="tx2"/>
              </a:solidFill>
              <a:latin typeface="Arial" charset="0"/>
            </a:endParaRPr>
          </a:p>
        </p:txBody>
      </p:sp>
      <p:cxnSp>
        <p:nvCxnSpPr>
          <p:cNvPr id="8" name="Straight Connector 58">
            <a:extLst>
              <a:ext uri="{FF2B5EF4-FFF2-40B4-BE49-F238E27FC236}">
                <a16:creationId xmlns:a16="http://schemas.microsoft.com/office/drawing/2014/main" id="{9E4F5239-8F10-4176-908A-3F5BD6699D41}"/>
              </a:ext>
            </a:extLst>
          </p:cNvPr>
          <p:cNvCxnSpPr>
            <a:cxnSpLocks/>
          </p:cNvCxnSpPr>
          <p:nvPr/>
        </p:nvCxnSpPr>
        <p:spPr>
          <a:xfrm>
            <a:off x="6096000" y="1682885"/>
            <a:ext cx="0" cy="401453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4913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         One</a:t>
            </a:r>
            <a:r>
              <a:rPr lang="en-GB" dirty="0">
                <a:solidFill>
                  <a:schemeClr val="tx1"/>
                </a:solidFill>
                <a:latin typeface="BundesSerif Office Regular"/>
              </a:rPr>
              <a:t> </a:t>
            </a:r>
            <a:r>
              <a:rPr lang="en-GB" dirty="0"/>
              <a:t>Evaluation</a:t>
            </a:r>
            <a:r>
              <a:rPr lang="en-GB" dirty="0">
                <a:solidFill>
                  <a:schemeClr val="tx1"/>
                </a:solidFill>
                <a:latin typeface="BundesSerif Office Regular"/>
              </a:rPr>
              <a:t> </a:t>
            </a:r>
            <a:r>
              <a:rPr lang="en-GB" dirty="0"/>
              <a:t>Criteria: Excellence</a:t>
            </a:r>
          </a:p>
        </p:txBody>
      </p:sp>
      <p:sp>
        <p:nvSpPr>
          <p:cNvPr id="3" name="Inhaltsplatzhalter 2"/>
          <p:cNvSpPr>
            <a:spLocks noGrp="1"/>
          </p:cNvSpPr>
          <p:nvPr>
            <p:ph idx="4294967295"/>
          </p:nvPr>
        </p:nvSpPr>
        <p:spPr>
          <a:xfrm>
            <a:off x="838200" y="1583788"/>
            <a:ext cx="5929313" cy="4071938"/>
          </a:xfrm>
        </p:spPr>
        <p:txBody>
          <a:bodyPr/>
          <a:lstStyle/>
          <a:p>
            <a:pPr marL="0" lvl="1" indent="0">
              <a:spcBef>
                <a:spcPts val="0"/>
              </a:spcBef>
              <a:spcAft>
                <a:spcPts val="0"/>
              </a:spcAft>
              <a:buClr>
                <a:schemeClr val="accent2"/>
              </a:buClr>
              <a:buNone/>
            </a:pPr>
            <a:r>
              <a:rPr lang="en-GB" sz="1700" b="1" dirty="0"/>
              <a:t>Research Project:</a:t>
            </a:r>
          </a:p>
          <a:p>
            <a:pPr marL="0" lvl="1" indent="0">
              <a:spcBef>
                <a:spcPts val="0"/>
              </a:spcBef>
              <a:spcAft>
                <a:spcPts val="0"/>
              </a:spcAft>
              <a:buClr>
                <a:schemeClr val="accent2"/>
              </a:buClr>
              <a:buNone/>
            </a:pPr>
            <a:r>
              <a:rPr lang="en-GB" sz="1700" b="1" dirty="0"/>
              <a:t>Ground-breaking nature , ambition and feasibility</a:t>
            </a:r>
          </a:p>
          <a:p>
            <a:pPr marL="360000" lvl="1" indent="-360000">
              <a:spcBef>
                <a:spcPts val="0"/>
              </a:spcBef>
              <a:spcAft>
                <a:spcPts val="0"/>
              </a:spcAft>
              <a:buClr>
                <a:schemeClr val="accent2"/>
              </a:buClr>
              <a:buFont typeface="Arial" panose="020B0604020202020204" pitchFamily="34" charset="0"/>
              <a:buChar char="●"/>
            </a:pPr>
            <a:r>
              <a:rPr lang="en-GB" sz="1700" dirty="0"/>
              <a:t>Address important challenges</a:t>
            </a:r>
          </a:p>
          <a:p>
            <a:pPr marL="360000" lvl="1" indent="-360000">
              <a:spcBef>
                <a:spcPts val="0"/>
              </a:spcBef>
              <a:spcAft>
                <a:spcPts val="0"/>
              </a:spcAft>
              <a:buClr>
                <a:schemeClr val="accent2"/>
              </a:buClr>
              <a:buFont typeface="Arial" panose="020B0604020202020204" pitchFamily="34" charset="0"/>
              <a:buChar char="●"/>
            </a:pPr>
            <a:r>
              <a:rPr lang="en-GB" sz="1700" dirty="0"/>
              <a:t>Ambitious objectives &amp; beyond the state </a:t>
            </a:r>
            <a:br>
              <a:rPr lang="en-GB" sz="1700" dirty="0"/>
            </a:br>
            <a:r>
              <a:rPr lang="en-GB" sz="1700" dirty="0"/>
              <a:t>of the art</a:t>
            </a:r>
          </a:p>
          <a:p>
            <a:pPr marL="360000" lvl="1" indent="-360000">
              <a:spcBef>
                <a:spcPts val="0"/>
              </a:spcBef>
              <a:spcAft>
                <a:spcPts val="0"/>
              </a:spcAft>
              <a:buClr>
                <a:schemeClr val="accent2"/>
              </a:buClr>
              <a:buFont typeface="Arial" panose="020B0604020202020204" pitchFamily="34" charset="0"/>
              <a:buChar char="●"/>
            </a:pPr>
            <a:r>
              <a:rPr lang="en-GB" sz="1700" dirty="0"/>
              <a:t>High risk / high gain</a:t>
            </a:r>
          </a:p>
          <a:p>
            <a:pPr marL="0" lvl="1" indent="0">
              <a:spcBef>
                <a:spcPts val="0"/>
              </a:spcBef>
              <a:spcAft>
                <a:spcPts val="0"/>
              </a:spcAft>
              <a:buClr>
                <a:schemeClr val="accent2"/>
              </a:buClr>
              <a:buNone/>
            </a:pPr>
            <a:r>
              <a:rPr lang="en-GB" sz="1700" b="1" dirty="0"/>
              <a:t>Scientific Approach</a:t>
            </a:r>
          </a:p>
          <a:p>
            <a:pPr marL="360000" lvl="1" indent="-360000">
              <a:spcBef>
                <a:spcPts val="0"/>
              </a:spcBef>
              <a:spcAft>
                <a:spcPts val="0"/>
              </a:spcAft>
              <a:buClr>
                <a:schemeClr val="accent2"/>
              </a:buClr>
              <a:buFont typeface="Arial" panose="020B0604020202020204" pitchFamily="34" charset="0"/>
              <a:buChar char="●"/>
            </a:pPr>
            <a:r>
              <a:rPr lang="en-GB" sz="1700" dirty="0"/>
              <a:t>Feasibility </a:t>
            </a:r>
          </a:p>
          <a:p>
            <a:pPr marL="360000" lvl="1" indent="-360000">
              <a:spcBef>
                <a:spcPts val="0"/>
              </a:spcBef>
              <a:spcAft>
                <a:spcPts val="0"/>
              </a:spcAft>
              <a:buClr>
                <a:schemeClr val="accent2"/>
              </a:buClr>
              <a:buFont typeface="Arial" panose="020B0604020202020204" pitchFamily="34" charset="0"/>
              <a:buChar char="●"/>
            </a:pPr>
            <a:r>
              <a:rPr lang="en-GB" sz="1700" dirty="0"/>
              <a:t>Appropriateness of research methodology to achieve goals </a:t>
            </a:r>
          </a:p>
          <a:p>
            <a:pPr marL="360000" lvl="1" indent="-360000">
              <a:spcBef>
                <a:spcPts val="0"/>
              </a:spcBef>
              <a:spcAft>
                <a:spcPts val="0"/>
              </a:spcAft>
              <a:buClr>
                <a:schemeClr val="accent2"/>
              </a:buClr>
              <a:buFont typeface="Arial" panose="020B0604020202020204" pitchFamily="34" charset="0"/>
              <a:buChar char="●"/>
            </a:pPr>
            <a:r>
              <a:rPr lang="en-GB" sz="1700" dirty="0"/>
              <a:t>Development of novel methodology</a:t>
            </a:r>
          </a:p>
          <a:p>
            <a:pPr marL="360000" lvl="1" indent="-360000">
              <a:spcBef>
                <a:spcPts val="0"/>
              </a:spcBef>
              <a:spcAft>
                <a:spcPts val="0"/>
              </a:spcAft>
              <a:buClr>
                <a:schemeClr val="accent2"/>
              </a:buClr>
              <a:buFont typeface="Arial" panose="020B0604020202020204" pitchFamily="34" charset="0"/>
              <a:buChar char="●"/>
            </a:pPr>
            <a:r>
              <a:rPr lang="en-GB" sz="1700" dirty="0"/>
              <a:t>Timescales, resources &amp; time commitment </a:t>
            </a:r>
          </a:p>
          <a:p>
            <a:pPr marL="0" lvl="1" indent="0">
              <a:spcBef>
                <a:spcPts val="0"/>
              </a:spcBef>
              <a:spcAft>
                <a:spcPts val="0"/>
              </a:spcAft>
              <a:buClr>
                <a:schemeClr val="accent2"/>
              </a:buClr>
              <a:buNone/>
            </a:pPr>
            <a:r>
              <a:rPr lang="en-GB" sz="1700" dirty="0"/>
              <a:t>Principal Investigator</a:t>
            </a:r>
          </a:p>
          <a:p>
            <a:pPr marL="360000" lvl="1" indent="-360000">
              <a:spcBef>
                <a:spcPts val="0"/>
              </a:spcBef>
              <a:spcAft>
                <a:spcPts val="0"/>
              </a:spcAft>
              <a:buClr>
                <a:schemeClr val="accent2"/>
              </a:buClr>
              <a:buFont typeface="Arial" panose="020B0604020202020204" pitchFamily="34" charset="0"/>
              <a:buChar char="●"/>
            </a:pPr>
            <a:r>
              <a:rPr lang="en-US" sz="1700" dirty="0"/>
              <a:t>Ability to conduct ground-breaking research </a:t>
            </a:r>
          </a:p>
          <a:p>
            <a:pPr marL="360000" lvl="1" indent="-360000">
              <a:spcBef>
                <a:spcPts val="0"/>
              </a:spcBef>
              <a:spcAft>
                <a:spcPts val="0"/>
              </a:spcAft>
              <a:buClr>
                <a:schemeClr val="accent2"/>
              </a:buClr>
              <a:buFont typeface="Arial" panose="020B0604020202020204" pitchFamily="34" charset="0"/>
              <a:buChar char="●"/>
            </a:pPr>
            <a:r>
              <a:rPr lang="en-US" sz="1700" dirty="0"/>
              <a:t>Evidence of creative independent thinking </a:t>
            </a:r>
          </a:p>
          <a:p>
            <a:pPr marL="360000" lvl="1" indent="-360000">
              <a:spcBef>
                <a:spcPts val="0"/>
              </a:spcBef>
              <a:spcAft>
                <a:spcPts val="0"/>
              </a:spcAft>
              <a:buClr>
                <a:schemeClr val="accent2"/>
              </a:buClr>
              <a:buFont typeface="Arial" panose="020B0604020202020204" pitchFamily="34" charset="0"/>
              <a:buChar char="●"/>
            </a:pPr>
            <a:r>
              <a:rPr lang="en-US" sz="1700" dirty="0"/>
              <a:t>Scientific expertise &amp; capacity to execute the project</a:t>
            </a:r>
          </a:p>
          <a:p>
            <a:pPr marL="57150" indent="0">
              <a:buNone/>
            </a:pPr>
            <a:endParaRPr lang="en-GB" sz="1200" dirty="0"/>
          </a:p>
          <a:p>
            <a:pPr marL="838179" lvl="1" indent="-380990"/>
            <a:endParaRPr lang="en-GB" sz="1800" dirty="0"/>
          </a:p>
          <a:p>
            <a:pPr marL="285744" lvl="1">
              <a:spcBef>
                <a:spcPts val="600"/>
              </a:spcBef>
              <a:buFont typeface="Arial" panose="020B0604020202020204" pitchFamily="34" charset="0"/>
              <a:buChar char="•"/>
              <a:defRPr/>
            </a:pPr>
            <a:endParaRPr lang="en-GB" sz="1600" b="1" dirty="0">
              <a:latin typeface="Arial" panose="020B0604020202020204" pitchFamily="34" charset="0"/>
            </a:endParaRPr>
          </a:p>
          <a:p>
            <a:endParaRPr lang="en-GB" noProof="0" dirty="0"/>
          </a:p>
        </p:txBody>
      </p:sp>
      <p:pic>
        <p:nvPicPr>
          <p:cNvPr id="4" name="Picture 9">
            <a:extLst>
              <a:ext uri="{FF2B5EF4-FFF2-40B4-BE49-F238E27FC236}">
                <a16:creationId xmlns:a16="http://schemas.microsoft.com/office/drawing/2014/main" id="{F2C3EECF-089F-4730-A549-4E0EB978E7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6603" y="353976"/>
            <a:ext cx="972000" cy="972000"/>
          </a:xfrm>
          <a:prstGeom prst="rect">
            <a:avLst/>
          </a:prstGeom>
        </p:spPr>
      </p:pic>
    </p:spTree>
    <p:extLst>
      <p:ext uri="{BB962C8B-B14F-4D97-AF65-F5344CB8AC3E}">
        <p14:creationId xmlns:p14="http://schemas.microsoft.com/office/powerpoint/2010/main" val="3888278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87BDA9-08BE-436A-8631-AC76E96B5EA6}"/>
              </a:ext>
            </a:extLst>
          </p:cNvPr>
          <p:cNvSpPr>
            <a:spLocks noGrp="1"/>
          </p:cNvSpPr>
          <p:nvPr>
            <p:ph type="title"/>
          </p:nvPr>
        </p:nvSpPr>
        <p:spPr/>
        <p:txBody>
          <a:bodyPr/>
          <a:lstStyle/>
          <a:p>
            <a:r>
              <a:rPr lang="de-DE" dirty="0"/>
              <a:t>Evaluation Basics</a:t>
            </a:r>
          </a:p>
        </p:txBody>
      </p:sp>
      <p:sp>
        <p:nvSpPr>
          <p:cNvPr id="3" name="Inhaltsplatzhalter 2">
            <a:extLst>
              <a:ext uri="{FF2B5EF4-FFF2-40B4-BE49-F238E27FC236}">
                <a16:creationId xmlns:a16="http://schemas.microsoft.com/office/drawing/2014/main" id="{8BA98789-40B3-42B9-BCEB-F659D12B0678}"/>
              </a:ext>
            </a:extLst>
          </p:cNvPr>
          <p:cNvSpPr>
            <a:spLocks noGrp="1"/>
          </p:cNvSpPr>
          <p:nvPr>
            <p:ph idx="4294967295"/>
          </p:nvPr>
        </p:nvSpPr>
        <p:spPr>
          <a:xfrm>
            <a:off x="838200" y="1590206"/>
            <a:ext cx="10496550" cy="4138613"/>
          </a:xfrm>
        </p:spPr>
        <p:txBody>
          <a:bodyPr/>
          <a:lstStyle/>
          <a:p>
            <a:pPr marL="360000" lvl="1" indent="-360000">
              <a:lnSpc>
                <a:spcPct val="150000"/>
              </a:lnSpc>
              <a:spcBef>
                <a:spcPts val="0"/>
              </a:spcBef>
              <a:spcAft>
                <a:spcPts val="0"/>
              </a:spcAft>
              <a:buClr>
                <a:schemeClr val="accent2"/>
              </a:buClr>
              <a:buFont typeface="Arial" panose="020B0604020202020204" pitchFamily="34" charset="0"/>
              <a:buChar char="●"/>
            </a:pPr>
            <a:r>
              <a:rPr lang="de-DE" sz="1800" dirty="0"/>
              <a:t>2 </a:t>
            </a:r>
            <a:r>
              <a:rPr lang="de-DE" sz="1800" dirty="0" err="1"/>
              <a:t>stage</a:t>
            </a:r>
            <a:r>
              <a:rPr lang="de-DE" sz="1800" dirty="0"/>
              <a:t> </a:t>
            </a:r>
            <a:r>
              <a:rPr lang="de-DE" sz="1800" dirty="0" err="1"/>
              <a:t>evaluation</a:t>
            </a:r>
            <a:r>
              <a:rPr lang="de-DE" sz="1800" dirty="0"/>
              <a:t>, </a:t>
            </a:r>
            <a:r>
              <a:rPr lang="de-DE" sz="1800" dirty="0" err="1"/>
              <a:t>stage</a:t>
            </a:r>
            <a:r>
              <a:rPr lang="de-DE" sz="1800" dirty="0"/>
              <a:t> 1 </a:t>
            </a:r>
            <a:r>
              <a:rPr lang="de-DE" sz="1800" dirty="0" err="1"/>
              <a:t>only</a:t>
            </a:r>
            <a:r>
              <a:rPr lang="de-DE" sz="1800" dirty="0"/>
              <a:t> B1 will </a:t>
            </a:r>
            <a:r>
              <a:rPr lang="de-DE" sz="1800" dirty="0" err="1"/>
              <a:t>be</a:t>
            </a:r>
            <a:r>
              <a:rPr lang="de-DE" sz="1800" dirty="0"/>
              <a:t> </a:t>
            </a:r>
            <a:r>
              <a:rPr lang="de-DE" sz="1800" dirty="0" err="1"/>
              <a:t>reviewed</a:t>
            </a:r>
            <a:endParaRPr lang="de-DE" sz="1800" dirty="0"/>
          </a:p>
          <a:p>
            <a:pPr marL="360000" lvl="1" indent="-360000">
              <a:lnSpc>
                <a:spcPct val="150000"/>
              </a:lnSpc>
              <a:spcBef>
                <a:spcPts val="0"/>
              </a:spcBef>
              <a:spcAft>
                <a:spcPts val="0"/>
              </a:spcAft>
              <a:buClr>
                <a:schemeClr val="accent2"/>
              </a:buClr>
              <a:buFont typeface="Arial" panose="020B0604020202020204" pitchFamily="34" charset="0"/>
              <a:buChar char="●"/>
            </a:pPr>
            <a:r>
              <a:rPr lang="de-DE" sz="1800" dirty="0"/>
              <a:t>Peer-review: </a:t>
            </a:r>
            <a:r>
              <a:rPr lang="de-DE" sz="1800" dirty="0" err="1"/>
              <a:t>research</a:t>
            </a:r>
            <a:r>
              <a:rPr lang="de-DE" sz="1800" dirty="0"/>
              <a:t> </a:t>
            </a:r>
            <a:r>
              <a:rPr lang="de-DE" sz="1800" dirty="0" err="1"/>
              <a:t>field</a:t>
            </a:r>
            <a:r>
              <a:rPr lang="de-DE" sz="1800" dirty="0"/>
              <a:t> </a:t>
            </a:r>
            <a:r>
              <a:rPr lang="de-DE" sz="1800" dirty="0" err="1"/>
              <a:t>specific</a:t>
            </a:r>
            <a:r>
              <a:rPr lang="de-DE" sz="1800" dirty="0"/>
              <a:t> </a:t>
            </a:r>
            <a:r>
              <a:rPr lang="de-DE" sz="1800" dirty="0" err="1"/>
              <a:t>evaluation</a:t>
            </a:r>
            <a:r>
              <a:rPr lang="de-DE" sz="1800" dirty="0"/>
              <a:t> </a:t>
            </a:r>
            <a:r>
              <a:rPr lang="de-DE" sz="1800" dirty="0" err="1"/>
              <a:t>panels</a:t>
            </a:r>
            <a:r>
              <a:rPr lang="de-DE" sz="1800" dirty="0"/>
              <a:t> </a:t>
            </a:r>
            <a:r>
              <a:rPr lang="de-DE" sz="1800" dirty="0" err="1"/>
              <a:t>consisting</a:t>
            </a:r>
            <a:r>
              <a:rPr lang="de-DE" sz="1800" dirty="0"/>
              <a:t> </a:t>
            </a:r>
            <a:r>
              <a:rPr lang="de-DE" sz="1800" dirty="0" err="1"/>
              <a:t>of</a:t>
            </a:r>
            <a:r>
              <a:rPr lang="de-DE" sz="1800" dirty="0"/>
              <a:t> 1 </a:t>
            </a:r>
            <a:r>
              <a:rPr lang="de-DE" sz="1800" dirty="0" err="1"/>
              <a:t>panel</a:t>
            </a:r>
            <a:r>
              <a:rPr lang="de-DE" sz="1800" dirty="0"/>
              <a:t> </a:t>
            </a:r>
            <a:r>
              <a:rPr lang="de-DE" sz="1800" dirty="0" err="1"/>
              <a:t>chair</a:t>
            </a:r>
            <a:r>
              <a:rPr lang="de-DE" sz="1800" dirty="0"/>
              <a:t> and 10-15 </a:t>
            </a:r>
            <a:r>
              <a:rPr lang="de-DE" sz="1800" dirty="0" err="1"/>
              <a:t>members</a:t>
            </a:r>
            <a:endParaRPr lang="de-DE" sz="1800" dirty="0"/>
          </a:p>
          <a:p>
            <a:pPr marL="360000" lvl="1" indent="-360000">
              <a:lnSpc>
                <a:spcPct val="150000"/>
              </a:lnSpc>
              <a:spcBef>
                <a:spcPts val="0"/>
              </a:spcBef>
              <a:spcAft>
                <a:spcPts val="0"/>
              </a:spcAft>
              <a:buClr>
                <a:schemeClr val="accent2"/>
              </a:buClr>
              <a:buFont typeface="Arial" panose="020B0604020202020204" pitchFamily="34" charset="0"/>
              <a:buChar char="●"/>
            </a:pPr>
            <a:r>
              <a:rPr lang="en-GB" sz="1800" dirty="0"/>
              <a:t>Three scientific domains:</a:t>
            </a:r>
          </a:p>
          <a:p>
            <a:pPr marL="360000" lvl="1" indent="-360000">
              <a:lnSpc>
                <a:spcPct val="150000"/>
              </a:lnSpc>
              <a:spcBef>
                <a:spcPts val="0"/>
              </a:spcBef>
              <a:spcAft>
                <a:spcPts val="0"/>
              </a:spcAft>
              <a:buClr>
                <a:schemeClr val="accent2"/>
              </a:buClr>
              <a:buFont typeface="Symbol" panose="05050102010706020507" pitchFamily="18" charset="2"/>
              <a:buChar char="-"/>
            </a:pPr>
            <a:r>
              <a:rPr lang="en-GB" sz="1800" dirty="0"/>
              <a:t>Physical Sciences &amp; Engineering (PE): 11 panels</a:t>
            </a:r>
          </a:p>
          <a:p>
            <a:pPr marL="360000" lvl="1" indent="-360000">
              <a:lnSpc>
                <a:spcPct val="150000"/>
              </a:lnSpc>
              <a:spcBef>
                <a:spcPts val="0"/>
              </a:spcBef>
              <a:spcAft>
                <a:spcPts val="0"/>
              </a:spcAft>
              <a:buClr>
                <a:schemeClr val="accent2"/>
              </a:buClr>
              <a:buFont typeface="Symbol" panose="05050102010706020507" pitchFamily="18" charset="2"/>
              <a:buChar char="-"/>
            </a:pPr>
            <a:r>
              <a:rPr lang="en-GB" sz="1800" dirty="0"/>
              <a:t>Life Sciences (LS): 9 panels</a:t>
            </a:r>
          </a:p>
          <a:p>
            <a:pPr marL="360000" lvl="1" indent="-360000">
              <a:lnSpc>
                <a:spcPct val="150000"/>
              </a:lnSpc>
              <a:spcBef>
                <a:spcPts val="0"/>
              </a:spcBef>
              <a:spcAft>
                <a:spcPts val="0"/>
              </a:spcAft>
              <a:buClr>
                <a:schemeClr val="accent2"/>
              </a:buClr>
              <a:buFont typeface="Symbol" panose="05050102010706020507" pitchFamily="18" charset="2"/>
              <a:buChar char="-"/>
            </a:pPr>
            <a:r>
              <a:rPr lang="en-GB" sz="1800" dirty="0"/>
              <a:t>Social Sciences &amp; Humanities (SH): 7 panels</a:t>
            </a:r>
          </a:p>
          <a:p>
            <a:pPr marL="360000" lvl="1" indent="-360000">
              <a:lnSpc>
                <a:spcPct val="150000"/>
              </a:lnSpc>
              <a:spcBef>
                <a:spcPts val="0"/>
              </a:spcBef>
              <a:spcAft>
                <a:spcPts val="0"/>
              </a:spcAft>
              <a:buClr>
                <a:schemeClr val="accent2"/>
              </a:buClr>
              <a:buFont typeface="Arial" panose="020B0604020202020204" pitchFamily="34" charset="0"/>
              <a:buChar char="●"/>
            </a:pPr>
            <a:r>
              <a:rPr lang="en-GB" sz="1800" dirty="0"/>
              <a:t>Applicants choose panel and indicate one or more keywords </a:t>
            </a:r>
          </a:p>
          <a:p>
            <a:pPr marL="360000" lvl="1" indent="-360000">
              <a:lnSpc>
                <a:spcPct val="150000"/>
              </a:lnSpc>
              <a:spcBef>
                <a:spcPts val="0"/>
              </a:spcBef>
              <a:spcAft>
                <a:spcPts val="0"/>
              </a:spcAft>
              <a:buClr>
                <a:schemeClr val="accent2"/>
              </a:buClr>
              <a:buFont typeface="Arial" panose="020B0604020202020204" pitchFamily="34" charset="0"/>
              <a:buChar char="●"/>
            </a:pPr>
            <a:r>
              <a:rPr lang="en-GB" sz="1800" dirty="0"/>
              <a:t>Up to 3 reviewers can be excluded in advance</a:t>
            </a:r>
          </a:p>
          <a:p>
            <a:pPr marL="360000" lvl="1" indent="-360000">
              <a:lnSpc>
                <a:spcPct val="150000"/>
              </a:lnSpc>
              <a:spcBef>
                <a:spcPts val="0"/>
              </a:spcBef>
              <a:spcAft>
                <a:spcPts val="0"/>
              </a:spcAft>
              <a:buClr>
                <a:schemeClr val="accent2"/>
              </a:buClr>
              <a:buFont typeface="Arial" panose="020B0604020202020204" pitchFamily="34" charset="0"/>
              <a:buChar char="●"/>
            </a:pPr>
            <a:r>
              <a:rPr lang="en-GB" sz="1800" dirty="0"/>
              <a:t>+ External reviewers in Stage 2 of the evaluation + Interviews for </a:t>
            </a:r>
            <a:r>
              <a:rPr lang="en-GB" sz="1800" dirty="0" err="1"/>
              <a:t>StG,CoG</a:t>
            </a:r>
            <a:r>
              <a:rPr lang="en-GB" sz="1800" dirty="0"/>
              <a:t>, </a:t>
            </a:r>
            <a:r>
              <a:rPr lang="en-GB" sz="1800" dirty="0" err="1"/>
              <a:t>AdG</a:t>
            </a:r>
            <a:r>
              <a:rPr lang="en-GB" sz="1800" dirty="0"/>
              <a:t> and </a:t>
            </a:r>
            <a:r>
              <a:rPr lang="en-GB" sz="1800" dirty="0" err="1"/>
              <a:t>SyG</a:t>
            </a:r>
            <a:endParaRPr lang="en-GB" sz="1800" dirty="0"/>
          </a:p>
          <a:p>
            <a:pPr marL="0" indent="0">
              <a:buNone/>
            </a:pPr>
            <a:endParaRPr lang="de-DE" dirty="0"/>
          </a:p>
        </p:txBody>
      </p:sp>
    </p:spTree>
    <p:extLst>
      <p:ext uri="{BB962C8B-B14F-4D97-AF65-F5344CB8AC3E}">
        <p14:creationId xmlns:p14="http://schemas.microsoft.com/office/powerpoint/2010/main" val="23966528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5668" y="1790558"/>
            <a:ext cx="9144180" cy="2865490"/>
          </a:xfrm>
        </p:spPr>
        <p:txBody>
          <a:bodyPr/>
          <a:lstStyle/>
          <a:p>
            <a:pPr algn="l">
              <a:defRPr/>
            </a:pPr>
            <a:r>
              <a:rPr lang="en-GB" sz="2400" b="1" dirty="0"/>
              <a:t>INFORMATION AND ADVICE</a:t>
            </a:r>
            <a:br>
              <a:rPr lang="en-GB" sz="2400" b="1" dirty="0"/>
            </a:br>
            <a:r>
              <a:rPr lang="en-GB" sz="2400" dirty="0"/>
              <a:t/>
            </a:r>
            <a:br>
              <a:rPr lang="en-GB" sz="2400" dirty="0"/>
            </a:br>
            <a:r>
              <a:rPr lang="en-GB" sz="2400" dirty="0"/>
              <a:t>For questions and advice please contact your </a:t>
            </a:r>
            <a:br>
              <a:rPr lang="en-GB" sz="2400" dirty="0"/>
            </a:br>
            <a:r>
              <a:rPr lang="en-GB" sz="2400" dirty="0"/>
              <a:t>National Contact Points MSCA &amp; ERC</a:t>
            </a:r>
            <a:r>
              <a:rPr lang="en-US" sz="2400" b="1" cap="all" dirty="0"/>
              <a:t/>
            </a:r>
            <a:br>
              <a:rPr lang="en-US" sz="2400" b="1" cap="all" dirty="0"/>
            </a:br>
            <a:r>
              <a:rPr lang="en-IE" sz="2400" kern="0" dirty="0">
                <a:solidFill>
                  <a:srgbClr val="4D4D4D"/>
                </a:solidFill>
                <a:latin typeface="Arial" panose="020B0604020202020204" pitchFamily="34" charset="0"/>
                <a:cs typeface="Arial" panose="020B0604020202020204" pitchFamily="34" charset="0"/>
                <a:hlinkClick r:id="rId3"/>
              </a:rPr>
              <a:t>https://ec.europa.eu/info/funding-tenders/opportunities/portal/screen/support/support</a:t>
            </a:r>
            <a:r>
              <a:rPr lang="en-IE" sz="2400" kern="0" dirty="0">
                <a:solidFill>
                  <a:srgbClr val="4D4D4D"/>
                </a:solidFill>
                <a:latin typeface="Arial" panose="020B0604020202020204" pitchFamily="34" charset="0"/>
                <a:cs typeface="Arial" panose="020B0604020202020204" pitchFamily="34" charset="0"/>
              </a:rPr>
              <a:t/>
            </a:r>
            <a:br>
              <a:rPr lang="en-IE" sz="2400" kern="0" dirty="0">
                <a:solidFill>
                  <a:srgbClr val="4D4D4D"/>
                </a:solidFill>
                <a:latin typeface="Arial" panose="020B0604020202020204" pitchFamily="34" charset="0"/>
                <a:cs typeface="Arial" panose="020B0604020202020204" pitchFamily="34" charset="0"/>
              </a:rPr>
            </a:br>
            <a:r>
              <a:rPr lang="en-GB" sz="2400" dirty="0"/>
              <a:t/>
            </a:r>
            <a:br>
              <a:rPr lang="en-GB" sz="2400" dirty="0"/>
            </a:br>
            <a:r>
              <a:rPr lang="en-GB" sz="2400" dirty="0"/>
              <a:t>Please find the work programme and calls in the Funding &amp; Tenders Portal </a:t>
            </a:r>
            <a:r>
              <a:rPr lang="en-GB" sz="2400" dirty="0">
                <a:hlinkClick r:id="rId4"/>
              </a:rPr>
              <a:t>https://ec.europa.eu/info/funding-tenders/opportunities/portal/screen/programmes/horizon</a:t>
            </a:r>
            <a:r>
              <a:rPr lang="en-GB" sz="2400" dirty="0"/>
              <a:t> </a:t>
            </a:r>
            <a:endParaRPr lang="fr-BE" sz="2400" dirty="0"/>
          </a:p>
        </p:txBody>
      </p:sp>
      <p:pic>
        <p:nvPicPr>
          <p:cNvPr id="3" name="Picture 2"/>
          <p:cNvPicPr>
            <a:picLocks noChangeAspect="1"/>
          </p:cNvPicPr>
          <p:nvPr/>
        </p:nvPicPr>
        <p:blipFill>
          <a:blip r:embed="rId5"/>
          <a:stretch>
            <a:fillRect/>
          </a:stretch>
        </p:blipFill>
        <p:spPr>
          <a:xfrm>
            <a:off x="1360932" y="1049274"/>
            <a:ext cx="3124200" cy="571500"/>
          </a:xfrm>
          <a:prstGeom prst="rect">
            <a:avLst/>
          </a:prstGeom>
        </p:spPr>
      </p:pic>
      <p:pic>
        <p:nvPicPr>
          <p:cNvPr id="4" name="Picture 3"/>
          <p:cNvPicPr>
            <a:picLocks noChangeAspect="1"/>
          </p:cNvPicPr>
          <p:nvPr/>
        </p:nvPicPr>
        <p:blipFill>
          <a:blip r:embed="rId5"/>
          <a:stretch>
            <a:fillRect/>
          </a:stretch>
        </p:blipFill>
        <p:spPr>
          <a:xfrm>
            <a:off x="7805648" y="5118354"/>
            <a:ext cx="3124200" cy="571500"/>
          </a:xfrm>
          <a:prstGeom prst="rect">
            <a:avLst/>
          </a:prstGeom>
        </p:spPr>
      </p:pic>
      <p:pic>
        <p:nvPicPr>
          <p:cNvPr id="6" name="Picture 5"/>
          <p:cNvPicPr>
            <a:picLocks noChangeAspect="1"/>
          </p:cNvPicPr>
          <p:nvPr/>
        </p:nvPicPr>
        <p:blipFill>
          <a:blip r:embed="rId6"/>
          <a:stretch>
            <a:fillRect/>
          </a:stretch>
        </p:blipFill>
        <p:spPr>
          <a:xfrm>
            <a:off x="1360932" y="430149"/>
            <a:ext cx="2085975" cy="619125"/>
          </a:xfrm>
          <a:prstGeom prst="rect">
            <a:avLst/>
          </a:prstGeom>
        </p:spPr>
      </p:pic>
      <p:pic>
        <p:nvPicPr>
          <p:cNvPr id="7" name="Picture 6"/>
          <p:cNvPicPr>
            <a:picLocks noChangeAspect="1"/>
          </p:cNvPicPr>
          <p:nvPr/>
        </p:nvPicPr>
        <p:blipFill>
          <a:blip r:embed="rId6"/>
          <a:stretch>
            <a:fillRect/>
          </a:stretch>
        </p:blipFill>
        <p:spPr>
          <a:xfrm>
            <a:off x="8843873" y="5689854"/>
            <a:ext cx="2085975" cy="309563"/>
          </a:xfrm>
          <a:prstGeom prst="rect">
            <a:avLst/>
          </a:prstGeom>
        </p:spPr>
      </p:pic>
    </p:spTree>
    <p:extLst>
      <p:ext uri="{BB962C8B-B14F-4D97-AF65-F5344CB8AC3E}">
        <p14:creationId xmlns:p14="http://schemas.microsoft.com/office/powerpoint/2010/main" val="37719499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7999"/>
            <a:ext cx="10515600" cy="547925"/>
          </a:xfrm>
        </p:spPr>
        <p:txBody>
          <a:bodyPr anchor="t" anchorCtr="0">
            <a:noAutofit/>
          </a:bodyPr>
          <a:lstStyle/>
          <a:p>
            <a:r>
              <a:rPr lang="en-US" altLang="en-US" sz="3200" dirty="0">
                <a:solidFill>
                  <a:schemeClr val="tx2"/>
                </a:solidFill>
              </a:rPr>
              <a:t>Contact us! </a:t>
            </a:r>
            <a:endParaRPr lang="en-GB" sz="3200" b="0" dirty="0">
              <a:solidFill>
                <a:schemeClr val="tx2"/>
              </a:solidFill>
            </a:endParaRPr>
          </a:p>
        </p:txBody>
      </p:sp>
      <p:sp>
        <p:nvSpPr>
          <p:cNvPr id="4" name="Text Placeholder 2"/>
          <p:cNvSpPr txBox="1">
            <a:spLocks/>
          </p:cNvSpPr>
          <p:nvPr/>
        </p:nvSpPr>
        <p:spPr>
          <a:xfrm>
            <a:off x="838200" y="1742536"/>
            <a:ext cx="10515600" cy="4805937"/>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1</a:t>
            </a: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rPr>
              <a:t>Trainer 2</a:t>
            </a:r>
          </a:p>
          <a:p>
            <a:pPr marL="360000" indent="-360000">
              <a:buClr>
                <a:schemeClr val="accent2"/>
              </a:buClr>
              <a:buFont typeface="Arial" panose="020B0604020202020204" pitchFamily="34" charset="0"/>
              <a:buChar char="●"/>
              <a:defRPr/>
            </a:pPr>
            <a:endParaRPr lang="en-US" sz="2300" b="0" dirty="0">
              <a:solidFill>
                <a:schemeClr val="tx1"/>
              </a:solidFill>
              <a:cs typeface="Arial" panose="020B0604020202020204" pitchFamily="34" charset="0"/>
            </a:endParaRPr>
          </a:p>
          <a:p>
            <a:pPr marL="360000" indent="-360000">
              <a:buClr>
                <a:schemeClr val="accent2"/>
              </a:buClr>
              <a:buFont typeface="Arial" panose="020B0604020202020204" pitchFamily="34" charset="0"/>
              <a:buChar char="●"/>
              <a:defRPr/>
            </a:pPr>
            <a:r>
              <a:rPr lang="en-US" sz="2300" b="0" dirty="0">
                <a:solidFill>
                  <a:schemeClr val="tx1"/>
                </a:solidFill>
                <a:cs typeface="Arial" panose="020B0604020202020204" pitchFamily="34" charset="0"/>
                <a:hlinkClick r:id="rId3"/>
              </a:rPr>
              <a:t>eu-eap_sticooperation@servicefacility.eu</a:t>
            </a:r>
            <a:endParaRPr lang="en-US" sz="2300" b="0" dirty="0">
              <a:solidFill>
                <a:schemeClr val="tx1"/>
              </a:solidFill>
              <a:cs typeface="Arial" panose="020B0604020202020204" pitchFamily="34" charset="0"/>
            </a:endParaRPr>
          </a:p>
          <a:p>
            <a:pPr>
              <a:buClr>
                <a:schemeClr val="accent2"/>
              </a:buClr>
              <a:defRPr/>
            </a:pPr>
            <a:r>
              <a:rPr lang="en-US" sz="2300" b="0" dirty="0">
                <a:solidFill>
                  <a:schemeClr val="tx1"/>
                </a:solidFill>
                <a:cs typeface="Arial" panose="020B0604020202020204" pitchFamily="34" charset="0"/>
              </a:rPr>
              <a:t/>
            </a:r>
            <a:br>
              <a:rPr lang="en-US" sz="2300" b="0" dirty="0">
                <a:solidFill>
                  <a:schemeClr val="tx1"/>
                </a:solidFill>
                <a:cs typeface="Arial" panose="020B0604020202020204" pitchFamily="34" charset="0"/>
              </a:rPr>
            </a:br>
            <a:endParaRPr lang="en-US" sz="2300" b="0" dirty="0">
              <a:solidFill>
                <a:schemeClr val="tx1"/>
              </a:solidFill>
              <a:cs typeface="Arial" panose="020B0604020202020204" pitchFamily="34" charset="0"/>
            </a:endParaRPr>
          </a:p>
        </p:txBody>
      </p:sp>
    </p:spTree>
    <p:extLst>
      <p:ext uri="{BB962C8B-B14F-4D97-AF65-F5344CB8AC3E}">
        <p14:creationId xmlns:p14="http://schemas.microsoft.com/office/powerpoint/2010/main" val="79286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30388" y="2444928"/>
            <a:ext cx="8229600" cy="1373951"/>
          </a:xfrm>
          <a:prstGeom prst="rect">
            <a:avLst/>
          </a:prstGeom>
        </p:spPr>
        <p:txBody>
          <a:bodyPr wrap="none" tIns="0" bIns="0" anchor="t" anchorCtr="0"/>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algn="ctr">
              <a:lnSpc>
                <a:spcPct val="200000"/>
              </a:lnSpc>
            </a:pPr>
            <a:r>
              <a:rPr lang="en-GB" sz="5400" b="0" kern="0" dirty="0">
                <a:solidFill>
                  <a:schemeClr val="accent4"/>
                </a:solidFill>
              </a:rPr>
              <a:t>Thank you!</a:t>
            </a:r>
          </a:p>
          <a:p>
            <a:pPr algn="ctr"/>
            <a:r>
              <a:rPr lang="en-GB" b="0" kern="0" dirty="0">
                <a:latin typeface="EC Square Sans Pro" panose="020B0506040000020004" pitchFamily="34" charset="0"/>
              </a:rPr>
              <a:t/>
            </a:r>
            <a:br>
              <a:rPr lang="en-GB" b="0" kern="0" dirty="0">
                <a:latin typeface="EC Square Sans Pro" panose="020B0506040000020004" pitchFamily="34" charset="0"/>
              </a:rPr>
            </a:br>
            <a:r>
              <a:rPr lang="en-GB" b="0" kern="0" dirty="0">
                <a:latin typeface="EC Square Sans Pro" panose="020B0506040000020004" pitchFamily="34" charset="0"/>
              </a:rPr>
              <a:t> </a:t>
            </a:r>
            <a:br>
              <a:rPr lang="en-GB" b="0" kern="0" dirty="0">
                <a:latin typeface="EC Square Sans Pro" panose="020B0506040000020004" pitchFamily="34" charset="0"/>
              </a:rPr>
            </a:br>
            <a:r>
              <a:rPr lang="en-GB" b="0" kern="0" dirty="0">
                <a:latin typeface="EC Square Sans Pro" panose="020B0506040000020004" pitchFamily="34" charset="0"/>
              </a:rPr>
              <a:t/>
            </a:r>
            <a:br>
              <a:rPr lang="en-GB" b="0" kern="0" dirty="0">
                <a:latin typeface="EC Square Sans Pro" panose="020B0506040000020004" pitchFamily="34" charset="0"/>
              </a:rPr>
            </a:br>
            <a:r>
              <a:rPr lang="en-GB" kern="0" dirty="0"/>
              <a:t/>
            </a:r>
            <a:br>
              <a:rPr lang="en-GB" kern="0" dirty="0"/>
            </a:br>
            <a:endParaRPr lang="en-GB" kern="0" dirty="0"/>
          </a:p>
        </p:txBody>
      </p:sp>
      <p:sp>
        <p:nvSpPr>
          <p:cNvPr id="5" name="TextBox 4"/>
          <p:cNvSpPr txBox="1"/>
          <p:nvPr/>
        </p:nvSpPr>
        <p:spPr>
          <a:xfrm>
            <a:off x="3107899" y="4221088"/>
            <a:ext cx="5674579" cy="523220"/>
          </a:xfrm>
          <a:prstGeom prst="rect">
            <a:avLst/>
          </a:prstGeom>
          <a:noFill/>
        </p:spPr>
        <p:txBody>
          <a:bodyPr wrap="square" lIns="0" rtlCol="0" anchor="ctr" anchorCtr="0">
            <a:spAutoFit/>
          </a:bodyPr>
          <a:lstStyle/>
          <a:p>
            <a:pPr algn="ctr"/>
            <a:r>
              <a:rPr lang="en-GB" sz="2800" b="1" dirty="0">
                <a:solidFill>
                  <a:schemeClr val="tx2"/>
                </a:solidFill>
                <a:latin typeface="Arial" panose="020B0604020202020204" pitchFamily="34" charset="0"/>
                <a:cs typeface="Arial" panose="020B0604020202020204" pitchFamily="34" charset="0"/>
              </a:rPr>
              <a:t>#</a:t>
            </a:r>
            <a:r>
              <a:rPr lang="en-GB" sz="2800" b="1" dirty="0" err="1">
                <a:solidFill>
                  <a:schemeClr val="tx2"/>
                </a:solidFill>
                <a:latin typeface="Arial" panose="020B0604020202020204" pitchFamily="34" charset="0"/>
                <a:cs typeface="Arial" panose="020B0604020202020204" pitchFamily="34" charset="0"/>
              </a:rPr>
              <a:t>HorizonEU</a:t>
            </a:r>
            <a:endParaRPr lang="en-GB" sz="2800" b="1" dirty="0">
              <a:solidFill>
                <a:schemeClr val="tx2"/>
              </a:solidFill>
              <a:latin typeface="Arial" panose="020B0604020202020204" pitchFamily="34" charset="0"/>
              <a:cs typeface="Arial" panose="020B0604020202020204" pitchFamily="34" charset="0"/>
            </a:endParaRPr>
          </a:p>
        </p:txBody>
      </p:sp>
      <p:sp>
        <p:nvSpPr>
          <p:cNvPr id="6" name="TextBox 5"/>
          <p:cNvSpPr txBox="1"/>
          <p:nvPr/>
        </p:nvSpPr>
        <p:spPr>
          <a:xfrm>
            <a:off x="2965428" y="4765568"/>
            <a:ext cx="5959520" cy="523220"/>
          </a:xfrm>
          <a:prstGeom prst="rect">
            <a:avLst/>
          </a:prstGeom>
          <a:noFill/>
        </p:spPr>
        <p:txBody>
          <a:bodyPr wrap="square" rtlCol="0">
            <a:spAutoFit/>
          </a:bodyPr>
          <a:lstStyle/>
          <a:p>
            <a:pPr algn="ctr"/>
            <a:r>
              <a:rPr lang="en-US" sz="1800" b="1" u="sng" dirty="0">
                <a:solidFill>
                  <a:schemeClr val="tx2"/>
                </a:solidFill>
                <a:latin typeface="+mj-lt"/>
                <a:hlinkClick r:id="rId2"/>
              </a:rPr>
              <a:t>http://ec.europa.eu/horizon-europe</a:t>
            </a:r>
            <a:endParaRPr lang="en-GB" sz="1800" b="1" u="sng" dirty="0">
              <a:solidFill>
                <a:schemeClr val="tx2"/>
              </a:solidFill>
              <a:latin typeface="+mj-lt"/>
            </a:endParaRPr>
          </a:p>
          <a:p>
            <a:pPr algn="ctr"/>
            <a:endParaRPr lang="en-GB" sz="1000" b="0" dirty="0" err="1">
              <a:solidFill>
                <a:schemeClr val="accent3"/>
              </a:solidFill>
            </a:endParaRPr>
          </a:p>
        </p:txBody>
      </p:sp>
    </p:spTree>
    <p:extLst>
      <p:ext uri="{BB962C8B-B14F-4D97-AF65-F5344CB8AC3E}">
        <p14:creationId xmlns:p14="http://schemas.microsoft.com/office/powerpoint/2010/main" val="1658662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a:t>DN: General Information</a:t>
            </a:r>
          </a:p>
        </p:txBody>
      </p:sp>
      <p:sp>
        <p:nvSpPr>
          <p:cNvPr id="3" name="Inhaltsplatzhalter 2"/>
          <p:cNvSpPr>
            <a:spLocks noGrp="1"/>
          </p:cNvSpPr>
          <p:nvPr>
            <p:ph idx="4294967295"/>
          </p:nvPr>
        </p:nvSpPr>
        <p:spPr>
          <a:xfrm>
            <a:off x="838200" y="1440450"/>
            <a:ext cx="9403080" cy="4259262"/>
          </a:xfrm>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sz="2000" dirty="0"/>
              <a:t>Institutions from EU Member States and Associated Countries to HE (MS/AC) form a network with a </a:t>
            </a:r>
            <a:r>
              <a:rPr lang="en-GB" sz="2000" b="1" dirty="0">
                <a:solidFill>
                  <a:schemeClr val="tx2"/>
                </a:solidFill>
              </a:rPr>
              <a:t>research training programme, including individual projects for doctoral candidates </a:t>
            </a:r>
            <a:r>
              <a:rPr lang="en-GB" sz="2000" dirty="0"/>
              <a:t>and apply for funding</a:t>
            </a:r>
          </a:p>
          <a:p>
            <a:pPr marL="360000" indent="-360000" fontAlgn="base">
              <a:lnSpc>
                <a:spcPct val="150000"/>
              </a:lnSpc>
              <a:spcAft>
                <a:spcPts val="0"/>
              </a:spcAft>
              <a:buClr>
                <a:schemeClr val="accent2"/>
              </a:buClr>
              <a:buFont typeface="Arial" panose="020B0604020202020204" pitchFamily="34" charset="0"/>
              <a:buChar char="●"/>
            </a:pPr>
            <a:r>
              <a:rPr lang="en-GB" sz="2000" b="1" dirty="0">
                <a:solidFill>
                  <a:schemeClr val="tx2"/>
                </a:solidFill>
              </a:rPr>
              <a:t>Innovative Training </a:t>
            </a:r>
            <a:r>
              <a:rPr lang="en-GB" sz="2000" dirty="0"/>
              <a:t>of doctoral candidates, each with a maximum of 36 months</a:t>
            </a:r>
          </a:p>
          <a:p>
            <a:pPr marL="360000" indent="-360000" fontAlgn="base">
              <a:lnSpc>
                <a:spcPct val="150000"/>
              </a:lnSpc>
              <a:spcAft>
                <a:spcPts val="0"/>
              </a:spcAft>
              <a:buClr>
                <a:schemeClr val="accent2"/>
              </a:buClr>
              <a:buFont typeface="Arial" panose="020B0604020202020204" pitchFamily="34" charset="0"/>
              <a:buChar char="●"/>
            </a:pPr>
            <a:r>
              <a:rPr lang="en-GB" sz="2000" b="1" dirty="0">
                <a:solidFill>
                  <a:schemeClr val="tx2"/>
                </a:solidFill>
              </a:rPr>
              <a:t>Recruitment and employment </a:t>
            </a:r>
            <a:r>
              <a:rPr lang="en-GB" sz="2000" dirty="0"/>
              <a:t>of doctoral candidates of any nationality with employment contract including social security coverage</a:t>
            </a:r>
            <a:endParaRPr lang="en-GB" noProof="0" dirty="0"/>
          </a:p>
          <a:p>
            <a:pPr marL="360000" indent="-360000" fontAlgn="base">
              <a:lnSpc>
                <a:spcPct val="150000"/>
              </a:lnSpc>
              <a:spcAft>
                <a:spcPts val="0"/>
              </a:spcAft>
              <a:buClr>
                <a:schemeClr val="accent2"/>
              </a:buClr>
              <a:buFont typeface="Arial" panose="020B0604020202020204" pitchFamily="34" charset="0"/>
              <a:buChar char="●"/>
            </a:pPr>
            <a:r>
              <a:rPr lang="en-GB" sz="2000" b="1" dirty="0">
                <a:solidFill>
                  <a:schemeClr val="tx2"/>
                </a:solidFill>
              </a:rPr>
              <a:t>Doctoral candidates </a:t>
            </a:r>
            <a:r>
              <a:rPr lang="en-GB" sz="2000" dirty="0"/>
              <a:t>must, at the date of recruitment by the beneficiary, have not been awarded a doctoral degree</a:t>
            </a:r>
          </a:p>
          <a:p>
            <a:endParaRPr lang="en-GB" noProof="0" dirty="0"/>
          </a:p>
        </p:txBody>
      </p:sp>
    </p:spTree>
    <p:extLst>
      <p:ext uri="{BB962C8B-B14F-4D97-AF65-F5344CB8AC3E}">
        <p14:creationId xmlns:p14="http://schemas.microsoft.com/office/powerpoint/2010/main" val="1561502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5C66E-402F-4263-BD25-A04170C3F4AE}"/>
              </a:ext>
            </a:extLst>
          </p:cNvPr>
          <p:cNvSpPr>
            <a:spLocks noGrp="1"/>
          </p:cNvSpPr>
          <p:nvPr>
            <p:ph type="title"/>
          </p:nvPr>
        </p:nvSpPr>
        <p:spPr/>
        <p:txBody>
          <a:bodyPr/>
          <a:lstStyle/>
          <a:p>
            <a:r>
              <a:rPr lang="de-DE" dirty="0"/>
              <a:t>DN: Minimum </a:t>
            </a:r>
            <a:r>
              <a:rPr lang="de-DE" dirty="0" err="1"/>
              <a:t>Participation</a:t>
            </a:r>
            <a:endParaRPr lang="de-DE" dirty="0"/>
          </a:p>
        </p:txBody>
      </p:sp>
      <p:sp>
        <p:nvSpPr>
          <p:cNvPr id="3" name="Inhaltsplatzhalter 2">
            <a:extLst>
              <a:ext uri="{FF2B5EF4-FFF2-40B4-BE49-F238E27FC236}">
                <a16:creationId xmlns:a16="http://schemas.microsoft.com/office/drawing/2014/main" id="{CEB38C12-FA57-448C-B2C0-ED33399F9941}"/>
              </a:ext>
            </a:extLst>
          </p:cNvPr>
          <p:cNvSpPr>
            <a:spLocks noGrp="1"/>
          </p:cNvSpPr>
          <p:nvPr>
            <p:ph idx="4294967295"/>
          </p:nvPr>
        </p:nvSpPr>
        <p:spPr>
          <a:xfrm>
            <a:off x="838200" y="1817663"/>
            <a:ext cx="10496550" cy="4138613"/>
          </a:xfrm>
        </p:spPr>
        <p:txBody>
          <a:bodyPr/>
          <a:lstStyle/>
          <a:p>
            <a:pPr marL="360000" indent="-360000" fontAlgn="base">
              <a:lnSpc>
                <a:spcPct val="150000"/>
              </a:lnSpc>
              <a:spcBef>
                <a:spcPts val="1200"/>
              </a:spcBef>
              <a:spcAft>
                <a:spcPts val="0"/>
              </a:spcAft>
              <a:buClr>
                <a:schemeClr val="accent2"/>
              </a:buClr>
              <a:buFont typeface="Arial" panose="020B0604020202020204" pitchFamily="34" charset="0"/>
              <a:buChar char="●"/>
            </a:pPr>
            <a:r>
              <a:rPr lang="en-GB" sz="2000" dirty="0"/>
              <a:t>At least </a:t>
            </a:r>
            <a:r>
              <a:rPr lang="en-GB" sz="2000" b="1" dirty="0">
                <a:solidFill>
                  <a:schemeClr val="tx2"/>
                </a:solidFill>
              </a:rPr>
              <a:t>three</a:t>
            </a:r>
            <a:r>
              <a:rPr lang="en-GB" sz="2000" dirty="0"/>
              <a:t> </a:t>
            </a:r>
            <a:r>
              <a:rPr lang="en-GB" sz="2000" dirty="0" smtClean="0"/>
              <a:t>(also </a:t>
            </a:r>
            <a:r>
              <a:rPr lang="en-GB" sz="2000" dirty="0"/>
              <a:t>for Industrial Doctorates) independent legal entities, each established in a different EU Member State or Horizon Europe Associated Country and with at least one of them established in an EU Member State</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IE" sz="2000" dirty="0"/>
              <a:t>All beneficiaries must </a:t>
            </a:r>
            <a:r>
              <a:rPr lang="en-IE" sz="2000" b="1" dirty="0">
                <a:solidFill>
                  <a:schemeClr val="tx2"/>
                </a:solidFill>
              </a:rPr>
              <a:t>recruit at least one </a:t>
            </a:r>
            <a:r>
              <a:rPr lang="en-IE" sz="2000" dirty="0"/>
              <a:t>doctoral candidate</a:t>
            </a:r>
          </a:p>
          <a:p>
            <a:pPr marL="360000" indent="-360000" fontAlgn="base">
              <a:lnSpc>
                <a:spcPct val="150000"/>
              </a:lnSpc>
              <a:spcBef>
                <a:spcPts val="1200"/>
              </a:spcBef>
              <a:spcAft>
                <a:spcPts val="0"/>
              </a:spcAft>
              <a:buClr>
                <a:schemeClr val="accent2"/>
              </a:buClr>
              <a:buFont typeface="Arial" panose="020B0604020202020204" pitchFamily="34" charset="0"/>
              <a:buChar char="●"/>
            </a:pPr>
            <a:r>
              <a:rPr lang="en-IE" sz="2000" dirty="0"/>
              <a:t>Doctoral Candidates can be of </a:t>
            </a:r>
            <a:r>
              <a:rPr lang="en-IE" sz="2000" b="1" dirty="0">
                <a:solidFill>
                  <a:schemeClr val="tx2"/>
                </a:solidFill>
              </a:rPr>
              <a:t>any nationality</a:t>
            </a:r>
            <a:endParaRPr lang="de-DE" sz="2000" b="1" dirty="0">
              <a:solidFill>
                <a:schemeClr val="tx2"/>
              </a:solidFill>
            </a:endParaRPr>
          </a:p>
        </p:txBody>
      </p:sp>
    </p:spTree>
    <p:extLst>
      <p:ext uri="{BB962C8B-B14F-4D97-AF65-F5344CB8AC3E}">
        <p14:creationId xmlns:p14="http://schemas.microsoft.com/office/powerpoint/2010/main" val="1016581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281F99-E892-4AC2-91C7-798447509D7E}"/>
              </a:ext>
            </a:extLst>
          </p:cNvPr>
          <p:cNvSpPr>
            <a:spLocks noGrp="1"/>
          </p:cNvSpPr>
          <p:nvPr>
            <p:ph type="title"/>
          </p:nvPr>
        </p:nvSpPr>
        <p:spPr/>
        <p:txBody>
          <a:bodyPr/>
          <a:lstStyle/>
          <a:p>
            <a:r>
              <a:rPr lang="de-DE" dirty="0"/>
              <a:t>DN: </a:t>
            </a:r>
            <a:r>
              <a:rPr lang="de-DE" dirty="0" err="1"/>
              <a:t>Types</a:t>
            </a:r>
            <a:r>
              <a:rPr lang="de-DE" dirty="0"/>
              <a:t> </a:t>
            </a:r>
            <a:r>
              <a:rPr lang="de-DE" dirty="0" err="1"/>
              <a:t>of</a:t>
            </a:r>
            <a:r>
              <a:rPr lang="de-DE" dirty="0"/>
              <a:t> Networks</a:t>
            </a:r>
            <a:br>
              <a:rPr lang="de-DE" dirty="0"/>
            </a:br>
            <a:endParaRPr lang="de-DE" dirty="0"/>
          </a:p>
        </p:txBody>
      </p:sp>
      <p:sp>
        <p:nvSpPr>
          <p:cNvPr id="3" name="Inhaltsplatzhalter 2">
            <a:extLst>
              <a:ext uri="{FF2B5EF4-FFF2-40B4-BE49-F238E27FC236}">
                <a16:creationId xmlns:a16="http://schemas.microsoft.com/office/drawing/2014/main" id="{D4CADFA6-410B-4086-AEBF-CC1B02A5FA74}"/>
              </a:ext>
            </a:extLst>
          </p:cNvPr>
          <p:cNvSpPr>
            <a:spLocks noGrp="1"/>
          </p:cNvSpPr>
          <p:nvPr>
            <p:ph idx="4294967295"/>
          </p:nvPr>
        </p:nvSpPr>
        <p:spPr>
          <a:xfrm>
            <a:off x="838200" y="1562955"/>
            <a:ext cx="11353800" cy="3989387"/>
          </a:xfrm>
        </p:spPr>
        <p:txBody>
          <a:bodyPr/>
          <a:lstStyle/>
          <a:p>
            <a:pPr marL="360000" indent="-360000" fontAlgn="base">
              <a:spcBef>
                <a:spcPts val="1200"/>
              </a:spcBef>
              <a:spcAft>
                <a:spcPts val="0"/>
              </a:spcAft>
              <a:buClr>
                <a:schemeClr val="accent2"/>
              </a:buClr>
              <a:buFont typeface="Arial" panose="020B0604020202020204" pitchFamily="34" charset="0"/>
              <a:buChar char="●"/>
            </a:pPr>
            <a:r>
              <a:rPr lang="de-DE" sz="2000" b="1" dirty="0" err="1">
                <a:solidFill>
                  <a:schemeClr val="tx2"/>
                </a:solidFill>
              </a:rPr>
              <a:t>Doctoral</a:t>
            </a:r>
            <a:r>
              <a:rPr lang="de-DE" sz="2000" b="1" dirty="0">
                <a:solidFill>
                  <a:schemeClr val="tx2"/>
                </a:solidFill>
              </a:rPr>
              <a:t> Networks</a:t>
            </a:r>
            <a:r>
              <a:rPr lang="de-DE" sz="2000" dirty="0">
                <a:solidFill>
                  <a:schemeClr val="tx2"/>
                </a:solidFill>
              </a:rPr>
              <a:t> </a:t>
            </a:r>
            <a:r>
              <a:rPr lang="de-DE" sz="2000" dirty="0" smtClean="0">
                <a:solidFill>
                  <a:schemeClr val="tx2"/>
                </a:solidFill>
              </a:rPr>
              <a:t/>
            </a:r>
            <a:br>
              <a:rPr lang="de-DE" sz="2000" dirty="0" smtClean="0">
                <a:solidFill>
                  <a:schemeClr val="tx2"/>
                </a:solidFill>
              </a:rPr>
            </a:br>
            <a:r>
              <a:rPr lang="de-DE" sz="2000" dirty="0" smtClean="0"/>
              <a:t>max</a:t>
            </a:r>
            <a:r>
              <a:rPr lang="de-DE" sz="2000" dirty="0"/>
              <a:t>. of 360 </a:t>
            </a:r>
            <a:r>
              <a:rPr lang="de-DE" sz="2000" dirty="0" err="1"/>
              <a:t>person</a:t>
            </a:r>
            <a:r>
              <a:rPr lang="de-DE" sz="2000" dirty="0"/>
              <a:t> </a:t>
            </a:r>
            <a:r>
              <a:rPr lang="de-DE" sz="2000" dirty="0" err="1"/>
              <a:t>months</a:t>
            </a:r>
            <a:r>
              <a:rPr lang="de-DE" sz="2000" dirty="0"/>
              <a:t> (10 </a:t>
            </a:r>
            <a:r>
              <a:rPr lang="de-DE" sz="2000" dirty="0" err="1"/>
              <a:t>doctoral</a:t>
            </a:r>
            <a:r>
              <a:rPr lang="de-DE" sz="2000" dirty="0"/>
              <a:t> </a:t>
            </a:r>
            <a:r>
              <a:rPr lang="de-DE" sz="2000" dirty="0" err="1"/>
              <a:t>candidates</a:t>
            </a:r>
            <a:r>
              <a:rPr lang="de-DE" sz="2000" dirty="0"/>
              <a:t> </a:t>
            </a:r>
            <a:r>
              <a:rPr lang="de-DE" sz="2000" dirty="0" err="1"/>
              <a:t>for</a:t>
            </a:r>
            <a:r>
              <a:rPr lang="de-DE" sz="2000" dirty="0"/>
              <a:t> 36 </a:t>
            </a:r>
            <a:r>
              <a:rPr lang="de-DE" sz="2000" dirty="0" err="1"/>
              <a:t>months</a:t>
            </a:r>
            <a:r>
              <a:rPr lang="de-DE" sz="2000" dirty="0"/>
              <a:t> </a:t>
            </a:r>
            <a:r>
              <a:rPr lang="de-DE" sz="2000" dirty="0" err="1"/>
              <a:t>each</a:t>
            </a:r>
            <a:r>
              <a:rPr lang="de-DE" sz="2000" dirty="0"/>
              <a:t>)</a:t>
            </a:r>
          </a:p>
          <a:p>
            <a:pPr marL="360000" indent="-360000" fontAlgn="base">
              <a:spcBef>
                <a:spcPts val="1200"/>
              </a:spcBef>
              <a:spcAft>
                <a:spcPts val="0"/>
              </a:spcAft>
              <a:buClr>
                <a:schemeClr val="accent2"/>
              </a:buClr>
              <a:buFont typeface="Arial" panose="020B0604020202020204" pitchFamily="34" charset="0"/>
              <a:buChar char="●"/>
            </a:pPr>
            <a:r>
              <a:rPr lang="en-GB" sz="2000" b="1" dirty="0">
                <a:solidFill>
                  <a:schemeClr val="tx2"/>
                </a:solidFill>
              </a:rPr>
              <a:t>Industrial </a:t>
            </a:r>
            <a:r>
              <a:rPr lang="en-GB" sz="2000" b="1" dirty="0" smtClean="0">
                <a:solidFill>
                  <a:schemeClr val="tx2"/>
                </a:solidFill>
              </a:rPr>
              <a:t>Doctorates</a:t>
            </a:r>
            <a:r>
              <a:rPr lang="en-GB" sz="2000" dirty="0" smtClean="0"/>
              <a:t> </a:t>
            </a:r>
            <a:br>
              <a:rPr lang="en-GB" sz="2000" dirty="0" smtClean="0"/>
            </a:br>
            <a:r>
              <a:rPr lang="en-GB" sz="2000" dirty="0" smtClean="0"/>
              <a:t>up </a:t>
            </a:r>
            <a:r>
              <a:rPr lang="en-GB" sz="2000" dirty="0"/>
              <a:t>to 540 person months </a:t>
            </a:r>
          </a:p>
          <a:p>
            <a:pPr marL="360000" lvl="1" indent="-360000" fontAlgn="base">
              <a:spcBef>
                <a:spcPts val="1200"/>
              </a:spcBef>
              <a:spcAft>
                <a:spcPts val="0"/>
              </a:spcAft>
              <a:buClr>
                <a:schemeClr val="accent2"/>
              </a:buClr>
              <a:buFont typeface="Symbol" panose="05050102010706020507" pitchFamily="18" charset="2"/>
              <a:buChar char="-"/>
            </a:pPr>
            <a:r>
              <a:rPr lang="en-GB" dirty="0"/>
              <a:t>doctoral candidates have to spend time in the non-academic sector (min. 50%) </a:t>
            </a:r>
          </a:p>
          <a:p>
            <a:pPr marL="360000" lvl="1" indent="-360000" fontAlgn="base">
              <a:spcBef>
                <a:spcPts val="1200"/>
              </a:spcBef>
              <a:spcAft>
                <a:spcPts val="0"/>
              </a:spcAft>
              <a:buClr>
                <a:schemeClr val="accent2"/>
              </a:buClr>
              <a:buFont typeface="Symbol" panose="05050102010706020507" pitchFamily="18" charset="2"/>
              <a:buChar char="-"/>
            </a:pPr>
            <a:r>
              <a:rPr lang="en-GB" dirty="0"/>
              <a:t>min. 1 academic and 1 non-academic entity </a:t>
            </a:r>
            <a:r>
              <a:rPr lang="en-GB" dirty="0" smtClean="0"/>
              <a:t>(can </a:t>
            </a:r>
            <a:r>
              <a:rPr lang="en-GB" dirty="0"/>
              <a:t>be in the same country)</a:t>
            </a:r>
          </a:p>
          <a:p>
            <a:pPr marL="360000" indent="-360000" fontAlgn="base">
              <a:spcBef>
                <a:spcPts val="1200"/>
              </a:spcBef>
              <a:spcAft>
                <a:spcPts val="0"/>
              </a:spcAft>
              <a:buClr>
                <a:schemeClr val="accent2"/>
              </a:buClr>
              <a:buFont typeface="Arial" panose="020B0604020202020204" pitchFamily="34" charset="0"/>
              <a:buChar char="●"/>
            </a:pPr>
            <a:r>
              <a:rPr lang="en-GB" sz="2000" b="1" dirty="0">
                <a:solidFill>
                  <a:schemeClr val="tx2"/>
                </a:solidFill>
              </a:rPr>
              <a:t>Joint </a:t>
            </a:r>
            <a:r>
              <a:rPr lang="en-GB" sz="2000" b="1" dirty="0" smtClean="0">
                <a:solidFill>
                  <a:schemeClr val="tx2"/>
                </a:solidFill>
              </a:rPr>
              <a:t>Doctorates</a:t>
            </a:r>
            <a:r>
              <a:rPr lang="en-GB" sz="2000" dirty="0" smtClean="0"/>
              <a:t> </a:t>
            </a:r>
            <a:br>
              <a:rPr lang="en-GB" sz="2000" dirty="0" smtClean="0"/>
            </a:br>
            <a:r>
              <a:rPr lang="en-GB" sz="2000" dirty="0" smtClean="0"/>
              <a:t>up </a:t>
            </a:r>
            <a:r>
              <a:rPr lang="en-GB" sz="2000" dirty="0"/>
              <a:t>to 540 person months</a:t>
            </a:r>
          </a:p>
          <a:p>
            <a:pPr marL="360000" lvl="1" indent="-360000" fontAlgn="base">
              <a:spcBef>
                <a:spcPts val="1200"/>
              </a:spcBef>
              <a:spcAft>
                <a:spcPts val="0"/>
              </a:spcAft>
              <a:buClr>
                <a:schemeClr val="accent2"/>
              </a:buClr>
              <a:buFont typeface="Symbol" panose="05050102010706020507" pitchFamily="18" charset="2"/>
              <a:buChar char="-"/>
            </a:pPr>
            <a:r>
              <a:rPr lang="en-GB" dirty="0"/>
              <a:t>joint, double or multiple doctoral degrees</a:t>
            </a:r>
          </a:p>
          <a:p>
            <a:pPr marL="360000" lvl="1" indent="-360000" fontAlgn="base">
              <a:spcBef>
                <a:spcPts val="1200"/>
              </a:spcBef>
              <a:spcAft>
                <a:spcPts val="0"/>
              </a:spcAft>
              <a:buClr>
                <a:schemeClr val="accent2"/>
              </a:buClr>
              <a:buFont typeface="Symbol" panose="05050102010706020507" pitchFamily="18" charset="2"/>
              <a:buChar char="-"/>
            </a:pPr>
            <a:r>
              <a:rPr lang="en-US" dirty="0"/>
              <a:t>entities must be entitled to award doctoral degrees</a:t>
            </a:r>
          </a:p>
          <a:p>
            <a:pPr marL="360000" lvl="1" indent="-360000" fontAlgn="base">
              <a:spcBef>
                <a:spcPts val="1200"/>
              </a:spcBef>
              <a:spcAft>
                <a:spcPts val="0"/>
              </a:spcAft>
              <a:buClr>
                <a:schemeClr val="accent2"/>
              </a:buClr>
              <a:buFont typeface="Symbol" panose="05050102010706020507" pitchFamily="18" charset="2"/>
              <a:buChar char="-"/>
            </a:pPr>
            <a:r>
              <a:rPr lang="en-US" dirty="0"/>
              <a:t>at least two of the institutions must be established in a MS/AC</a:t>
            </a:r>
            <a:endParaRPr lang="de-DE" dirty="0"/>
          </a:p>
          <a:p>
            <a:pPr marL="0" indent="0">
              <a:buNone/>
            </a:pPr>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432127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D</a:t>
            </a:r>
            <a:r>
              <a:rPr lang="en-GB" noProof="0" dirty="0"/>
              <a:t>N: Mobility Rule</a:t>
            </a:r>
          </a:p>
        </p:txBody>
      </p:sp>
      <p:sp>
        <p:nvSpPr>
          <p:cNvPr id="3" name="Inhaltsplatzhalter 2"/>
          <p:cNvSpPr>
            <a:spLocks noGrp="1"/>
          </p:cNvSpPr>
          <p:nvPr>
            <p:ph idx="4294967295"/>
          </p:nvPr>
        </p:nvSpPr>
        <p:spPr>
          <a:xfrm>
            <a:off x="838199" y="1740682"/>
            <a:ext cx="9529689" cy="3800475"/>
          </a:xfrm>
        </p:spPr>
        <p:txBody>
          <a:bodyPr/>
          <a:lstStyle/>
          <a:p>
            <a:pPr marL="360000" indent="-360000" fontAlgn="base">
              <a:lnSpc>
                <a:spcPct val="150000"/>
              </a:lnSpc>
              <a:spcAft>
                <a:spcPts val="0"/>
              </a:spcAft>
              <a:buClr>
                <a:schemeClr val="accent2"/>
              </a:buClr>
              <a:buFont typeface="Arial" panose="020B0604020202020204" pitchFamily="34" charset="0"/>
              <a:buChar char="●"/>
            </a:pPr>
            <a:r>
              <a:rPr lang="en-GB" sz="2000" dirty="0"/>
              <a:t>Doctoral Candidates must not have resided or carried out their main activity (work, studies, etc.) in the country of the recruiting beneficiary for more than 12 months in the 3 years immediately before the recruitment date</a:t>
            </a:r>
          </a:p>
          <a:p>
            <a:endParaRPr lang="en-GB" noProof="0" dirty="0"/>
          </a:p>
          <a:p>
            <a:endParaRPr lang="en-GB" noProof="0" dirty="0"/>
          </a:p>
        </p:txBody>
      </p:sp>
    </p:spTree>
    <p:extLst>
      <p:ext uri="{BB962C8B-B14F-4D97-AF65-F5344CB8AC3E}">
        <p14:creationId xmlns:p14="http://schemas.microsoft.com/office/powerpoint/2010/main" val="21782701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NKS-MSC_Master_NKS_BMBF_C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ndesschriften">
      <a:majorFont>
        <a:latin typeface="BundesSerif Office"/>
        <a:ea typeface=""/>
        <a:cs typeface=""/>
      </a:majorFont>
      <a:minorFont>
        <a:latin typeface="BundesSans Offi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9">
    <a:dk1>
      <a:srgbClr val="4D4D4D"/>
    </a:dk1>
    <a:lt1>
      <a:srgbClr val="FFFFFF"/>
    </a:lt1>
    <a:dk2>
      <a:srgbClr val="034EA2"/>
    </a:dk2>
    <a:lt2>
      <a:srgbClr val="D3E8F9"/>
    </a:lt2>
    <a:accent1>
      <a:srgbClr val="F39E0C"/>
    </a:accent1>
    <a:accent2>
      <a:srgbClr val="931680"/>
    </a:accent2>
    <a:accent3>
      <a:srgbClr val="0F5364"/>
    </a:accent3>
    <a:accent4>
      <a:srgbClr val="B0D10E"/>
    </a:accent4>
    <a:accent5>
      <a:srgbClr val="A2D5D0"/>
    </a:accent5>
    <a:accent6>
      <a:srgbClr val="009EE0"/>
    </a:accent6>
    <a:hlink>
      <a:srgbClr val="034EA2"/>
    </a:hlink>
    <a:folHlink>
      <a:srgbClr val="24337E"/>
    </a:folHlink>
  </a:clrScheme>
</a:themeOverride>
</file>

<file path=docProps/app.xml><?xml version="1.0" encoding="utf-8"?>
<Properties xmlns="http://schemas.openxmlformats.org/officeDocument/2006/extended-properties" xmlns:vt="http://schemas.openxmlformats.org/officeDocument/2006/docPropsVTypes">
  <Template/>
  <TotalTime>0</TotalTime>
  <Words>6891</Words>
  <Application>Microsoft Office PowerPoint</Application>
  <PresentationFormat>Breitbild</PresentationFormat>
  <Paragraphs>727</Paragraphs>
  <Slides>57</Slides>
  <Notes>47</Notes>
  <HiddenSlides>3</HiddenSlides>
  <MMClips>0</MMClips>
  <ScaleCrop>false</ScaleCrop>
  <HeadingPairs>
    <vt:vector size="6" baseType="variant">
      <vt:variant>
        <vt:lpstr>Verwendete Schriftarten</vt:lpstr>
      </vt:variant>
      <vt:variant>
        <vt:i4>19</vt:i4>
      </vt:variant>
      <vt:variant>
        <vt:lpstr>Design</vt:lpstr>
      </vt:variant>
      <vt:variant>
        <vt:i4>2</vt:i4>
      </vt:variant>
      <vt:variant>
        <vt:lpstr>Folientitel</vt:lpstr>
      </vt:variant>
      <vt:variant>
        <vt:i4>57</vt:i4>
      </vt:variant>
    </vt:vector>
  </HeadingPairs>
  <TitlesOfParts>
    <vt:vector size="78" baseType="lpstr">
      <vt:lpstr>ＭＳ Ｐゴシック</vt:lpstr>
      <vt:lpstr>Arial</vt:lpstr>
      <vt:lpstr>BundesSaerif reg</vt:lpstr>
      <vt:lpstr>BundesSans Office</vt:lpstr>
      <vt:lpstr>BundesSans Office Bold</vt:lpstr>
      <vt:lpstr>BundesSans Office Regular</vt:lpstr>
      <vt:lpstr>BundesSans Regular</vt:lpstr>
      <vt:lpstr>BundesSerif Office</vt:lpstr>
      <vt:lpstr>BundesSerif Office Regular</vt:lpstr>
      <vt:lpstr>Calibri</vt:lpstr>
      <vt:lpstr>Courier New</vt:lpstr>
      <vt:lpstr>EC Square Sans Pro</vt:lpstr>
      <vt:lpstr>EC Square Sans Pro Light</vt:lpstr>
      <vt:lpstr>Fira Sans Medium</vt:lpstr>
      <vt:lpstr>Georgia</vt:lpstr>
      <vt:lpstr>Symbol</vt:lpstr>
      <vt:lpstr>Times New Roman</vt:lpstr>
      <vt:lpstr>Wingdings</vt:lpstr>
      <vt:lpstr>ヒラギノ角ゴ Pro W3</vt:lpstr>
      <vt:lpstr>Office Theme</vt:lpstr>
      <vt:lpstr>NKS-MSC_Master_NKS_BMBF_CD</vt:lpstr>
      <vt:lpstr>PowerPoint-Präsentation</vt:lpstr>
      <vt:lpstr>Marie Skłodowska-Curie Actions (MSCA)</vt:lpstr>
      <vt:lpstr>Overview of MSC Actions</vt:lpstr>
      <vt:lpstr>MSCA: Basic Principles</vt:lpstr>
      <vt:lpstr>MSCA Doctoral Networks (DN)</vt:lpstr>
      <vt:lpstr>DN: General Information</vt:lpstr>
      <vt:lpstr>DN: Minimum Participation</vt:lpstr>
      <vt:lpstr>DN: Types of Networks </vt:lpstr>
      <vt:lpstr>DN: Mobility Rule</vt:lpstr>
      <vt:lpstr>DN: Funding</vt:lpstr>
      <vt:lpstr>Vacancies – PhD position</vt:lpstr>
      <vt:lpstr>DN: Panels</vt:lpstr>
      <vt:lpstr>DN: Evaluation Criteria</vt:lpstr>
      <vt:lpstr>DN Call 2023</vt:lpstr>
      <vt:lpstr>Co-funding of Regional,  National and International Programmes (COFUND)</vt:lpstr>
      <vt:lpstr>Co-funding of regional, national and international programmes (COFUND)</vt:lpstr>
      <vt:lpstr>COFUND – Funding </vt:lpstr>
      <vt:lpstr>COFUND Call 2023</vt:lpstr>
      <vt:lpstr>MSCA Postdoctoral Fellowships (PF)</vt:lpstr>
      <vt:lpstr>General Information Postdoctoral Fellowships</vt:lpstr>
      <vt:lpstr>PF Programme Lines: an Overview</vt:lpstr>
      <vt:lpstr>Panels</vt:lpstr>
      <vt:lpstr>European Fellowship</vt:lpstr>
      <vt:lpstr>Global Fellowships</vt:lpstr>
      <vt:lpstr>Postdoctoral Fellowships – Secondments </vt:lpstr>
      <vt:lpstr>Postdoctoral Fellowships – Funding</vt:lpstr>
      <vt:lpstr>Application and Submission</vt:lpstr>
      <vt:lpstr>Submission and Time Frame</vt:lpstr>
      <vt:lpstr>Postdoctoral Fellowships Call 2023</vt:lpstr>
      <vt:lpstr>MSCA Staff Exchanges</vt:lpstr>
      <vt:lpstr>MSCA Staff Exchanges – Aims and Conditions </vt:lpstr>
      <vt:lpstr>MSCA Staff Exchanges research and innovation projects </vt:lpstr>
      <vt:lpstr>MSCA Staff Exchanges – Funding </vt:lpstr>
      <vt:lpstr>Staff Exchanges Call 2023</vt:lpstr>
      <vt:lpstr>MSCA job search &amp; career development support via EURAXESS</vt:lpstr>
      <vt:lpstr>MSCA Jobs: https://euraxess.ec.europa.eu/jobs/search  </vt:lpstr>
      <vt:lpstr>Career Development resources for researchers at EURAXESS </vt:lpstr>
      <vt:lpstr>ERC BASICS</vt:lpstr>
      <vt:lpstr>Scientific Excellence as sole criterion </vt:lpstr>
      <vt:lpstr>ERC target groups</vt:lpstr>
      <vt:lpstr>ERC Grant Schemes (I/II) </vt:lpstr>
      <vt:lpstr>ERC Grant Schemes (II/II)</vt:lpstr>
      <vt:lpstr>ERC Starting Grants – Overview</vt:lpstr>
      <vt:lpstr>ERC Consolidator Grants – Overview</vt:lpstr>
      <vt:lpstr>ERC Advanced Grants – Overview </vt:lpstr>
      <vt:lpstr>Eligibility Period Work Programme 2021</vt:lpstr>
      <vt:lpstr>Extensions of the eligibility period</vt:lpstr>
      <vt:lpstr>Funding Modalities</vt:lpstr>
      <vt:lpstr>ERC Call calendar 2022/2023</vt:lpstr>
      <vt:lpstr>ERC Call statistics 2022</vt:lpstr>
      <vt:lpstr>Main Documents to be used</vt:lpstr>
      <vt:lpstr>The proposal</vt:lpstr>
      <vt:lpstr>         One Evaluation Criteria: Excellence</vt:lpstr>
      <vt:lpstr>Evaluation Basics</vt:lpstr>
      <vt:lpstr>INFORMATION AND ADVICE  For questions and advice please contact your  National Contact Points MSCA &amp; ERC https://ec.europa.eu/info/funding-tenders/opportunities/portal/screen/support/support  Please find the work programme and calls in the Funding &amp; Tenders Portal https://ec.europa.eu/info/funding-tenders/opportunities/portal/screen/programmes/horizon </vt:lpstr>
      <vt:lpstr>Contact us! </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spiesberger</cp:lastModifiedBy>
  <cp:revision>443</cp:revision>
  <dcterms:created xsi:type="dcterms:W3CDTF">2020-12-04T09:35:19Z</dcterms:created>
  <dcterms:modified xsi:type="dcterms:W3CDTF">2023-01-30T22:34:27Z</dcterms:modified>
</cp:coreProperties>
</file>