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3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4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  <p:sldMasterId id="2147483747" r:id="rId5"/>
    <p:sldMasterId id="2147483816" r:id="rId6"/>
    <p:sldMasterId id="2147483839" r:id="rId7"/>
    <p:sldMasterId id="2147483861" r:id="rId8"/>
  </p:sldMasterIdLst>
  <p:notesMasterIdLst>
    <p:notesMasterId r:id="rId65"/>
  </p:notesMasterIdLst>
  <p:handoutMasterIdLst>
    <p:handoutMasterId r:id="rId66"/>
  </p:handoutMasterIdLst>
  <p:sldIdLst>
    <p:sldId id="316" r:id="rId9"/>
    <p:sldId id="415" r:id="rId10"/>
    <p:sldId id="413" r:id="rId11"/>
    <p:sldId id="414" r:id="rId12"/>
    <p:sldId id="394" r:id="rId13"/>
    <p:sldId id="3036" r:id="rId14"/>
    <p:sldId id="416" r:id="rId15"/>
    <p:sldId id="417" r:id="rId16"/>
    <p:sldId id="3035" r:id="rId17"/>
    <p:sldId id="418" r:id="rId18"/>
    <p:sldId id="422" r:id="rId19"/>
    <p:sldId id="419" r:id="rId20"/>
    <p:sldId id="420" r:id="rId21"/>
    <p:sldId id="421" r:id="rId22"/>
    <p:sldId id="300" r:id="rId23"/>
    <p:sldId id="337" r:id="rId24"/>
    <p:sldId id="338" r:id="rId25"/>
    <p:sldId id="339" r:id="rId26"/>
    <p:sldId id="340" r:id="rId27"/>
    <p:sldId id="341" r:id="rId28"/>
    <p:sldId id="369" r:id="rId29"/>
    <p:sldId id="428" r:id="rId30"/>
    <p:sldId id="423" r:id="rId31"/>
    <p:sldId id="431" r:id="rId32"/>
    <p:sldId id="429" r:id="rId33"/>
    <p:sldId id="430" r:id="rId34"/>
    <p:sldId id="367" r:id="rId35"/>
    <p:sldId id="3030" r:id="rId36"/>
    <p:sldId id="3031" r:id="rId37"/>
    <p:sldId id="3032" r:id="rId38"/>
    <p:sldId id="3033" r:id="rId39"/>
    <p:sldId id="3034" r:id="rId40"/>
    <p:sldId id="3027" r:id="rId41"/>
    <p:sldId id="3028" r:id="rId42"/>
    <p:sldId id="3029" r:id="rId43"/>
    <p:sldId id="350" r:id="rId44"/>
    <p:sldId id="395" r:id="rId45"/>
    <p:sldId id="436" r:id="rId46"/>
    <p:sldId id="437" r:id="rId47"/>
    <p:sldId id="438" r:id="rId48"/>
    <p:sldId id="406" r:id="rId49"/>
    <p:sldId id="401" r:id="rId50"/>
    <p:sldId id="402" r:id="rId51"/>
    <p:sldId id="403" r:id="rId52"/>
    <p:sldId id="407" r:id="rId53"/>
    <p:sldId id="405" r:id="rId54"/>
    <p:sldId id="275" r:id="rId55"/>
    <p:sldId id="412" r:id="rId56"/>
    <p:sldId id="434" r:id="rId57"/>
    <p:sldId id="3025" r:id="rId58"/>
    <p:sldId id="3007" r:id="rId59"/>
    <p:sldId id="3026" r:id="rId60"/>
    <p:sldId id="435" r:id="rId61"/>
    <p:sldId id="425" r:id="rId62"/>
    <p:sldId id="432" r:id="rId63"/>
    <p:sldId id="433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1680"/>
    <a:srgbClr val="004494"/>
    <a:srgbClr val="034EA2"/>
    <a:srgbClr val="9BD4F0"/>
    <a:srgbClr val="0356B1"/>
    <a:srgbClr val="024EA2"/>
    <a:srgbClr val="024B9C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72" autoAdjust="0"/>
  </p:normalViewPr>
  <p:slideViewPr>
    <p:cSldViewPr snapToGrid="0">
      <p:cViewPr varScale="1">
        <p:scale>
          <a:sx n="80" d="100"/>
          <a:sy n="80" d="100"/>
        </p:scale>
        <p:origin x="288" y="53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presProps" Target="presProps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info/funding-tenders/opportunities/docs/2021-2027/common/guidance/how-to-manage-your-lump-sum-grants_en.pdf" TargetMode="External"/><Relationship Id="rId3" Type="http://schemas.openxmlformats.org/officeDocument/2006/relationships/hyperlink" Target="https://ec.europa.eu/info/funding-tenders/opportunities/docs/2021-2027/common/agr-contr/ls-mga_en.pdf" TargetMode="External"/><Relationship Id="rId7" Type="http://schemas.openxmlformats.org/officeDocument/2006/relationships/hyperlink" Target="https://ec.europa.eu/info/funding-tenders/opportunities/portal/screen/support/faq;type=0,1;categories=;tenders=;programme=43108390;keyword=lump%20sum-FAQs;freeTextSearchKeyword=%22lump%20sum%22;matchWholeText=true;period=null;status=0;sortQuery=relevance;faqListKey=faqSearchTablePageState" TargetMode="External"/><Relationship Id="rId2" Type="http://schemas.openxmlformats.org/officeDocument/2006/relationships/hyperlink" Target="https://op.europa.eu/en/publication-detail/-/publication/cc123397-b6ea-11ec-b6f4-01aa75ed71a1/language-en/format-PDF/source-254704739" TargetMode="External"/><Relationship Id="rId1" Type="http://schemas.openxmlformats.org/officeDocument/2006/relationships/hyperlink" Target="https://ec.europa.eu/info/funding-tenders/opportunities/docs/2021-2027/horizon/guidance/ls-funding-what-do-i-need-to-know_he_en.pdf" TargetMode="External"/><Relationship Id="rId6" Type="http://schemas.openxmlformats.org/officeDocument/2006/relationships/hyperlink" Target="https://www.europarl.europa.eu/stoa/en/document/EPRS_STU(2022)697218" TargetMode="External"/><Relationship Id="rId5" Type="http://schemas.openxmlformats.org/officeDocument/2006/relationships/hyperlink" Target="https://ec.europa.eu/info/news/lump-sum-funding-works-practice-assessment-pilot-horizon-2020-2021-oct-06_en" TargetMode="External"/><Relationship Id="rId4" Type="http://schemas.openxmlformats.org/officeDocument/2006/relationships/hyperlink" Target="https://ec.europa.eu/info/funding-tenders/opportunities/docs/2021-2027/horizon/guidance/ls-decision_he_en.pdf" TargetMode="External"/><Relationship Id="rId9" Type="http://schemas.openxmlformats.org/officeDocument/2006/relationships/hyperlink" Target="https://ec.europa.eu/info/funding-tenders/opportunities/docs/2021-2027/experts/standard-briefing-slides-for-experts_he_en.pdf" TargetMode="External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info/news/lump-sum-funding-works-practice-assessment-pilot-horizon-2020-2021-oct-06_en" TargetMode="External"/><Relationship Id="rId3" Type="http://schemas.openxmlformats.org/officeDocument/2006/relationships/hyperlink" Target="https://ec.europa.eu/info/funding-tenders/opportunities/portal/screen/support/faq;type=0,1;categories=;tenders=;programme=43108390;keyword=lump%20sum-FAQs;freeTextSearchKeyword=%22lump%20sum%22;matchWholeText=true;period=null;status=0;sortQuery=relevance;faqListKey=faqSearchTablePageState" TargetMode="External"/><Relationship Id="rId7" Type="http://schemas.openxmlformats.org/officeDocument/2006/relationships/hyperlink" Target="https://ec.europa.eu/info/funding-tenders/opportunities/docs/2021-2027/horizon/guidance/ls-decision_he_en.pdf" TargetMode="External"/><Relationship Id="rId2" Type="http://schemas.openxmlformats.org/officeDocument/2006/relationships/hyperlink" Target="https://op.europa.eu/en/publication-detail/-/publication/cc123397-b6ea-11ec-b6f4-01aa75ed71a1/language-en/format-PDF/source-254704739" TargetMode="External"/><Relationship Id="rId1" Type="http://schemas.openxmlformats.org/officeDocument/2006/relationships/hyperlink" Target="https://ec.europa.eu/info/funding-tenders/opportunities/docs/2021-2027/horizon/guidance/ls-funding-what-do-i-need-to-know_he_en.pdf" TargetMode="External"/><Relationship Id="rId6" Type="http://schemas.openxmlformats.org/officeDocument/2006/relationships/hyperlink" Target="https://ec.europa.eu/info/funding-tenders/opportunities/docs/2021-2027/common/agr-contr/ls-mga_en.pdf" TargetMode="External"/><Relationship Id="rId5" Type="http://schemas.openxmlformats.org/officeDocument/2006/relationships/hyperlink" Target="https://ec.europa.eu/info/funding-tenders/opportunities/docs/2021-2027/experts/standard-briefing-slides-for-experts_he_en.pdf" TargetMode="External"/><Relationship Id="rId4" Type="http://schemas.openxmlformats.org/officeDocument/2006/relationships/hyperlink" Target="https://ec.europa.eu/info/funding-tenders/opportunities/docs/2021-2027/common/guidance/how-to-manage-your-lump-sum-grants_en.pdf" TargetMode="External"/><Relationship Id="rId9" Type="http://schemas.openxmlformats.org/officeDocument/2006/relationships/hyperlink" Target="https://www.europarl.europa.eu/stoa/en/document/EPRS_STU(2022)69721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5FF2E-DA44-4BF5-A0D5-D7DBED2A5269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80960D-8016-4350-BD6E-AAF1E9662F35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2021</a:t>
          </a:r>
        </a:p>
      </dgm:t>
    </dgm:pt>
    <dgm:pt modelId="{761600EF-B303-4159-94B3-4EF95DBF8905}" type="parTrans" cxnId="{80C5BFDC-454A-4A0C-B30A-6CE702CDF0A4}">
      <dgm:prSet/>
      <dgm:spPr/>
      <dgm:t>
        <a:bodyPr/>
        <a:lstStyle/>
        <a:p>
          <a:endParaRPr lang="en-US"/>
        </a:p>
      </dgm:t>
    </dgm:pt>
    <dgm:pt modelId="{44FAAB58-8380-4171-9D3B-6F579F614E85}" type="sibTrans" cxnId="{80C5BFDC-454A-4A0C-B30A-6CE702CDF0A4}">
      <dgm:prSet/>
      <dgm:spPr/>
      <dgm:t>
        <a:bodyPr/>
        <a:lstStyle/>
        <a:p>
          <a:endParaRPr lang="en-US"/>
        </a:p>
      </dgm:t>
    </dgm:pt>
    <dgm:pt modelId="{B18753E3-8D75-4D02-80D6-229A1C5544DB}">
      <dgm:prSet phldrT="[Text]" custT="1"/>
      <dgm:spPr/>
      <dgm:t>
        <a:bodyPr/>
        <a:lstStyle/>
        <a:p>
          <a:pPr algn="ctr">
            <a:lnSpc>
              <a:spcPct val="90000"/>
            </a:lnSpc>
            <a:spcAft>
              <a:spcPts val="0"/>
            </a:spcAft>
          </a:pPr>
          <a:endParaRPr lang="en-GB" sz="1800" i="1" dirty="0">
            <a:solidFill>
              <a:schemeClr val="tx2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800" i="1" dirty="0">
              <a:solidFill>
                <a:schemeClr val="tx2"/>
              </a:solidFill>
            </a:rPr>
            <a:t>actual personnel costs incurred for that person in 2021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800" i="1" dirty="0">
            <a:solidFill>
              <a:schemeClr val="tx2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200" i="1" dirty="0">
            <a:solidFill>
              <a:schemeClr val="tx2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2000" i="1" dirty="0">
              <a:solidFill>
                <a:schemeClr val="tx2"/>
              </a:solidFill>
            </a:rPr>
            <a:t>215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fr-BE" sz="1000" i="1" dirty="0">
            <a:solidFill>
              <a:schemeClr val="tx2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fr-BE" sz="1800" b="1" i="1" dirty="0">
              <a:solidFill>
                <a:schemeClr val="bg1"/>
              </a:solidFill>
            </a:rPr>
            <a:t>X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fr-BE" sz="900" i="1" dirty="0">
            <a:solidFill>
              <a:srgbClr val="FF0000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fr-BE" sz="1800" i="1" dirty="0" err="1">
              <a:solidFill>
                <a:schemeClr val="tx2"/>
              </a:solidFill>
            </a:rPr>
            <a:t>days</a:t>
          </a:r>
          <a:r>
            <a:rPr lang="fr-BE" sz="1800" i="1" dirty="0">
              <a:solidFill>
                <a:schemeClr val="tx2"/>
              </a:solidFill>
            </a:rPr>
            <a:t> </a:t>
          </a:r>
          <a:r>
            <a:rPr lang="fr-BE" sz="1800" i="1" dirty="0" err="1">
              <a:solidFill>
                <a:schemeClr val="tx2"/>
              </a:solidFill>
            </a:rPr>
            <a:t>worked</a:t>
          </a:r>
          <a:r>
            <a:rPr lang="fr-BE" sz="1800" i="1" dirty="0">
              <a:solidFill>
                <a:schemeClr val="tx2"/>
              </a:solidFill>
            </a:rPr>
            <a:t> by </a:t>
          </a:r>
          <a:r>
            <a:rPr lang="fr-BE" sz="1800" i="1" dirty="0" err="1">
              <a:solidFill>
                <a:schemeClr val="tx2"/>
              </a:solidFill>
            </a:rPr>
            <a:t>that</a:t>
          </a:r>
          <a:r>
            <a:rPr lang="fr-BE" sz="1800" i="1" dirty="0">
              <a:solidFill>
                <a:schemeClr val="tx2"/>
              </a:solidFill>
            </a:rPr>
            <a:t> </a:t>
          </a:r>
          <a:r>
            <a:rPr lang="fr-BE" sz="1800" i="1" dirty="0" err="1">
              <a:solidFill>
                <a:schemeClr val="tx2"/>
              </a:solidFill>
            </a:rPr>
            <a:t>person</a:t>
          </a:r>
          <a:r>
            <a:rPr lang="fr-BE" sz="1800" i="1" dirty="0">
              <a:solidFill>
                <a:schemeClr val="tx2"/>
              </a:solidFill>
            </a:rPr>
            <a:t> on the action </a:t>
          </a:r>
          <a:r>
            <a:rPr lang="fr-BE" sz="1800" i="1" dirty="0" err="1">
              <a:solidFill>
                <a:schemeClr val="tx2"/>
              </a:solidFill>
            </a:rPr>
            <a:t>from</a:t>
          </a:r>
          <a:r>
            <a:rPr lang="fr-BE" sz="1800" i="1" dirty="0">
              <a:solidFill>
                <a:schemeClr val="tx2"/>
              </a:solidFill>
            </a:rPr>
            <a:t> 1/09/2021</a:t>
          </a:r>
          <a:endParaRPr lang="en-US" sz="1800" i="1" dirty="0">
            <a:solidFill>
              <a:schemeClr val="tx2"/>
            </a:solidFill>
          </a:endParaRPr>
        </a:p>
      </dgm:t>
    </dgm:pt>
    <dgm:pt modelId="{CB1A585A-9471-4B54-A691-41F587E665CB}" type="parTrans" cxnId="{0CA93154-C27F-4E54-B13E-C54E48840507}">
      <dgm:prSet/>
      <dgm:spPr/>
      <dgm:t>
        <a:bodyPr/>
        <a:lstStyle/>
        <a:p>
          <a:endParaRPr lang="en-US"/>
        </a:p>
      </dgm:t>
    </dgm:pt>
    <dgm:pt modelId="{56EF6057-6871-478B-BCC3-79763BE5520A}" type="sibTrans" cxnId="{0CA93154-C27F-4E54-B13E-C54E48840507}">
      <dgm:prSet/>
      <dgm:spPr/>
      <dgm:t>
        <a:bodyPr/>
        <a:lstStyle/>
        <a:p>
          <a:endParaRPr lang="en-US"/>
        </a:p>
      </dgm:t>
    </dgm:pt>
    <dgm:pt modelId="{34780E8F-F12E-4C85-9A24-299057A394B2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2022</a:t>
          </a:r>
        </a:p>
      </dgm:t>
    </dgm:pt>
    <dgm:pt modelId="{A00DA67D-F41A-4012-A73A-A381B9AECE05}" type="parTrans" cxnId="{1849179D-3CF6-4091-B090-9D1D5836EE6B}">
      <dgm:prSet/>
      <dgm:spPr/>
      <dgm:t>
        <a:bodyPr/>
        <a:lstStyle/>
        <a:p>
          <a:endParaRPr lang="en-US"/>
        </a:p>
      </dgm:t>
    </dgm:pt>
    <dgm:pt modelId="{85AC2505-3FB2-46A7-AEEE-E12B2BB8B4BF}" type="sibTrans" cxnId="{1849179D-3CF6-4091-B090-9D1D5836EE6B}">
      <dgm:prSet/>
      <dgm:spPr/>
      <dgm:t>
        <a:bodyPr/>
        <a:lstStyle/>
        <a:p>
          <a:endParaRPr lang="en-US"/>
        </a:p>
      </dgm:t>
    </dgm:pt>
    <dgm:pt modelId="{B94A57AE-6F83-4C63-931A-F2BA1D308439}">
      <dgm:prSet phldrT="[Text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endParaRPr lang="en-GB" sz="1400" i="1" dirty="0">
            <a:solidFill>
              <a:schemeClr val="tx2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800" i="1" dirty="0">
              <a:solidFill>
                <a:schemeClr val="tx2"/>
              </a:solidFill>
            </a:rPr>
            <a:t>actual personnel costs incurred for that person in 2022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fr-BE" sz="1800" i="1" dirty="0">
            <a:solidFill>
              <a:schemeClr val="tx2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800" i="1" dirty="0">
            <a:solidFill>
              <a:schemeClr val="tx2"/>
            </a:solidFill>
          </a:endParaRP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en-GB" sz="2000" i="1" dirty="0">
              <a:solidFill>
                <a:schemeClr val="tx2"/>
              </a:solidFill>
            </a:rPr>
            <a:t>215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endParaRPr lang="fr-BE" sz="700" i="1" dirty="0">
            <a:solidFill>
              <a:schemeClr val="bg1"/>
            </a:solidFill>
          </a:endParaRP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fr-BE" sz="1800" b="1" i="1" dirty="0">
              <a:solidFill>
                <a:schemeClr val="bg1"/>
              </a:solidFill>
            </a:rPr>
            <a:t>X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fr-BE" sz="1800" i="1" dirty="0" err="1">
              <a:solidFill>
                <a:schemeClr val="tx2"/>
              </a:solidFill>
            </a:rPr>
            <a:t>days</a:t>
          </a:r>
          <a:r>
            <a:rPr lang="fr-BE" sz="1800" i="1" dirty="0">
              <a:solidFill>
                <a:schemeClr val="tx2"/>
              </a:solidFill>
            </a:rPr>
            <a:t> </a:t>
          </a:r>
          <a:r>
            <a:rPr lang="fr-BE" sz="1800" i="1" dirty="0" err="1">
              <a:solidFill>
                <a:schemeClr val="tx2"/>
              </a:solidFill>
            </a:rPr>
            <a:t>worked</a:t>
          </a:r>
          <a:r>
            <a:rPr lang="fr-BE" sz="1800" i="1" dirty="0">
              <a:solidFill>
                <a:schemeClr val="tx2"/>
              </a:solidFill>
            </a:rPr>
            <a:t> by </a:t>
          </a:r>
          <a:r>
            <a:rPr lang="fr-BE" sz="1800" i="1" dirty="0" err="1">
              <a:solidFill>
                <a:schemeClr val="tx2"/>
              </a:solidFill>
            </a:rPr>
            <a:t>that</a:t>
          </a:r>
          <a:r>
            <a:rPr lang="fr-BE" sz="1800" i="1" dirty="0">
              <a:solidFill>
                <a:schemeClr val="tx2"/>
              </a:solidFill>
            </a:rPr>
            <a:t> </a:t>
          </a:r>
          <a:r>
            <a:rPr lang="fr-BE" sz="1800" i="1" dirty="0" err="1">
              <a:solidFill>
                <a:schemeClr val="tx2"/>
              </a:solidFill>
            </a:rPr>
            <a:t>person</a:t>
          </a:r>
          <a:r>
            <a:rPr lang="fr-BE" sz="1800" i="1" dirty="0">
              <a:solidFill>
                <a:schemeClr val="tx2"/>
              </a:solidFill>
            </a:rPr>
            <a:t> on the action in 2022</a:t>
          </a:r>
          <a:endParaRPr lang="en-US" sz="1800" dirty="0"/>
        </a:p>
      </dgm:t>
    </dgm:pt>
    <dgm:pt modelId="{449FE39F-2659-4D04-AA46-5944181131F0}" type="parTrans" cxnId="{9B0A0139-3DF4-4AE4-BE8F-609216F1F848}">
      <dgm:prSet/>
      <dgm:spPr/>
      <dgm:t>
        <a:bodyPr/>
        <a:lstStyle/>
        <a:p>
          <a:endParaRPr lang="en-US"/>
        </a:p>
      </dgm:t>
    </dgm:pt>
    <dgm:pt modelId="{740385F2-4CFC-4655-B909-2FFB82E5B0E0}" type="sibTrans" cxnId="{9B0A0139-3DF4-4AE4-BE8F-609216F1F848}">
      <dgm:prSet/>
      <dgm:spPr/>
      <dgm:t>
        <a:bodyPr/>
        <a:lstStyle/>
        <a:p>
          <a:endParaRPr lang="en-US"/>
        </a:p>
      </dgm:t>
    </dgm:pt>
    <dgm:pt modelId="{8E520662-4058-4AE9-B1AD-D5EA70F27A4B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2023</a:t>
          </a:r>
        </a:p>
      </dgm:t>
    </dgm:pt>
    <dgm:pt modelId="{A044203B-FAF1-4111-907D-CD26FE5575C7}" type="parTrans" cxnId="{EF29D283-6C09-4A44-A25C-868E161F139A}">
      <dgm:prSet/>
      <dgm:spPr/>
      <dgm:t>
        <a:bodyPr/>
        <a:lstStyle/>
        <a:p>
          <a:endParaRPr lang="en-US"/>
        </a:p>
      </dgm:t>
    </dgm:pt>
    <dgm:pt modelId="{9B92DC26-5A94-429C-8FD5-72DCD0ACB137}" type="sibTrans" cxnId="{EF29D283-6C09-4A44-A25C-868E161F139A}">
      <dgm:prSet/>
      <dgm:spPr/>
      <dgm:t>
        <a:bodyPr/>
        <a:lstStyle/>
        <a:p>
          <a:endParaRPr lang="en-US"/>
        </a:p>
      </dgm:t>
    </dgm:pt>
    <dgm:pt modelId="{ACD56754-C26E-4DE4-9D57-63E3537CC242}">
      <dgm:prSet phldrT="[Text]" custT="1"/>
      <dgm:spPr/>
      <dgm:t>
        <a:bodyPr/>
        <a:lstStyle/>
        <a:p>
          <a:pPr algn="ctr">
            <a:lnSpc>
              <a:spcPct val="90000"/>
            </a:lnSpc>
            <a:spcAft>
              <a:spcPct val="35000"/>
            </a:spcAft>
          </a:pPr>
          <a:endParaRPr lang="en-GB" sz="1000" i="1" dirty="0">
            <a:solidFill>
              <a:schemeClr val="tx2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800" i="1" dirty="0">
              <a:solidFill>
                <a:schemeClr val="tx2"/>
              </a:solidFill>
            </a:rPr>
            <a:t>actual personnel costs incurred for that person until 31/03/2023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800" i="1" dirty="0">
              <a:solidFill>
                <a:schemeClr val="tx2"/>
              </a:solidFill>
            </a:rPr>
            <a:t>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800" i="1" dirty="0">
              <a:solidFill>
                <a:schemeClr val="tx2"/>
              </a:solidFill>
            </a:rPr>
            <a:t>(</a:t>
          </a:r>
          <a:r>
            <a:rPr lang="en-GB" sz="1800" b="1" i="1" dirty="0">
              <a:solidFill>
                <a:schemeClr val="tx2"/>
              </a:solidFill>
            </a:rPr>
            <a:t>215 / 12 x 3</a:t>
          </a:r>
          <a:r>
            <a:rPr lang="en-GB" sz="1800" i="1" dirty="0">
              <a:solidFill>
                <a:schemeClr val="tx2"/>
              </a:solidFill>
            </a:rPr>
            <a:t>)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000" i="1" dirty="0">
            <a:solidFill>
              <a:schemeClr val="tx2"/>
            </a:solidFill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fr-BE" sz="1800" b="1" i="1" dirty="0">
              <a:solidFill>
                <a:schemeClr val="bg1"/>
              </a:solidFill>
            </a:rPr>
            <a:t>X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US" sz="900" i="1" dirty="0">
            <a:solidFill>
              <a:schemeClr val="tx2"/>
            </a:solidFill>
          </a:endParaRPr>
        </a:p>
      </dgm:t>
    </dgm:pt>
    <dgm:pt modelId="{14019110-422E-4F88-8C6C-EAF3354A599B}" type="parTrans" cxnId="{BED0FAA5-8B12-4D35-92EE-21D9D4B54C93}">
      <dgm:prSet/>
      <dgm:spPr/>
      <dgm:t>
        <a:bodyPr/>
        <a:lstStyle/>
        <a:p>
          <a:endParaRPr lang="en-US"/>
        </a:p>
      </dgm:t>
    </dgm:pt>
    <dgm:pt modelId="{5CFF90BF-947B-440E-874B-724CFEC27224}" type="sibTrans" cxnId="{BED0FAA5-8B12-4D35-92EE-21D9D4B54C93}">
      <dgm:prSet/>
      <dgm:spPr/>
      <dgm:t>
        <a:bodyPr/>
        <a:lstStyle/>
        <a:p>
          <a:endParaRPr lang="en-US"/>
        </a:p>
      </dgm:t>
    </dgm:pt>
    <dgm:pt modelId="{1214F25D-B245-4D3B-B340-C1EAEB8536DB}">
      <dgm:prSet/>
      <dgm:spPr/>
      <dgm:t>
        <a:bodyPr/>
        <a:lstStyle/>
        <a:p>
          <a:pPr algn="l">
            <a:lnSpc>
              <a:spcPct val="90000"/>
            </a:lnSpc>
            <a:spcAft>
              <a:spcPct val="35000"/>
            </a:spcAft>
          </a:pPr>
          <a:endParaRPr lang="fr-BE" sz="2100" i="1" dirty="0">
            <a:solidFill>
              <a:schemeClr val="tx2"/>
            </a:solidFill>
          </a:endParaRPr>
        </a:p>
      </dgm:t>
    </dgm:pt>
    <dgm:pt modelId="{4C13EE3A-9F8B-43E0-9333-B98206575715}" type="parTrans" cxnId="{A480DB0F-E9A5-4C3A-BDDE-1037482D97C1}">
      <dgm:prSet/>
      <dgm:spPr/>
      <dgm:t>
        <a:bodyPr/>
        <a:lstStyle/>
        <a:p>
          <a:endParaRPr lang="en-US"/>
        </a:p>
      </dgm:t>
    </dgm:pt>
    <dgm:pt modelId="{CEFA9C02-B3D0-4A7F-8528-B2600481486C}" type="sibTrans" cxnId="{A480DB0F-E9A5-4C3A-BDDE-1037482D97C1}">
      <dgm:prSet/>
      <dgm:spPr/>
      <dgm:t>
        <a:bodyPr/>
        <a:lstStyle/>
        <a:p>
          <a:endParaRPr lang="en-US"/>
        </a:p>
      </dgm:t>
    </dgm:pt>
    <dgm:pt modelId="{09F0BDE2-A091-4BC2-AABE-D47A45E6A78D}">
      <dgm:prSet custT="1"/>
      <dgm:spPr/>
      <dgm:t>
        <a:bodyPr/>
        <a:lstStyle/>
        <a:p>
          <a:pPr algn="ctr">
            <a:lnSpc>
              <a:spcPct val="100000"/>
            </a:lnSpc>
            <a:spcAft>
              <a:spcPct val="35000"/>
            </a:spcAft>
          </a:pPr>
          <a:r>
            <a:rPr lang="fr-BE" sz="1800" i="1" dirty="0" err="1">
              <a:solidFill>
                <a:schemeClr val="tx2"/>
              </a:solidFill>
            </a:rPr>
            <a:t>days</a:t>
          </a:r>
          <a:r>
            <a:rPr lang="fr-BE" sz="1800" i="1" dirty="0">
              <a:solidFill>
                <a:schemeClr val="tx2"/>
              </a:solidFill>
            </a:rPr>
            <a:t> </a:t>
          </a:r>
          <a:r>
            <a:rPr lang="fr-BE" sz="1800" i="1" dirty="0" err="1">
              <a:solidFill>
                <a:schemeClr val="tx2"/>
              </a:solidFill>
            </a:rPr>
            <a:t>worked</a:t>
          </a:r>
          <a:r>
            <a:rPr lang="fr-BE" sz="1800" i="1" dirty="0">
              <a:solidFill>
                <a:schemeClr val="tx2"/>
              </a:solidFill>
            </a:rPr>
            <a:t> by </a:t>
          </a:r>
          <a:r>
            <a:rPr lang="fr-BE" sz="1800" i="1" dirty="0" err="1">
              <a:solidFill>
                <a:schemeClr val="tx2"/>
              </a:solidFill>
            </a:rPr>
            <a:t>that</a:t>
          </a:r>
          <a:r>
            <a:rPr lang="fr-BE" sz="1800" i="1" dirty="0">
              <a:solidFill>
                <a:schemeClr val="tx2"/>
              </a:solidFill>
            </a:rPr>
            <a:t> </a:t>
          </a:r>
          <a:r>
            <a:rPr lang="fr-BE" sz="1800" i="1" dirty="0" err="1">
              <a:solidFill>
                <a:schemeClr val="tx2"/>
              </a:solidFill>
            </a:rPr>
            <a:t>person</a:t>
          </a:r>
          <a:r>
            <a:rPr lang="fr-BE" sz="1800" i="1" dirty="0">
              <a:solidFill>
                <a:schemeClr val="tx2"/>
              </a:solidFill>
            </a:rPr>
            <a:t> on the action </a:t>
          </a:r>
          <a:r>
            <a:rPr lang="fr-BE" sz="1800" i="1" dirty="0" err="1">
              <a:solidFill>
                <a:schemeClr val="tx2"/>
              </a:solidFill>
            </a:rPr>
            <a:t>until</a:t>
          </a:r>
          <a:r>
            <a:rPr lang="fr-BE" sz="1800" i="1" dirty="0">
              <a:solidFill>
                <a:schemeClr val="tx2"/>
              </a:solidFill>
            </a:rPr>
            <a:t> </a:t>
          </a:r>
          <a:r>
            <a:rPr lang="en-GB" sz="1800" i="1" dirty="0">
              <a:solidFill>
                <a:schemeClr val="tx2"/>
              </a:solidFill>
            </a:rPr>
            <a:t>31/03/2023</a:t>
          </a:r>
          <a:endParaRPr lang="en-US" sz="1800" i="1" dirty="0">
            <a:solidFill>
              <a:schemeClr val="tx2"/>
            </a:solidFill>
          </a:endParaRPr>
        </a:p>
      </dgm:t>
    </dgm:pt>
    <dgm:pt modelId="{CE48B0A8-DBB1-4D8F-9EE4-0960DDD137D8}" type="parTrans" cxnId="{8B8A7F7E-A251-4265-A023-431AE3722A21}">
      <dgm:prSet/>
      <dgm:spPr/>
      <dgm:t>
        <a:bodyPr/>
        <a:lstStyle/>
        <a:p>
          <a:endParaRPr lang="en-US"/>
        </a:p>
      </dgm:t>
    </dgm:pt>
    <dgm:pt modelId="{9934F995-5329-4E18-B639-422BC0B57FCB}" type="sibTrans" cxnId="{8B8A7F7E-A251-4265-A023-431AE3722A21}">
      <dgm:prSet/>
      <dgm:spPr/>
      <dgm:t>
        <a:bodyPr/>
        <a:lstStyle/>
        <a:p>
          <a:endParaRPr lang="en-US"/>
        </a:p>
      </dgm:t>
    </dgm:pt>
    <dgm:pt modelId="{589C195B-F060-412D-8A7E-19B006ABA1AE}" type="pres">
      <dgm:prSet presAssocID="{D745FF2E-DA44-4BF5-A0D5-D7DBED2A52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3AAA7AA-781B-498E-B244-A541209576E1}" type="pres">
      <dgm:prSet presAssocID="{F680960D-8016-4350-BD6E-AAF1E9662F35}" presName="compositeNode" presStyleCnt="0">
        <dgm:presLayoutVars>
          <dgm:bulletEnabled val="1"/>
        </dgm:presLayoutVars>
      </dgm:prSet>
      <dgm:spPr/>
    </dgm:pt>
    <dgm:pt modelId="{6D7CB688-02CD-4940-81D2-0AF4455CB715}" type="pres">
      <dgm:prSet presAssocID="{F680960D-8016-4350-BD6E-AAF1E9662F35}" presName="bgRect" presStyleLbl="node1" presStyleIdx="0" presStyleCnt="3" custScaleY="108519"/>
      <dgm:spPr/>
      <dgm:t>
        <a:bodyPr/>
        <a:lstStyle/>
        <a:p>
          <a:endParaRPr lang="de-DE"/>
        </a:p>
      </dgm:t>
    </dgm:pt>
    <dgm:pt modelId="{59B54192-53A5-4F06-87FB-CDCEA50535D7}" type="pres">
      <dgm:prSet presAssocID="{F680960D-8016-4350-BD6E-AAF1E9662F35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3F42B9-D352-495F-8AF5-7AEC10A67337}" type="pres">
      <dgm:prSet presAssocID="{F680960D-8016-4350-BD6E-AAF1E9662F3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91B2E1E-E027-4A3E-BB2B-17861C9AC8BA}" type="pres">
      <dgm:prSet presAssocID="{44FAAB58-8380-4171-9D3B-6F579F614E85}" presName="hSp" presStyleCnt="0"/>
      <dgm:spPr/>
    </dgm:pt>
    <dgm:pt modelId="{94044DCA-9305-4124-A899-7F75D0C1E4E4}" type="pres">
      <dgm:prSet presAssocID="{44FAAB58-8380-4171-9D3B-6F579F614E85}" presName="vProcSp" presStyleCnt="0"/>
      <dgm:spPr/>
    </dgm:pt>
    <dgm:pt modelId="{831CA912-0C58-401D-8940-F08C29862362}" type="pres">
      <dgm:prSet presAssocID="{44FAAB58-8380-4171-9D3B-6F579F614E85}" presName="vSp1" presStyleCnt="0"/>
      <dgm:spPr/>
    </dgm:pt>
    <dgm:pt modelId="{1447355A-31D1-4661-86F1-B02410AEA4DE}" type="pres">
      <dgm:prSet presAssocID="{44FAAB58-8380-4171-9D3B-6F579F614E85}" presName="simulatedConn" presStyleLbl="solidFgAcc1" presStyleIdx="0" presStyleCnt="2"/>
      <dgm:spPr>
        <a:solidFill>
          <a:schemeClr val="bg2">
            <a:lumMod val="75000"/>
          </a:schemeClr>
        </a:solidFill>
      </dgm:spPr>
    </dgm:pt>
    <dgm:pt modelId="{DB86B379-35C3-42B6-AE14-15F087C696BD}" type="pres">
      <dgm:prSet presAssocID="{44FAAB58-8380-4171-9D3B-6F579F614E85}" presName="vSp2" presStyleCnt="0"/>
      <dgm:spPr/>
    </dgm:pt>
    <dgm:pt modelId="{165EAEA0-50BB-4D1F-957A-4030F8CF2358}" type="pres">
      <dgm:prSet presAssocID="{44FAAB58-8380-4171-9D3B-6F579F614E85}" presName="sibTrans" presStyleCnt="0"/>
      <dgm:spPr/>
    </dgm:pt>
    <dgm:pt modelId="{B0813CEA-C23A-4577-9DF0-B1B0454AA160}" type="pres">
      <dgm:prSet presAssocID="{34780E8F-F12E-4C85-9A24-299057A394B2}" presName="compositeNode" presStyleCnt="0">
        <dgm:presLayoutVars>
          <dgm:bulletEnabled val="1"/>
        </dgm:presLayoutVars>
      </dgm:prSet>
      <dgm:spPr/>
    </dgm:pt>
    <dgm:pt modelId="{A668C86E-F01C-448E-90D8-D5ECAF934128}" type="pres">
      <dgm:prSet presAssocID="{34780E8F-F12E-4C85-9A24-299057A394B2}" presName="bgRect" presStyleLbl="node1" presStyleIdx="1" presStyleCnt="3" custScaleY="109077" custLinFactNeighborY="303"/>
      <dgm:spPr/>
      <dgm:t>
        <a:bodyPr/>
        <a:lstStyle/>
        <a:p>
          <a:endParaRPr lang="de-DE"/>
        </a:p>
      </dgm:t>
    </dgm:pt>
    <dgm:pt modelId="{9BFE58B3-447C-4E3F-84FB-A6CA5FDB2534}" type="pres">
      <dgm:prSet presAssocID="{34780E8F-F12E-4C85-9A24-299057A394B2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215A8F3-1699-423A-9489-C86F24981DE2}" type="pres">
      <dgm:prSet presAssocID="{34780E8F-F12E-4C85-9A24-299057A394B2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B13D507-2603-4423-AE61-D41B15FAD7D7}" type="pres">
      <dgm:prSet presAssocID="{85AC2505-3FB2-46A7-AEEE-E12B2BB8B4BF}" presName="hSp" presStyleCnt="0"/>
      <dgm:spPr/>
    </dgm:pt>
    <dgm:pt modelId="{E3A365BE-4BCA-42D2-A67C-85A8BB0F2C88}" type="pres">
      <dgm:prSet presAssocID="{85AC2505-3FB2-46A7-AEEE-E12B2BB8B4BF}" presName="vProcSp" presStyleCnt="0"/>
      <dgm:spPr/>
    </dgm:pt>
    <dgm:pt modelId="{499F6B22-0DAD-4420-94FB-4B62BDE233A9}" type="pres">
      <dgm:prSet presAssocID="{85AC2505-3FB2-46A7-AEEE-E12B2BB8B4BF}" presName="vSp1" presStyleCnt="0"/>
      <dgm:spPr/>
    </dgm:pt>
    <dgm:pt modelId="{57E48871-28B7-4E81-8F42-321156EE3232}" type="pres">
      <dgm:prSet presAssocID="{85AC2505-3FB2-46A7-AEEE-E12B2BB8B4BF}" presName="simulatedConn" presStyleLbl="solidFgAcc1" presStyleIdx="1" presStyleCnt="2"/>
      <dgm:spPr>
        <a:solidFill>
          <a:schemeClr val="bg2">
            <a:lumMod val="75000"/>
          </a:schemeClr>
        </a:solidFill>
      </dgm:spPr>
    </dgm:pt>
    <dgm:pt modelId="{5C9B8E00-5CEB-4114-AD88-3EAEBEB8D9E9}" type="pres">
      <dgm:prSet presAssocID="{85AC2505-3FB2-46A7-AEEE-E12B2BB8B4BF}" presName="vSp2" presStyleCnt="0"/>
      <dgm:spPr/>
    </dgm:pt>
    <dgm:pt modelId="{7268EF4C-75D4-4306-92C6-E6C40A98D0CB}" type="pres">
      <dgm:prSet presAssocID="{85AC2505-3FB2-46A7-AEEE-E12B2BB8B4BF}" presName="sibTrans" presStyleCnt="0"/>
      <dgm:spPr/>
    </dgm:pt>
    <dgm:pt modelId="{3BAC3E3F-6250-4016-AF21-37D47B9F6C48}" type="pres">
      <dgm:prSet presAssocID="{8E520662-4058-4AE9-B1AD-D5EA70F27A4B}" presName="compositeNode" presStyleCnt="0">
        <dgm:presLayoutVars>
          <dgm:bulletEnabled val="1"/>
        </dgm:presLayoutVars>
      </dgm:prSet>
      <dgm:spPr/>
    </dgm:pt>
    <dgm:pt modelId="{F3BC11C8-D943-42B2-9EF5-E96CCB75DFCF}" type="pres">
      <dgm:prSet presAssocID="{8E520662-4058-4AE9-B1AD-D5EA70F27A4B}" presName="bgRect" presStyleLbl="node1" presStyleIdx="2" presStyleCnt="3" custScaleY="109659"/>
      <dgm:spPr/>
      <dgm:t>
        <a:bodyPr/>
        <a:lstStyle/>
        <a:p>
          <a:endParaRPr lang="de-DE"/>
        </a:p>
      </dgm:t>
    </dgm:pt>
    <dgm:pt modelId="{1B9BC9AD-9E71-4AE2-8E27-9B0D81074B6F}" type="pres">
      <dgm:prSet presAssocID="{8E520662-4058-4AE9-B1AD-D5EA70F27A4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48F58B-E55B-4C35-A604-B697CDED4B4E}" type="pres">
      <dgm:prSet presAssocID="{8E520662-4058-4AE9-B1AD-D5EA70F27A4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B8A7F7E-A251-4265-A023-431AE3722A21}" srcId="{8E520662-4058-4AE9-B1AD-D5EA70F27A4B}" destId="{09F0BDE2-A091-4BC2-AABE-D47A45E6A78D}" srcOrd="1" destOrd="0" parTransId="{CE48B0A8-DBB1-4D8F-9EE4-0960DDD137D8}" sibTransId="{9934F995-5329-4E18-B639-422BC0B57FCB}"/>
    <dgm:cxn modelId="{795B3C24-B950-4165-8F8D-1ADF7B6A8268}" type="presOf" srcId="{8E520662-4058-4AE9-B1AD-D5EA70F27A4B}" destId="{1B9BC9AD-9E71-4AE2-8E27-9B0D81074B6F}" srcOrd="1" destOrd="0" presId="urn:microsoft.com/office/officeart/2005/8/layout/hProcess7"/>
    <dgm:cxn modelId="{8A3E3798-BE9D-4986-914A-1B0445821A11}" type="presOf" srcId="{B94A57AE-6F83-4C63-931A-F2BA1D308439}" destId="{1215A8F3-1699-423A-9489-C86F24981DE2}" srcOrd="0" destOrd="0" presId="urn:microsoft.com/office/officeart/2005/8/layout/hProcess7"/>
    <dgm:cxn modelId="{0045BB3B-1869-435F-B4D3-2D04B03C05C1}" type="presOf" srcId="{09F0BDE2-A091-4BC2-AABE-D47A45E6A78D}" destId="{DD48F58B-E55B-4C35-A604-B697CDED4B4E}" srcOrd="0" destOrd="1" presId="urn:microsoft.com/office/officeart/2005/8/layout/hProcess7"/>
    <dgm:cxn modelId="{02C34C51-7EF9-488B-ACCD-EC88968C76E3}" type="presOf" srcId="{34780E8F-F12E-4C85-9A24-299057A394B2}" destId="{9BFE58B3-447C-4E3F-84FB-A6CA5FDB2534}" srcOrd="1" destOrd="0" presId="urn:microsoft.com/office/officeart/2005/8/layout/hProcess7"/>
    <dgm:cxn modelId="{0CA93154-C27F-4E54-B13E-C54E48840507}" srcId="{F680960D-8016-4350-BD6E-AAF1E9662F35}" destId="{B18753E3-8D75-4D02-80D6-229A1C5544DB}" srcOrd="0" destOrd="0" parTransId="{CB1A585A-9471-4B54-A691-41F587E665CB}" sibTransId="{56EF6057-6871-478B-BCC3-79763BE5520A}"/>
    <dgm:cxn modelId="{BED0FAA5-8B12-4D35-92EE-21D9D4B54C93}" srcId="{8E520662-4058-4AE9-B1AD-D5EA70F27A4B}" destId="{ACD56754-C26E-4DE4-9D57-63E3537CC242}" srcOrd="0" destOrd="0" parTransId="{14019110-422E-4F88-8C6C-EAF3354A599B}" sibTransId="{5CFF90BF-947B-440E-874B-724CFEC27224}"/>
    <dgm:cxn modelId="{6446FE87-1C33-49FB-A0C6-2770048C94FB}" type="presOf" srcId="{B18753E3-8D75-4D02-80D6-229A1C5544DB}" destId="{A43F42B9-D352-495F-8AF5-7AEC10A67337}" srcOrd="0" destOrd="0" presId="urn:microsoft.com/office/officeart/2005/8/layout/hProcess7"/>
    <dgm:cxn modelId="{0E9D78A7-5A93-4E1D-86E9-85EDB36ABC0D}" type="presOf" srcId="{8E520662-4058-4AE9-B1AD-D5EA70F27A4B}" destId="{F3BC11C8-D943-42B2-9EF5-E96CCB75DFCF}" srcOrd="0" destOrd="0" presId="urn:microsoft.com/office/officeart/2005/8/layout/hProcess7"/>
    <dgm:cxn modelId="{81A02A69-EB46-4ED1-B3D4-43E46C37065A}" type="presOf" srcId="{ACD56754-C26E-4DE4-9D57-63E3537CC242}" destId="{DD48F58B-E55B-4C35-A604-B697CDED4B4E}" srcOrd="0" destOrd="0" presId="urn:microsoft.com/office/officeart/2005/8/layout/hProcess7"/>
    <dgm:cxn modelId="{9B0A0139-3DF4-4AE4-BE8F-609216F1F848}" srcId="{34780E8F-F12E-4C85-9A24-299057A394B2}" destId="{B94A57AE-6F83-4C63-931A-F2BA1D308439}" srcOrd="0" destOrd="0" parTransId="{449FE39F-2659-4D04-AA46-5944181131F0}" sibTransId="{740385F2-4CFC-4655-B909-2FFB82E5B0E0}"/>
    <dgm:cxn modelId="{A480DB0F-E9A5-4C3A-BDDE-1037482D97C1}" srcId="{8E520662-4058-4AE9-B1AD-D5EA70F27A4B}" destId="{1214F25D-B245-4D3B-B340-C1EAEB8536DB}" srcOrd="2" destOrd="0" parTransId="{4C13EE3A-9F8B-43E0-9333-B98206575715}" sibTransId="{CEFA9C02-B3D0-4A7F-8528-B2600481486C}"/>
    <dgm:cxn modelId="{EF29D283-6C09-4A44-A25C-868E161F139A}" srcId="{D745FF2E-DA44-4BF5-A0D5-D7DBED2A5269}" destId="{8E520662-4058-4AE9-B1AD-D5EA70F27A4B}" srcOrd="2" destOrd="0" parTransId="{A044203B-FAF1-4111-907D-CD26FE5575C7}" sibTransId="{9B92DC26-5A94-429C-8FD5-72DCD0ACB137}"/>
    <dgm:cxn modelId="{18568767-836B-4DD1-A60C-6E50B8326810}" type="presOf" srcId="{34780E8F-F12E-4C85-9A24-299057A394B2}" destId="{A668C86E-F01C-448E-90D8-D5ECAF934128}" srcOrd="0" destOrd="0" presId="urn:microsoft.com/office/officeart/2005/8/layout/hProcess7"/>
    <dgm:cxn modelId="{80C5BFDC-454A-4A0C-B30A-6CE702CDF0A4}" srcId="{D745FF2E-DA44-4BF5-A0D5-D7DBED2A5269}" destId="{F680960D-8016-4350-BD6E-AAF1E9662F35}" srcOrd="0" destOrd="0" parTransId="{761600EF-B303-4159-94B3-4EF95DBF8905}" sibTransId="{44FAAB58-8380-4171-9D3B-6F579F614E85}"/>
    <dgm:cxn modelId="{075D5CA0-5C79-42CE-ACC7-21AE8BFB045E}" type="presOf" srcId="{1214F25D-B245-4D3B-B340-C1EAEB8536DB}" destId="{DD48F58B-E55B-4C35-A604-B697CDED4B4E}" srcOrd="0" destOrd="2" presId="urn:microsoft.com/office/officeart/2005/8/layout/hProcess7"/>
    <dgm:cxn modelId="{FD4F56C3-8EEA-48EC-9406-F4AA930B61C6}" type="presOf" srcId="{F680960D-8016-4350-BD6E-AAF1E9662F35}" destId="{6D7CB688-02CD-4940-81D2-0AF4455CB715}" srcOrd="0" destOrd="0" presId="urn:microsoft.com/office/officeart/2005/8/layout/hProcess7"/>
    <dgm:cxn modelId="{1849179D-3CF6-4091-B090-9D1D5836EE6B}" srcId="{D745FF2E-DA44-4BF5-A0D5-D7DBED2A5269}" destId="{34780E8F-F12E-4C85-9A24-299057A394B2}" srcOrd="1" destOrd="0" parTransId="{A00DA67D-F41A-4012-A73A-A381B9AECE05}" sibTransId="{85AC2505-3FB2-46A7-AEEE-E12B2BB8B4BF}"/>
    <dgm:cxn modelId="{533835F3-2646-4431-97B0-D460EBC97AF6}" type="presOf" srcId="{F680960D-8016-4350-BD6E-AAF1E9662F35}" destId="{59B54192-53A5-4F06-87FB-CDCEA50535D7}" srcOrd="1" destOrd="0" presId="urn:microsoft.com/office/officeart/2005/8/layout/hProcess7"/>
    <dgm:cxn modelId="{23C1A330-BB3B-4F46-860F-43CC18F3E11D}" type="presOf" srcId="{D745FF2E-DA44-4BF5-A0D5-D7DBED2A5269}" destId="{589C195B-F060-412D-8A7E-19B006ABA1AE}" srcOrd="0" destOrd="0" presId="urn:microsoft.com/office/officeart/2005/8/layout/hProcess7"/>
    <dgm:cxn modelId="{6B21FBBE-7AEA-47A6-BFC4-CBBF5900BEBC}" type="presParOf" srcId="{589C195B-F060-412D-8A7E-19B006ABA1AE}" destId="{83AAA7AA-781B-498E-B244-A541209576E1}" srcOrd="0" destOrd="0" presId="urn:microsoft.com/office/officeart/2005/8/layout/hProcess7"/>
    <dgm:cxn modelId="{B03638DC-A039-482D-B030-0656A44E68A2}" type="presParOf" srcId="{83AAA7AA-781B-498E-B244-A541209576E1}" destId="{6D7CB688-02CD-4940-81D2-0AF4455CB715}" srcOrd="0" destOrd="0" presId="urn:microsoft.com/office/officeart/2005/8/layout/hProcess7"/>
    <dgm:cxn modelId="{15A7B23D-8489-4CE1-9F0D-2A5F598A119D}" type="presParOf" srcId="{83AAA7AA-781B-498E-B244-A541209576E1}" destId="{59B54192-53A5-4F06-87FB-CDCEA50535D7}" srcOrd="1" destOrd="0" presId="urn:microsoft.com/office/officeart/2005/8/layout/hProcess7"/>
    <dgm:cxn modelId="{EF26D347-4D4E-4781-8D05-E8AEC65C8CE7}" type="presParOf" srcId="{83AAA7AA-781B-498E-B244-A541209576E1}" destId="{A43F42B9-D352-495F-8AF5-7AEC10A67337}" srcOrd="2" destOrd="0" presId="urn:microsoft.com/office/officeart/2005/8/layout/hProcess7"/>
    <dgm:cxn modelId="{A1D3E13E-D555-4E35-BBE3-37F34D591C49}" type="presParOf" srcId="{589C195B-F060-412D-8A7E-19B006ABA1AE}" destId="{C91B2E1E-E027-4A3E-BB2B-17861C9AC8BA}" srcOrd="1" destOrd="0" presId="urn:microsoft.com/office/officeart/2005/8/layout/hProcess7"/>
    <dgm:cxn modelId="{46923542-A9B4-47A4-8444-8595CBDA56D4}" type="presParOf" srcId="{589C195B-F060-412D-8A7E-19B006ABA1AE}" destId="{94044DCA-9305-4124-A899-7F75D0C1E4E4}" srcOrd="2" destOrd="0" presId="urn:microsoft.com/office/officeart/2005/8/layout/hProcess7"/>
    <dgm:cxn modelId="{5DC36644-446D-449D-9FA0-0122EF6F533E}" type="presParOf" srcId="{94044DCA-9305-4124-A899-7F75D0C1E4E4}" destId="{831CA912-0C58-401D-8940-F08C29862362}" srcOrd="0" destOrd="0" presId="urn:microsoft.com/office/officeart/2005/8/layout/hProcess7"/>
    <dgm:cxn modelId="{E4EC52E5-5928-45BC-A7C1-F7549802273B}" type="presParOf" srcId="{94044DCA-9305-4124-A899-7F75D0C1E4E4}" destId="{1447355A-31D1-4661-86F1-B02410AEA4DE}" srcOrd="1" destOrd="0" presId="urn:microsoft.com/office/officeart/2005/8/layout/hProcess7"/>
    <dgm:cxn modelId="{8B58397A-6C4F-49D4-B480-623EDC16FA4D}" type="presParOf" srcId="{94044DCA-9305-4124-A899-7F75D0C1E4E4}" destId="{DB86B379-35C3-42B6-AE14-15F087C696BD}" srcOrd="2" destOrd="0" presId="urn:microsoft.com/office/officeart/2005/8/layout/hProcess7"/>
    <dgm:cxn modelId="{B17E9985-8BFA-49CD-82AE-C3AF4F6A0809}" type="presParOf" srcId="{589C195B-F060-412D-8A7E-19B006ABA1AE}" destId="{165EAEA0-50BB-4D1F-957A-4030F8CF2358}" srcOrd="3" destOrd="0" presId="urn:microsoft.com/office/officeart/2005/8/layout/hProcess7"/>
    <dgm:cxn modelId="{322E43A6-9A34-4505-B158-BD2CE83C3766}" type="presParOf" srcId="{589C195B-F060-412D-8A7E-19B006ABA1AE}" destId="{B0813CEA-C23A-4577-9DF0-B1B0454AA160}" srcOrd="4" destOrd="0" presId="urn:microsoft.com/office/officeart/2005/8/layout/hProcess7"/>
    <dgm:cxn modelId="{F31BB626-D013-4249-826E-78BFE274BB63}" type="presParOf" srcId="{B0813CEA-C23A-4577-9DF0-B1B0454AA160}" destId="{A668C86E-F01C-448E-90D8-D5ECAF934128}" srcOrd="0" destOrd="0" presId="urn:microsoft.com/office/officeart/2005/8/layout/hProcess7"/>
    <dgm:cxn modelId="{DF5C607F-E8A2-4F02-8745-2D5836D5E669}" type="presParOf" srcId="{B0813CEA-C23A-4577-9DF0-B1B0454AA160}" destId="{9BFE58B3-447C-4E3F-84FB-A6CA5FDB2534}" srcOrd="1" destOrd="0" presId="urn:microsoft.com/office/officeart/2005/8/layout/hProcess7"/>
    <dgm:cxn modelId="{B81E21A6-B6C8-4BEE-9157-50C3CEAA3EB3}" type="presParOf" srcId="{B0813CEA-C23A-4577-9DF0-B1B0454AA160}" destId="{1215A8F3-1699-423A-9489-C86F24981DE2}" srcOrd="2" destOrd="0" presId="urn:microsoft.com/office/officeart/2005/8/layout/hProcess7"/>
    <dgm:cxn modelId="{9E17FFC6-2802-468D-AB67-B5FE89540C50}" type="presParOf" srcId="{589C195B-F060-412D-8A7E-19B006ABA1AE}" destId="{6B13D507-2603-4423-AE61-D41B15FAD7D7}" srcOrd="5" destOrd="0" presId="urn:microsoft.com/office/officeart/2005/8/layout/hProcess7"/>
    <dgm:cxn modelId="{74D75121-0173-4C8A-959D-0CB200F35E88}" type="presParOf" srcId="{589C195B-F060-412D-8A7E-19B006ABA1AE}" destId="{E3A365BE-4BCA-42D2-A67C-85A8BB0F2C88}" srcOrd="6" destOrd="0" presId="urn:microsoft.com/office/officeart/2005/8/layout/hProcess7"/>
    <dgm:cxn modelId="{875A16E4-9C5F-46F9-BD77-9186B3C10387}" type="presParOf" srcId="{E3A365BE-4BCA-42D2-A67C-85A8BB0F2C88}" destId="{499F6B22-0DAD-4420-94FB-4B62BDE233A9}" srcOrd="0" destOrd="0" presId="urn:microsoft.com/office/officeart/2005/8/layout/hProcess7"/>
    <dgm:cxn modelId="{AD950F0D-44A2-4E6A-B314-69092640C53F}" type="presParOf" srcId="{E3A365BE-4BCA-42D2-A67C-85A8BB0F2C88}" destId="{57E48871-28B7-4E81-8F42-321156EE3232}" srcOrd="1" destOrd="0" presId="urn:microsoft.com/office/officeart/2005/8/layout/hProcess7"/>
    <dgm:cxn modelId="{8997DD5E-9241-4FA4-AF34-4F8871BF2502}" type="presParOf" srcId="{E3A365BE-4BCA-42D2-A67C-85A8BB0F2C88}" destId="{5C9B8E00-5CEB-4114-AD88-3EAEBEB8D9E9}" srcOrd="2" destOrd="0" presId="urn:microsoft.com/office/officeart/2005/8/layout/hProcess7"/>
    <dgm:cxn modelId="{B5EC9145-DFF1-4684-B0E1-1F8A8DE76992}" type="presParOf" srcId="{589C195B-F060-412D-8A7E-19B006ABA1AE}" destId="{7268EF4C-75D4-4306-92C6-E6C40A98D0CB}" srcOrd="7" destOrd="0" presId="urn:microsoft.com/office/officeart/2005/8/layout/hProcess7"/>
    <dgm:cxn modelId="{6A21FB94-3E02-44FE-820D-56FFDBFC4060}" type="presParOf" srcId="{589C195B-F060-412D-8A7E-19B006ABA1AE}" destId="{3BAC3E3F-6250-4016-AF21-37D47B9F6C48}" srcOrd="8" destOrd="0" presId="urn:microsoft.com/office/officeart/2005/8/layout/hProcess7"/>
    <dgm:cxn modelId="{C588E6F3-36D7-4FE8-B7F7-9910623ABAEB}" type="presParOf" srcId="{3BAC3E3F-6250-4016-AF21-37D47B9F6C48}" destId="{F3BC11C8-D943-42B2-9EF5-E96CCB75DFCF}" srcOrd="0" destOrd="0" presId="urn:microsoft.com/office/officeart/2005/8/layout/hProcess7"/>
    <dgm:cxn modelId="{CB1D108C-D073-47D7-98E1-944F7DE7FBF2}" type="presParOf" srcId="{3BAC3E3F-6250-4016-AF21-37D47B9F6C48}" destId="{1B9BC9AD-9E71-4AE2-8E27-9B0D81074B6F}" srcOrd="1" destOrd="0" presId="urn:microsoft.com/office/officeart/2005/8/layout/hProcess7"/>
    <dgm:cxn modelId="{815A6A9F-7D3B-44C8-9473-C4BF373DEC65}" type="presParOf" srcId="{3BAC3E3F-6250-4016-AF21-37D47B9F6C48}" destId="{DD48F58B-E55B-4C35-A604-B697CDED4B4E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2A0CE4-A2EF-4993-AE27-50018B85421D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4B38C54-3347-4919-9F88-5447F0ACD33B}">
      <dgm:prSet phldrT="[Text]" custT="1"/>
      <dgm:spPr/>
      <dgm:t>
        <a:bodyPr/>
        <a:lstStyle/>
        <a:p>
          <a:r>
            <a:rPr lang="en-GB" sz="2400" dirty="0">
              <a:solidFill>
                <a:schemeClr val="tx1"/>
              </a:solidFill>
              <a:latin typeface="+mn-lt"/>
            </a:rPr>
            <a:t>You </a:t>
          </a:r>
          <a:r>
            <a:rPr lang="en-GB" sz="2400" b="1" dirty="0">
              <a:solidFill>
                <a:schemeClr val="tx1"/>
              </a:solidFill>
              <a:latin typeface="+mn-lt"/>
            </a:rPr>
            <a:t>need </a:t>
          </a:r>
          <a:r>
            <a:rPr lang="en-GB" sz="2400" b="0" dirty="0">
              <a:solidFill>
                <a:schemeClr val="tx1"/>
              </a:solidFill>
              <a:latin typeface="+mn-lt"/>
            </a:rPr>
            <a:t>(e.g.)</a:t>
          </a:r>
        </a:p>
      </dgm:t>
    </dgm:pt>
    <dgm:pt modelId="{9B26E07D-52A0-4E70-9DB3-1630B5FBC556}" type="parTrans" cxnId="{52762DCC-782E-459D-B623-E883ED6CA6E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E7DCB7D-A89B-48FC-99BF-1C3365FCA686}" type="sibTrans" cxnId="{52762DCC-782E-459D-B623-E883ED6CA6E5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5FC90F9-86BB-48B0-93FA-BCFD3FCCF7C3}">
      <dgm:prSet phldrT="[Text]" custT="1"/>
      <dgm:spPr/>
      <dgm:t>
        <a:bodyPr/>
        <a:lstStyle/>
        <a:p>
          <a:r>
            <a:rPr lang="en-GB" sz="1800" dirty="0">
              <a:solidFill>
                <a:schemeClr val="tx1"/>
              </a:solidFill>
              <a:latin typeface="+mn-lt"/>
            </a:rPr>
            <a:t>Technical documents</a:t>
          </a:r>
        </a:p>
      </dgm:t>
    </dgm:pt>
    <dgm:pt modelId="{02ADB3F0-24A4-4650-96E1-AE6A50FAE069}" type="parTrans" cxnId="{9757F113-5D9E-459B-B0D4-5882FB275F2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D1BB9CA-D0B1-42C8-B4E1-A16CB365317E}" type="sibTrans" cxnId="{9757F113-5D9E-459B-B0D4-5882FB275F2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B3A3EF0-9CF9-4D44-9BD3-B26124BDB119}">
      <dgm:prSet phldrT="[Text]" custT="1"/>
      <dgm:spPr/>
      <dgm:t>
        <a:bodyPr/>
        <a:lstStyle/>
        <a:p>
          <a:r>
            <a:rPr lang="en-GB" sz="1800" dirty="0">
              <a:solidFill>
                <a:schemeClr val="tx1"/>
              </a:solidFill>
            </a:rPr>
            <a:t>Publications,  prototypes, deliverables</a:t>
          </a:r>
        </a:p>
      </dgm:t>
    </dgm:pt>
    <dgm:pt modelId="{886E6358-2675-4615-A6EC-E2CB11E7FA48}" type="parTrans" cxnId="{782A151C-FF48-4F5E-A8DA-E1F5985AD94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D74C556-FC6F-4B24-A835-235689A75ACD}" type="sibTrans" cxnId="{782A151C-FF48-4F5E-A8DA-E1F5985AD94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32E1607-94C7-4949-9EF0-E3C011ED9B86}">
      <dgm:prSet phldrT="[Text]" custT="1"/>
      <dgm:spPr/>
      <dgm:t>
        <a:bodyPr/>
        <a:lstStyle/>
        <a:p>
          <a:r>
            <a:rPr lang="en-GB" sz="1800" dirty="0">
              <a:solidFill>
                <a:schemeClr val="tx1"/>
              </a:solidFill>
            </a:rPr>
            <a:t>…any document proving that the work was done as detailed in Annex 1</a:t>
          </a:r>
        </a:p>
      </dgm:t>
    </dgm:pt>
    <dgm:pt modelId="{DDEA2D15-D8DE-4921-8142-84F0FF19CDFC}" type="parTrans" cxnId="{AAD5A2AB-54BE-4041-A66F-C5E1ABBFFCA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E01B851-4605-45FD-9A79-8EC78FBD2641}" type="sibTrans" cxnId="{AAD5A2AB-54BE-4041-A66F-C5E1ABBFFCA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C051A53-4FFF-4E7D-B78D-FDA578C73B81}">
      <dgm:prSet phldrT="[Text]" custT="1"/>
      <dgm:spPr/>
      <dgm:t>
        <a:bodyPr/>
        <a:lstStyle/>
        <a:p>
          <a:r>
            <a:rPr lang="en-GB" sz="2400" dirty="0">
              <a:solidFill>
                <a:schemeClr val="tx1"/>
              </a:solidFill>
            </a:rPr>
            <a:t>You </a:t>
          </a:r>
          <a:r>
            <a:rPr lang="en-GB" sz="2400" b="1" dirty="0">
              <a:solidFill>
                <a:schemeClr val="tx1"/>
              </a:solidFill>
            </a:rPr>
            <a:t>don't need</a:t>
          </a:r>
        </a:p>
      </dgm:t>
    </dgm:pt>
    <dgm:pt modelId="{E4DEA9C1-731C-4271-A124-42BF0106B58E}" type="parTrans" cxnId="{26F03A72-4F24-4B94-A512-DA1C742D62D4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8403D7E-4598-4393-B2FF-9DF8C6473E88}" type="sibTrans" cxnId="{26F03A72-4F24-4B94-A512-DA1C742D62D4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407191C-A354-49B2-B2CC-970298CDE319}">
      <dgm:prSet phldrT="[Text]" custT="1"/>
      <dgm:spPr/>
      <dgm:t>
        <a:bodyPr/>
        <a:lstStyle/>
        <a:p>
          <a:r>
            <a:rPr lang="en-GB" sz="1800" dirty="0">
              <a:solidFill>
                <a:schemeClr val="tx1"/>
              </a:solidFill>
            </a:rPr>
            <a:t>Time-sheets</a:t>
          </a:r>
        </a:p>
      </dgm:t>
    </dgm:pt>
    <dgm:pt modelId="{6984FD22-EE47-4E2D-B565-BF0B134F5F06}" type="parTrans" cxnId="{37C97739-5919-4E5F-891B-52EB182D2D3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386F4E9-398A-462C-8B2B-81D2F8FCE36B}" type="sibTrans" cxnId="{37C97739-5919-4E5F-891B-52EB182D2D3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E28A5DC-DAB3-4E32-8A74-161A574C118F}">
      <dgm:prSet phldrT="[Text]" custT="1"/>
      <dgm:spPr/>
      <dgm:t>
        <a:bodyPr/>
        <a:lstStyle/>
        <a:p>
          <a:r>
            <a:rPr lang="en-GB" sz="1800" dirty="0">
              <a:solidFill>
                <a:schemeClr val="tx1"/>
              </a:solidFill>
            </a:rPr>
            <a:t>Pay-slips or contracts</a:t>
          </a:r>
        </a:p>
      </dgm:t>
    </dgm:pt>
    <dgm:pt modelId="{5DE8CAC1-C09F-4D86-ABDC-3D21A78EEBDA}" type="parTrans" cxnId="{30A80914-7FD0-4D0A-87A4-7155F0A714C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CCAD610-394E-4235-8B63-0A7B15E53613}" type="sibTrans" cxnId="{30A80914-7FD0-4D0A-87A4-7155F0A714C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C1C2D20-67AB-4077-9B46-54A52E9726B9}">
      <dgm:prSet phldrT="[Text]" custT="1"/>
      <dgm:spPr/>
      <dgm:t>
        <a:bodyPr/>
        <a:lstStyle/>
        <a:p>
          <a:r>
            <a:rPr lang="en-GB" sz="1800" dirty="0">
              <a:solidFill>
                <a:schemeClr val="tx1"/>
              </a:solidFill>
            </a:rPr>
            <a:t>Depreciation policy</a:t>
          </a:r>
        </a:p>
      </dgm:t>
    </dgm:pt>
    <dgm:pt modelId="{44EBE5D7-D3D0-4A08-A266-D8783F7DC3D6}" type="parTrans" cxnId="{3BB0FFC4-6CAD-4A9A-BE05-3D8254D737C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665B4AC-DCDE-4F09-8022-606F4C40EDC0}" type="sibTrans" cxnId="{3BB0FFC4-6CAD-4A9A-BE05-3D8254D737C8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5CB1350-B23B-4F01-9830-33A7771087A4}">
      <dgm:prSet phldrT="[Text]" custT="1"/>
      <dgm:spPr/>
      <dgm:t>
        <a:bodyPr/>
        <a:lstStyle/>
        <a:p>
          <a:r>
            <a:rPr lang="en-GB" sz="1800" dirty="0">
              <a:solidFill>
                <a:schemeClr val="tx1"/>
              </a:solidFill>
            </a:rPr>
            <a:t>Invoices</a:t>
          </a:r>
        </a:p>
      </dgm:t>
    </dgm:pt>
    <dgm:pt modelId="{5381850E-CB91-4EF0-911E-0E2166721F75}" type="parTrans" cxnId="{471CFB53-9566-400D-A0EB-C7CACBACA25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9C6226A-6C83-49D8-AF50-1E8CAB0A1868}" type="sibTrans" cxnId="{471CFB53-9566-400D-A0EB-C7CACBACA259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3258136-9F14-4BAD-BC62-AE0FB39812A2}">
      <dgm:prSet phldrT="[Text]" custT="1"/>
      <dgm:spPr/>
      <dgm:t>
        <a:bodyPr/>
        <a:lstStyle/>
        <a:p>
          <a:r>
            <a:rPr lang="en-GB" sz="1800" dirty="0">
              <a:solidFill>
                <a:schemeClr val="tx1"/>
              </a:solidFill>
            </a:rPr>
            <a:t>…any documents proving the actual costs incurred</a:t>
          </a:r>
        </a:p>
      </dgm:t>
    </dgm:pt>
    <dgm:pt modelId="{A80D09A5-0580-448E-896A-A16288BFD541}" type="parTrans" cxnId="{F355DCE1-9FFD-4CD3-860C-ACACA45709C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ADEB712-F9A8-464F-8B53-5AF5466AA26E}" type="sibTrans" cxnId="{F355DCE1-9FFD-4CD3-860C-ACACA45709C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CAB39C5-4E51-4B4F-AEF6-834BD6F4C4D5}">
      <dgm:prSet phldrT="[Text]"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Documentation required by good research practices such as lab books</a:t>
          </a:r>
          <a:endParaRPr lang="en-GB" sz="1800" dirty="0">
            <a:solidFill>
              <a:schemeClr val="tx1"/>
            </a:solidFill>
          </a:endParaRPr>
        </a:p>
      </dgm:t>
    </dgm:pt>
    <dgm:pt modelId="{95F6D777-03E6-4504-8A40-0D0A6CDE37F6}" type="parTrans" cxnId="{2CA624A3-E510-4478-BB5C-38A62D7EBC4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17EC2B5-4C2A-4789-83BB-217B93917937}" type="sibTrans" cxnId="{2CA624A3-E510-4478-BB5C-38A62D7EBC4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035E792-15C0-4371-97F2-8A49FF3746F5}" type="pres">
      <dgm:prSet presAssocID="{2F2A0CE4-A2EF-4993-AE27-50018B85421D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C32128B5-669E-4EED-B39C-27001E571EED}" type="pres">
      <dgm:prSet presAssocID="{B4B38C54-3347-4919-9F88-5447F0ACD33B}" presName="root" presStyleCnt="0">
        <dgm:presLayoutVars>
          <dgm:chMax/>
          <dgm:chPref/>
        </dgm:presLayoutVars>
      </dgm:prSet>
      <dgm:spPr/>
    </dgm:pt>
    <dgm:pt modelId="{3B21987A-F9B3-42E5-92C6-3EF8EBB46525}" type="pres">
      <dgm:prSet presAssocID="{B4B38C54-3347-4919-9F88-5447F0ACD33B}" presName="rootComposite" presStyleCnt="0">
        <dgm:presLayoutVars/>
      </dgm:prSet>
      <dgm:spPr/>
    </dgm:pt>
    <dgm:pt modelId="{ADE27ABB-7E76-458B-97DF-8A1CA9ECC14E}" type="pres">
      <dgm:prSet presAssocID="{B4B38C54-3347-4919-9F88-5447F0ACD33B}" presName="ParentAccent" presStyleLbl="alignNode1" presStyleIdx="0" presStyleCnt="2" custLinFactNeighborX="-270" custLinFactNeighborY="-740"/>
      <dgm:spPr>
        <a:solidFill>
          <a:schemeClr val="accent1"/>
        </a:solidFill>
      </dgm:spPr>
    </dgm:pt>
    <dgm:pt modelId="{9C5D0C69-2C45-49CD-88E1-531951D2C792}" type="pres">
      <dgm:prSet presAssocID="{B4B38C54-3347-4919-9F88-5447F0ACD33B}" presName="ParentSmallAccent" presStyleLbl="fgAcc1" presStyleIdx="0" presStyleCnt="2" custLinFactNeighborX="-4890" custLinFactNeighborY="-1185"/>
      <dgm:spPr>
        <a:ln>
          <a:solidFill>
            <a:schemeClr val="accent1"/>
          </a:solidFill>
        </a:ln>
      </dgm:spPr>
    </dgm:pt>
    <dgm:pt modelId="{88DC322C-5034-4645-B16D-C7B858DEC93A}" type="pres">
      <dgm:prSet presAssocID="{B4B38C54-3347-4919-9F88-5447F0ACD33B}" presName="Parent" presStyleLbl="revTx" presStyleIdx="0" presStyleCnt="11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4921A1-013E-4B40-83C0-14E357317039}" type="pres">
      <dgm:prSet presAssocID="{B4B38C54-3347-4919-9F88-5447F0ACD33B}" presName="childShape" presStyleCnt="0">
        <dgm:presLayoutVars>
          <dgm:chMax val="0"/>
          <dgm:chPref val="0"/>
        </dgm:presLayoutVars>
      </dgm:prSet>
      <dgm:spPr/>
    </dgm:pt>
    <dgm:pt modelId="{8930AD86-0662-4E50-AE68-254317542FAA}" type="pres">
      <dgm:prSet presAssocID="{D5FC90F9-86BB-48B0-93FA-BCFD3FCCF7C3}" presName="childComposite" presStyleCnt="0">
        <dgm:presLayoutVars>
          <dgm:chMax val="0"/>
          <dgm:chPref val="0"/>
        </dgm:presLayoutVars>
      </dgm:prSet>
      <dgm:spPr/>
    </dgm:pt>
    <dgm:pt modelId="{D3B4AC14-0F58-415B-AEE2-1D0D66C53C3F}" type="pres">
      <dgm:prSet presAssocID="{D5FC90F9-86BB-48B0-93FA-BCFD3FCCF7C3}" presName="ChildAccent" presStyleLbl="solidFgAcc1" presStyleIdx="0" presStyleCnt="9" custLinFactNeighborX="4524" custLinFactNeighborY="-16367"/>
      <dgm:spPr>
        <a:ln>
          <a:solidFill>
            <a:schemeClr val="tx2"/>
          </a:solidFill>
        </a:ln>
      </dgm:spPr>
    </dgm:pt>
    <dgm:pt modelId="{2E71BD56-3051-4231-A422-E32DFC3087E2}" type="pres">
      <dgm:prSet presAssocID="{D5FC90F9-86BB-48B0-93FA-BCFD3FCCF7C3}" presName="Child" presStyleLbl="revTx" presStyleIdx="1" presStyleCnt="11" custScaleY="100000" custLinFactNeighborX="357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01FB55-E045-4395-A05F-61C0FFACE3D8}" type="pres">
      <dgm:prSet presAssocID="{4B3A3EF0-9CF9-4D44-9BD3-B26124BDB119}" presName="childComposite" presStyleCnt="0">
        <dgm:presLayoutVars>
          <dgm:chMax val="0"/>
          <dgm:chPref val="0"/>
        </dgm:presLayoutVars>
      </dgm:prSet>
      <dgm:spPr/>
    </dgm:pt>
    <dgm:pt modelId="{D040BF2D-F00D-4570-AD1A-8D3A7E694FEC}" type="pres">
      <dgm:prSet presAssocID="{4B3A3EF0-9CF9-4D44-9BD3-B26124BDB119}" presName="ChildAccent" presStyleLbl="solidFgAcc1" presStyleIdx="1" presStyleCnt="9" custLinFactNeighborX="4524" custLinFactNeighborY="-16367"/>
      <dgm:spPr>
        <a:ln>
          <a:solidFill>
            <a:schemeClr val="tx2"/>
          </a:solidFill>
        </a:ln>
      </dgm:spPr>
    </dgm:pt>
    <dgm:pt modelId="{8D791C09-C59D-4C6D-B877-59231C980BDD}" type="pres">
      <dgm:prSet presAssocID="{4B3A3EF0-9CF9-4D44-9BD3-B26124BDB119}" presName="Child" presStyleLbl="revTx" presStyleIdx="2" presStyleCnt="11" custScaleY="144250" custLinFactNeighborX="357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C9E06F-1D88-4256-8681-66181B7D81B0}" type="pres">
      <dgm:prSet presAssocID="{CCAB39C5-4E51-4B4F-AEF6-834BD6F4C4D5}" presName="childComposite" presStyleCnt="0">
        <dgm:presLayoutVars>
          <dgm:chMax val="0"/>
          <dgm:chPref val="0"/>
        </dgm:presLayoutVars>
      </dgm:prSet>
      <dgm:spPr/>
    </dgm:pt>
    <dgm:pt modelId="{C193617C-2CFE-489C-9A02-479D4D6FD645}" type="pres">
      <dgm:prSet presAssocID="{CCAB39C5-4E51-4B4F-AEF6-834BD6F4C4D5}" presName="ChildAccent" presStyleLbl="solidFgAcc1" presStyleIdx="2" presStyleCnt="9" custLinFactNeighborX="4524" custLinFactNeighborY="-16367"/>
      <dgm:spPr>
        <a:ln>
          <a:solidFill>
            <a:schemeClr val="tx2"/>
          </a:solidFill>
        </a:ln>
      </dgm:spPr>
    </dgm:pt>
    <dgm:pt modelId="{B3950A58-F781-44F9-8340-E3210E00AF2B}" type="pres">
      <dgm:prSet presAssocID="{CCAB39C5-4E51-4B4F-AEF6-834BD6F4C4D5}" presName="Child" presStyleLbl="revTx" presStyleIdx="3" presStyleCnt="11" custLinFactNeighborX="357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8BF424-3AA8-4FAB-9726-D422AA5C9F06}" type="pres">
      <dgm:prSet presAssocID="{732E1607-94C7-4949-9EF0-E3C011ED9B86}" presName="childComposite" presStyleCnt="0">
        <dgm:presLayoutVars>
          <dgm:chMax val="0"/>
          <dgm:chPref val="0"/>
        </dgm:presLayoutVars>
      </dgm:prSet>
      <dgm:spPr/>
    </dgm:pt>
    <dgm:pt modelId="{9FDD23CE-6032-4B6C-B266-542159EBE6AD}" type="pres">
      <dgm:prSet presAssocID="{732E1607-94C7-4949-9EF0-E3C011ED9B86}" presName="ChildAccent" presStyleLbl="solidFgAcc1" presStyleIdx="3" presStyleCnt="9" custLinFactNeighborX="4524" custLinFactNeighborY="-16367"/>
      <dgm:spPr>
        <a:ln>
          <a:solidFill>
            <a:schemeClr val="tx2"/>
          </a:solidFill>
        </a:ln>
      </dgm:spPr>
    </dgm:pt>
    <dgm:pt modelId="{2FA8DBA4-883A-4B6E-904F-E18F237659F7}" type="pres">
      <dgm:prSet presAssocID="{732E1607-94C7-4949-9EF0-E3C011ED9B86}" presName="Child" presStyleLbl="revTx" presStyleIdx="4" presStyleCnt="11" custScaleY="214597" custLinFactNeighborX="357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0F387C-8FAE-4A29-B951-E919C4975CB5}" type="pres">
      <dgm:prSet presAssocID="{6C051A53-4FFF-4E7D-B78D-FDA578C73B81}" presName="root" presStyleCnt="0">
        <dgm:presLayoutVars>
          <dgm:chMax/>
          <dgm:chPref/>
        </dgm:presLayoutVars>
      </dgm:prSet>
      <dgm:spPr/>
    </dgm:pt>
    <dgm:pt modelId="{E36C84CB-6296-4654-8640-8417E233E2C0}" type="pres">
      <dgm:prSet presAssocID="{6C051A53-4FFF-4E7D-B78D-FDA578C73B81}" presName="rootComposite" presStyleCnt="0">
        <dgm:presLayoutVars/>
      </dgm:prSet>
      <dgm:spPr/>
    </dgm:pt>
    <dgm:pt modelId="{DD29986F-573A-4F78-BE24-AE8EB7D676CD}" type="pres">
      <dgm:prSet presAssocID="{6C051A53-4FFF-4E7D-B78D-FDA578C73B81}" presName="ParentAccent" presStyleLbl="alignNode1" presStyleIdx="1" presStyleCnt="2" custLinFactNeighborX="5232"/>
      <dgm:spPr>
        <a:solidFill>
          <a:schemeClr val="accent4"/>
        </a:solidFill>
        <a:ln>
          <a:solidFill>
            <a:schemeClr val="accent4"/>
          </a:solidFill>
        </a:ln>
      </dgm:spPr>
    </dgm:pt>
    <dgm:pt modelId="{382B154C-58FB-4CCC-B9F0-7F7778F9990F}" type="pres">
      <dgm:prSet presAssocID="{6C051A53-4FFF-4E7D-B78D-FDA578C73B81}" presName="ParentSmallAccent" presStyleLbl="fgAcc1" presStyleIdx="1" presStyleCnt="2" custLinFactNeighborX="71232"/>
      <dgm:spPr>
        <a:ln>
          <a:solidFill>
            <a:schemeClr val="accent4"/>
          </a:solidFill>
        </a:ln>
      </dgm:spPr>
    </dgm:pt>
    <dgm:pt modelId="{2F6A5C6C-8738-4797-BD7E-5B48106FA404}" type="pres">
      <dgm:prSet presAssocID="{6C051A53-4FFF-4E7D-B78D-FDA578C73B81}" presName="Parent" presStyleLbl="revTx" presStyleIdx="5" presStyleCnt="11" custLinFactNeighborX="632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EB81E0-3ECE-4C2B-8EE8-5B6F628989F9}" type="pres">
      <dgm:prSet presAssocID="{6C051A53-4FFF-4E7D-B78D-FDA578C73B81}" presName="childShape" presStyleCnt="0">
        <dgm:presLayoutVars>
          <dgm:chMax val="0"/>
          <dgm:chPref val="0"/>
        </dgm:presLayoutVars>
      </dgm:prSet>
      <dgm:spPr/>
    </dgm:pt>
    <dgm:pt modelId="{A5181C86-13B9-4BA9-B3E2-7208CDCA642E}" type="pres">
      <dgm:prSet presAssocID="{6407191C-A354-49B2-B2CC-970298CDE319}" presName="childComposite" presStyleCnt="0">
        <dgm:presLayoutVars>
          <dgm:chMax val="0"/>
          <dgm:chPref val="0"/>
        </dgm:presLayoutVars>
      </dgm:prSet>
      <dgm:spPr/>
    </dgm:pt>
    <dgm:pt modelId="{32ECA179-7832-4720-85D5-4801109929E4}" type="pres">
      <dgm:prSet presAssocID="{6407191C-A354-49B2-B2CC-970298CDE319}" presName="ChildAccent" presStyleLbl="solidFgAcc1" presStyleIdx="4" presStyleCnt="9" custLinFactNeighborX="71232"/>
      <dgm:spPr>
        <a:ln>
          <a:solidFill>
            <a:schemeClr val="tx2"/>
          </a:solidFill>
        </a:ln>
      </dgm:spPr>
    </dgm:pt>
    <dgm:pt modelId="{D3983E1E-FCE0-4C7B-BAB6-8BEEB590BEF1}" type="pres">
      <dgm:prSet presAssocID="{6407191C-A354-49B2-B2CC-970298CDE319}" presName="Child" presStyleLbl="revTx" presStyleIdx="6" presStyleCnt="11" custLinFactNeighborX="5973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A130A-3E6C-4C9D-8925-3AEC547823B5}" type="pres">
      <dgm:prSet presAssocID="{FE28A5DC-DAB3-4E32-8A74-161A574C118F}" presName="childComposite" presStyleCnt="0">
        <dgm:presLayoutVars>
          <dgm:chMax val="0"/>
          <dgm:chPref val="0"/>
        </dgm:presLayoutVars>
      </dgm:prSet>
      <dgm:spPr/>
    </dgm:pt>
    <dgm:pt modelId="{24E1DB94-62F3-47BA-A51C-7271A2895555}" type="pres">
      <dgm:prSet presAssocID="{FE28A5DC-DAB3-4E32-8A74-161A574C118F}" presName="ChildAccent" presStyleLbl="solidFgAcc1" presStyleIdx="5" presStyleCnt="9" custLinFactNeighborX="75756" custLinFactNeighborY="-16367"/>
      <dgm:spPr>
        <a:ln>
          <a:solidFill>
            <a:schemeClr val="tx2"/>
          </a:solidFill>
        </a:ln>
      </dgm:spPr>
    </dgm:pt>
    <dgm:pt modelId="{55C0B160-C06E-425F-B717-49DC1B0EEA69}" type="pres">
      <dgm:prSet presAssocID="{FE28A5DC-DAB3-4E32-8A74-161A574C118F}" presName="Child" presStyleLbl="revTx" presStyleIdx="7" presStyleCnt="11" custLinFactNeighborX="5973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C74683-23BB-422C-B86F-B3B78FE63F57}" type="pres">
      <dgm:prSet presAssocID="{BC1C2D20-67AB-4077-9B46-54A52E9726B9}" presName="childComposite" presStyleCnt="0">
        <dgm:presLayoutVars>
          <dgm:chMax val="0"/>
          <dgm:chPref val="0"/>
        </dgm:presLayoutVars>
      </dgm:prSet>
      <dgm:spPr/>
    </dgm:pt>
    <dgm:pt modelId="{C161A4AC-B78D-4642-BA09-5E2E56DAEC61}" type="pres">
      <dgm:prSet presAssocID="{BC1C2D20-67AB-4077-9B46-54A52E9726B9}" presName="ChildAccent" presStyleLbl="solidFgAcc1" presStyleIdx="6" presStyleCnt="9" custLinFactNeighborX="75756" custLinFactNeighborY="-16367"/>
      <dgm:spPr>
        <a:ln>
          <a:solidFill>
            <a:schemeClr val="tx2"/>
          </a:solidFill>
        </a:ln>
      </dgm:spPr>
    </dgm:pt>
    <dgm:pt modelId="{178E0450-86F7-49F4-8851-92ED35B4A1E8}" type="pres">
      <dgm:prSet presAssocID="{BC1C2D20-67AB-4077-9B46-54A52E9726B9}" presName="Child" presStyleLbl="revTx" presStyleIdx="8" presStyleCnt="11" custLinFactNeighborX="5973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4E7F31-CEAE-4277-8C54-7DED7BF5A6B9}" type="pres">
      <dgm:prSet presAssocID="{05CB1350-B23B-4F01-9830-33A7771087A4}" presName="childComposite" presStyleCnt="0">
        <dgm:presLayoutVars>
          <dgm:chMax val="0"/>
          <dgm:chPref val="0"/>
        </dgm:presLayoutVars>
      </dgm:prSet>
      <dgm:spPr/>
    </dgm:pt>
    <dgm:pt modelId="{D2CDC7F1-643E-4DD5-9225-CD0729D58FB1}" type="pres">
      <dgm:prSet presAssocID="{05CB1350-B23B-4F01-9830-33A7771087A4}" presName="ChildAccent" presStyleLbl="solidFgAcc1" presStyleIdx="7" presStyleCnt="9" custLinFactNeighborX="75756" custLinFactNeighborY="-16367"/>
      <dgm:spPr>
        <a:ln>
          <a:solidFill>
            <a:schemeClr val="tx2"/>
          </a:solidFill>
        </a:ln>
      </dgm:spPr>
    </dgm:pt>
    <dgm:pt modelId="{53B6F565-4992-47FC-9E06-272D893C48CA}" type="pres">
      <dgm:prSet presAssocID="{05CB1350-B23B-4F01-9830-33A7771087A4}" presName="Child" presStyleLbl="revTx" presStyleIdx="9" presStyleCnt="11" custLinFactNeighborX="5973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2EAFAC-E5F3-4BD2-8FFF-C4AC6F9582AA}" type="pres">
      <dgm:prSet presAssocID="{83258136-9F14-4BAD-BC62-AE0FB39812A2}" presName="childComposite" presStyleCnt="0">
        <dgm:presLayoutVars>
          <dgm:chMax val="0"/>
          <dgm:chPref val="0"/>
        </dgm:presLayoutVars>
      </dgm:prSet>
      <dgm:spPr/>
    </dgm:pt>
    <dgm:pt modelId="{28EE6742-2392-494A-AA69-870E778796B4}" type="pres">
      <dgm:prSet presAssocID="{83258136-9F14-4BAD-BC62-AE0FB39812A2}" presName="ChildAccent" presStyleLbl="solidFgAcc1" presStyleIdx="8" presStyleCnt="9" custLinFactNeighborX="75756" custLinFactNeighborY="-16367"/>
      <dgm:spPr>
        <a:ln>
          <a:solidFill>
            <a:schemeClr val="tx2"/>
          </a:solidFill>
        </a:ln>
      </dgm:spPr>
    </dgm:pt>
    <dgm:pt modelId="{2803B572-0EAB-4163-B2FF-AA1F6062046B}" type="pres">
      <dgm:prSet presAssocID="{83258136-9F14-4BAD-BC62-AE0FB39812A2}" presName="Child" presStyleLbl="revTx" presStyleIdx="10" presStyleCnt="11" custLinFactNeighborX="5973" custLinFactNeighborY="-70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E1F88E-AEF1-4C81-88BE-B6793EFAA926}" type="presOf" srcId="{6407191C-A354-49B2-B2CC-970298CDE319}" destId="{D3983E1E-FCE0-4C7B-BAB6-8BEEB590BEF1}" srcOrd="0" destOrd="0" presId="urn:microsoft.com/office/officeart/2008/layout/SquareAccentList"/>
    <dgm:cxn modelId="{017B79FA-A419-4210-912B-DDD747AF033B}" type="presOf" srcId="{83258136-9F14-4BAD-BC62-AE0FB39812A2}" destId="{2803B572-0EAB-4163-B2FF-AA1F6062046B}" srcOrd="0" destOrd="0" presId="urn:microsoft.com/office/officeart/2008/layout/SquareAccentList"/>
    <dgm:cxn modelId="{26F03A72-4F24-4B94-A512-DA1C742D62D4}" srcId="{2F2A0CE4-A2EF-4993-AE27-50018B85421D}" destId="{6C051A53-4FFF-4E7D-B78D-FDA578C73B81}" srcOrd="1" destOrd="0" parTransId="{E4DEA9C1-731C-4271-A124-42BF0106B58E}" sibTransId="{E8403D7E-4598-4393-B2FF-9DF8C6473E88}"/>
    <dgm:cxn modelId="{30A80914-7FD0-4D0A-87A4-7155F0A714CC}" srcId="{6C051A53-4FFF-4E7D-B78D-FDA578C73B81}" destId="{FE28A5DC-DAB3-4E32-8A74-161A574C118F}" srcOrd="1" destOrd="0" parTransId="{5DE8CAC1-C09F-4D86-ABDC-3D21A78EEBDA}" sibTransId="{1CCAD610-394E-4235-8B63-0A7B15E53613}"/>
    <dgm:cxn modelId="{471CFB53-9566-400D-A0EB-C7CACBACA259}" srcId="{6C051A53-4FFF-4E7D-B78D-FDA578C73B81}" destId="{05CB1350-B23B-4F01-9830-33A7771087A4}" srcOrd="3" destOrd="0" parTransId="{5381850E-CB91-4EF0-911E-0E2166721F75}" sibTransId="{69C6226A-6C83-49D8-AF50-1E8CAB0A1868}"/>
    <dgm:cxn modelId="{9757F113-5D9E-459B-B0D4-5882FB275F23}" srcId="{B4B38C54-3347-4919-9F88-5447F0ACD33B}" destId="{D5FC90F9-86BB-48B0-93FA-BCFD3FCCF7C3}" srcOrd="0" destOrd="0" parTransId="{02ADB3F0-24A4-4650-96E1-AE6A50FAE069}" sibTransId="{BD1BB9CA-D0B1-42C8-B4E1-A16CB365317E}"/>
    <dgm:cxn modelId="{782A151C-FF48-4F5E-A8DA-E1F5985AD94F}" srcId="{B4B38C54-3347-4919-9F88-5447F0ACD33B}" destId="{4B3A3EF0-9CF9-4D44-9BD3-B26124BDB119}" srcOrd="1" destOrd="0" parTransId="{886E6358-2675-4615-A6EC-E2CB11E7FA48}" sibTransId="{AD74C556-FC6F-4B24-A835-235689A75ACD}"/>
    <dgm:cxn modelId="{AC615CF6-0AC9-4584-B286-F3742BBF3A61}" type="presOf" srcId="{FE28A5DC-DAB3-4E32-8A74-161A574C118F}" destId="{55C0B160-C06E-425F-B717-49DC1B0EEA69}" srcOrd="0" destOrd="0" presId="urn:microsoft.com/office/officeart/2008/layout/SquareAccentList"/>
    <dgm:cxn modelId="{2CA624A3-E510-4478-BB5C-38A62D7EBC43}" srcId="{B4B38C54-3347-4919-9F88-5447F0ACD33B}" destId="{CCAB39C5-4E51-4B4F-AEF6-834BD6F4C4D5}" srcOrd="2" destOrd="0" parTransId="{95F6D777-03E6-4504-8A40-0D0A6CDE37F6}" sibTransId="{F17EC2B5-4C2A-4789-83BB-217B93917937}"/>
    <dgm:cxn modelId="{37C97739-5919-4E5F-891B-52EB182D2D3B}" srcId="{6C051A53-4FFF-4E7D-B78D-FDA578C73B81}" destId="{6407191C-A354-49B2-B2CC-970298CDE319}" srcOrd="0" destOrd="0" parTransId="{6984FD22-EE47-4E2D-B565-BF0B134F5F06}" sibTransId="{0386F4E9-398A-462C-8B2B-81D2F8FCE36B}"/>
    <dgm:cxn modelId="{7F978627-FFCC-4575-A41C-7F6170CA592C}" type="presOf" srcId="{4B3A3EF0-9CF9-4D44-9BD3-B26124BDB119}" destId="{8D791C09-C59D-4C6D-B877-59231C980BDD}" srcOrd="0" destOrd="0" presId="urn:microsoft.com/office/officeart/2008/layout/SquareAccentList"/>
    <dgm:cxn modelId="{A53EAE22-1A7E-46DA-8E61-D686520B7C0F}" type="presOf" srcId="{D5FC90F9-86BB-48B0-93FA-BCFD3FCCF7C3}" destId="{2E71BD56-3051-4231-A422-E32DFC3087E2}" srcOrd="0" destOrd="0" presId="urn:microsoft.com/office/officeart/2008/layout/SquareAccentList"/>
    <dgm:cxn modelId="{AAD5A2AB-54BE-4041-A66F-C5E1ABBFFCAE}" srcId="{B4B38C54-3347-4919-9F88-5447F0ACD33B}" destId="{732E1607-94C7-4949-9EF0-E3C011ED9B86}" srcOrd="3" destOrd="0" parTransId="{DDEA2D15-D8DE-4921-8142-84F0FF19CDFC}" sibTransId="{FE01B851-4605-45FD-9A79-8EC78FBD2641}"/>
    <dgm:cxn modelId="{35E04059-51F2-4B22-886D-758640D7AA5D}" type="presOf" srcId="{B4B38C54-3347-4919-9F88-5447F0ACD33B}" destId="{88DC322C-5034-4645-B16D-C7B858DEC93A}" srcOrd="0" destOrd="0" presId="urn:microsoft.com/office/officeart/2008/layout/SquareAccentList"/>
    <dgm:cxn modelId="{52762DCC-782E-459D-B623-E883ED6CA6E5}" srcId="{2F2A0CE4-A2EF-4993-AE27-50018B85421D}" destId="{B4B38C54-3347-4919-9F88-5447F0ACD33B}" srcOrd="0" destOrd="0" parTransId="{9B26E07D-52A0-4E70-9DB3-1630B5FBC556}" sibTransId="{8E7DCB7D-A89B-48FC-99BF-1C3365FCA686}"/>
    <dgm:cxn modelId="{F355DCE1-9FFD-4CD3-860C-ACACA45709C6}" srcId="{6C051A53-4FFF-4E7D-B78D-FDA578C73B81}" destId="{83258136-9F14-4BAD-BC62-AE0FB39812A2}" srcOrd="4" destOrd="0" parTransId="{A80D09A5-0580-448E-896A-A16288BFD541}" sibTransId="{3ADEB712-F9A8-464F-8B53-5AF5466AA26E}"/>
    <dgm:cxn modelId="{B79151E9-BD5F-467E-9DCD-533740039B96}" type="presOf" srcId="{BC1C2D20-67AB-4077-9B46-54A52E9726B9}" destId="{178E0450-86F7-49F4-8851-92ED35B4A1E8}" srcOrd="0" destOrd="0" presId="urn:microsoft.com/office/officeart/2008/layout/SquareAccentList"/>
    <dgm:cxn modelId="{4C6C0FDE-5FAE-4B0C-82CB-4FE866D4CC53}" type="presOf" srcId="{2F2A0CE4-A2EF-4993-AE27-50018B85421D}" destId="{9035E792-15C0-4371-97F2-8A49FF3746F5}" srcOrd="0" destOrd="0" presId="urn:microsoft.com/office/officeart/2008/layout/SquareAccentList"/>
    <dgm:cxn modelId="{3BB0FFC4-6CAD-4A9A-BE05-3D8254D737C8}" srcId="{6C051A53-4FFF-4E7D-B78D-FDA578C73B81}" destId="{BC1C2D20-67AB-4077-9B46-54A52E9726B9}" srcOrd="2" destOrd="0" parTransId="{44EBE5D7-D3D0-4A08-A266-D8783F7DC3D6}" sibTransId="{9665B4AC-DCDE-4F09-8022-606F4C40EDC0}"/>
    <dgm:cxn modelId="{6A76ECEA-0F32-4B27-AF57-8B46AF1EA4D4}" type="presOf" srcId="{05CB1350-B23B-4F01-9830-33A7771087A4}" destId="{53B6F565-4992-47FC-9E06-272D893C48CA}" srcOrd="0" destOrd="0" presId="urn:microsoft.com/office/officeart/2008/layout/SquareAccentList"/>
    <dgm:cxn modelId="{F7246DD0-8562-428A-90B5-C46D693EFB8B}" type="presOf" srcId="{CCAB39C5-4E51-4B4F-AEF6-834BD6F4C4D5}" destId="{B3950A58-F781-44F9-8340-E3210E00AF2B}" srcOrd="0" destOrd="0" presId="urn:microsoft.com/office/officeart/2008/layout/SquareAccentList"/>
    <dgm:cxn modelId="{751830E9-367A-459D-B26B-4383917754DB}" type="presOf" srcId="{732E1607-94C7-4949-9EF0-E3C011ED9B86}" destId="{2FA8DBA4-883A-4B6E-904F-E18F237659F7}" srcOrd="0" destOrd="0" presId="urn:microsoft.com/office/officeart/2008/layout/SquareAccentList"/>
    <dgm:cxn modelId="{800DD52E-D61B-496D-93A9-EB0169934E20}" type="presOf" srcId="{6C051A53-4FFF-4E7D-B78D-FDA578C73B81}" destId="{2F6A5C6C-8738-4797-BD7E-5B48106FA404}" srcOrd="0" destOrd="0" presId="urn:microsoft.com/office/officeart/2008/layout/SquareAccentList"/>
    <dgm:cxn modelId="{2CFFE0BF-6491-4235-B5F8-D006E59A5611}" type="presParOf" srcId="{9035E792-15C0-4371-97F2-8A49FF3746F5}" destId="{C32128B5-669E-4EED-B39C-27001E571EED}" srcOrd="0" destOrd="0" presId="urn:microsoft.com/office/officeart/2008/layout/SquareAccentList"/>
    <dgm:cxn modelId="{B7512510-1BFA-40F3-8519-866D35C19223}" type="presParOf" srcId="{C32128B5-669E-4EED-B39C-27001E571EED}" destId="{3B21987A-F9B3-42E5-92C6-3EF8EBB46525}" srcOrd="0" destOrd="0" presId="urn:microsoft.com/office/officeart/2008/layout/SquareAccentList"/>
    <dgm:cxn modelId="{44C42871-B829-4BD4-A5CA-99E5A98E1A62}" type="presParOf" srcId="{3B21987A-F9B3-42E5-92C6-3EF8EBB46525}" destId="{ADE27ABB-7E76-458B-97DF-8A1CA9ECC14E}" srcOrd="0" destOrd="0" presId="urn:microsoft.com/office/officeart/2008/layout/SquareAccentList"/>
    <dgm:cxn modelId="{68FA6C18-AD57-4DCE-BB74-69D3BB4E96DC}" type="presParOf" srcId="{3B21987A-F9B3-42E5-92C6-3EF8EBB46525}" destId="{9C5D0C69-2C45-49CD-88E1-531951D2C792}" srcOrd="1" destOrd="0" presId="urn:microsoft.com/office/officeart/2008/layout/SquareAccentList"/>
    <dgm:cxn modelId="{59675278-D9BC-493A-A9E7-9BD862247F74}" type="presParOf" srcId="{3B21987A-F9B3-42E5-92C6-3EF8EBB46525}" destId="{88DC322C-5034-4645-B16D-C7B858DEC93A}" srcOrd="2" destOrd="0" presId="urn:microsoft.com/office/officeart/2008/layout/SquareAccentList"/>
    <dgm:cxn modelId="{3D406BE2-09D9-497B-8C9B-87DA088EF092}" type="presParOf" srcId="{C32128B5-669E-4EED-B39C-27001E571EED}" destId="{A34921A1-013E-4B40-83C0-14E357317039}" srcOrd="1" destOrd="0" presId="urn:microsoft.com/office/officeart/2008/layout/SquareAccentList"/>
    <dgm:cxn modelId="{2247535B-E560-4AA1-95CE-4281A1DE35E9}" type="presParOf" srcId="{A34921A1-013E-4B40-83C0-14E357317039}" destId="{8930AD86-0662-4E50-AE68-254317542FAA}" srcOrd="0" destOrd="0" presId="urn:microsoft.com/office/officeart/2008/layout/SquareAccentList"/>
    <dgm:cxn modelId="{CBCC0FF4-4FFC-495D-B720-DA8112654045}" type="presParOf" srcId="{8930AD86-0662-4E50-AE68-254317542FAA}" destId="{D3B4AC14-0F58-415B-AEE2-1D0D66C53C3F}" srcOrd="0" destOrd="0" presId="urn:microsoft.com/office/officeart/2008/layout/SquareAccentList"/>
    <dgm:cxn modelId="{FEF477DB-91A5-45E8-A095-4B34828677A7}" type="presParOf" srcId="{8930AD86-0662-4E50-AE68-254317542FAA}" destId="{2E71BD56-3051-4231-A422-E32DFC3087E2}" srcOrd="1" destOrd="0" presId="urn:microsoft.com/office/officeart/2008/layout/SquareAccentList"/>
    <dgm:cxn modelId="{5A63AE5B-ACB2-42C6-9CE9-AAB15EDDE980}" type="presParOf" srcId="{A34921A1-013E-4B40-83C0-14E357317039}" destId="{5601FB55-E045-4395-A05F-61C0FFACE3D8}" srcOrd="1" destOrd="0" presId="urn:microsoft.com/office/officeart/2008/layout/SquareAccentList"/>
    <dgm:cxn modelId="{70B4EB02-3457-4AB1-92C6-37E7AD6F74D0}" type="presParOf" srcId="{5601FB55-E045-4395-A05F-61C0FFACE3D8}" destId="{D040BF2D-F00D-4570-AD1A-8D3A7E694FEC}" srcOrd="0" destOrd="0" presId="urn:microsoft.com/office/officeart/2008/layout/SquareAccentList"/>
    <dgm:cxn modelId="{6172AF86-3157-494B-8D55-9D4296363B5B}" type="presParOf" srcId="{5601FB55-E045-4395-A05F-61C0FFACE3D8}" destId="{8D791C09-C59D-4C6D-B877-59231C980BDD}" srcOrd="1" destOrd="0" presId="urn:microsoft.com/office/officeart/2008/layout/SquareAccentList"/>
    <dgm:cxn modelId="{B139EEC7-EF98-4F69-B416-4D484868A7FD}" type="presParOf" srcId="{A34921A1-013E-4B40-83C0-14E357317039}" destId="{23C9E06F-1D88-4256-8681-66181B7D81B0}" srcOrd="2" destOrd="0" presId="urn:microsoft.com/office/officeart/2008/layout/SquareAccentList"/>
    <dgm:cxn modelId="{C35871BA-EF4C-4350-9E41-9316E2D1D468}" type="presParOf" srcId="{23C9E06F-1D88-4256-8681-66181B7D81B0}" destId="{C193617C-2CFE-489C-9A02-479D4D6FD645}" srcOrd="0" destOrd="0" presId="urn:microsoft.com/office/officeart/2008/layout/SquareAccentList"/>
    <dgm:cxn modelId="{0A4F3A79-00A3-4948-B0C6-E089B078217A}" type="presParOf" srcId="{23C9E06F-1D88-4256-8681-66181B7D81B0}" destId="{B3950A58-F781-44F9-8340-E3210E00AF2B}" srcOrd="1" destOrd="0" presId="urn:microsoft.com/office/officeart/2008/layout/SquareAccentList"/>
    <dgm:cxn modelId="{AC707B40-CF14-4405-9269-8B69B8CDD425}" type="presParOf" srcId="{A34921A1-013E-4B40-83C0-14E357317039}" destId="{6A8BF424-3AA8-4FAB-9726-D422AA5C9F06}" srcOrd="3" destOrd="0" presId="urn:microsoft.com/office/officeart/2008/layout/SquareAccentList"/>
    <dgm:cxn modelId="{2A1FA6B9-B6DE-42DB-9DAA-7EEBAB956CEE}" type="presParOf" srcId="{6A8BF424-3AA8-4FAB-9726-D422AA5C9F06}" destId="{9FDD23CE-6032-4B6C-B266-542159EBE6AD}" srcOrd="0" destOrd="0" presId="urn:microsoft.com/office/officeart/2008/layout/SquareAccentList"/>
    <dgm:cxn modelId="{25F81B5D-AC44-443D-B3A6-E44EBF7A324B}" type="presParOf" srcId="{6A8BF424-3AA8-4FAB-9726-D422AA5C9F06}" destId="{2FA8DBA4-883A-4B6E-904F-E18F237659F7}" srcOrd="1" destOrd="0" presId="urn:microsoft.com/office/officeart/2008/layout/SquareAccentList"/>
    <dgm:cxn modelId="{6660BCAA-E81D-494F-B2C2-C347D2594C65}" type="presParOf" srcId="{9035E792-15C0-4371-97F2-8A49FF3746F5}" destId="{A50F387C-8FAE-4A29-B951-E919C4975CB5}" srcOrd="1" destOrd="0" presId="urn:microsoft.com/office/officeart/2008/layout/SquareAccentList"/>
    <dgm:cxn modelId="{0CB70CC0-5043-460D-B7AB-5F95205B1981}" type="presParOf" srcId="{A50F387C-8FAE-4A29-B951-E919C4975CB5}" destId="{E36C84CB-6296-4654-8640-8417E233E2C0}" srcOrd="0" destOrd="0" presId="urn:microsoft.com/office/officeart/2008/layout/SquareAccentList"/>
    <dgm:cxn modelId="{A38F39D6-B1ED-4FD6-AD72-3B37A1CFD425}" type="presParOf" srcId="{E36C84CB-6296-4654-8640-8417E233E2C0}" destId="{DD29986F-573A-4F78-BE24-AE8EB7D676CD}" srcOrd="0" destOrd="0" presId="urn:microsoft.com/office/officeart/2008/layout/SquareAccentList"/>
    <dgm:cxn modelId="{FA905486-6FA5-4B13-AC9B-E84DBC7D0873}" type="presParOf" srcId="{E36C84CB-6296-4654-8640-8417E233E2C0}" destId="{382B154C-58FB-4CCC-B9F0-7F7778F9990F}" srcOrd="1" destOrd="0" presId="urn:microsoft.com/office/officeart/2008/layout/SquareAccentList"/>
    <dgm:cxn modelId="{5A6BD4AD-5789-48C0-8C28-BA47A314C718}" type="presParOf" srcId="{E36C84CB-6296-4654-8640-8417E233E2C0}" destId="{2F6A5C6C-8738-4797-BD7E-5B48106FA404}" srcOrd="2" destOrd="0" presId="urn:microsoft.com/office/officeart/2008/layout/SquareAccentList"/>
    <dgm:cxn modelId="{650E4246-5A35-45F9-AED4-F2BCA437C006}" type="presParOf" srcId="{A50F387C-8FAE-4A29-B951-E919C4975CB5}" destId="{54EB81E0-3ECE-4C2B-8EE8-5B6F628989F9}" srcOrd="1" destOrd="0" presId="urn:microsoft.com/office/officeart/2008/layout/SquareAccentList"/>
    <dgm:cxn modelId="{93397E9F-DAC6-4F8C-9022-A1C77D96DAEC}" type="presParOf" srcId="{54EB81E0-3ECE-4C2B-8EE8-5B6F628989F9}" destId="{A5181C86-13B9-4BA9-B3E2-7208CDCA642E}" srcOrd="0" destOrd="0" presId="urn:microsoft.com/office/officeart/2008/layout/SquareAccentList"/>
    <dgm:cxn modelId="{01460B32-CC41-4D6B-9E43-2FFF85653551}" type="presParOf" srcId="{A5181C86-13B9-4BA9-B3E2-7208CDCA642E}" destId="{32ECA179-7832-4720-85D5-4801109929E4}" srcOrd="0" destOrd="0" presId="urn:microsoft.com/office/officeart/2008/layout/SquareAccentList"/>
    <dgm:cxn modelId="{6B5A41CB-FD58-4CE6-8EF8-47F544844EB1}" type="presParOf" srcId="{A5181C86-13B9-4BA9-B3E2-7208CDCA642E}" destId="{D3983E1E-FCE0-4C7B-BAB6-8BEEB590BEF1}" srcOrd="1" destOrd="0" presId="urn:microsoft.com/office/officeart/2008/layout/SquareAccentList"/>
    <dgm:cxn modelId="{C5E406F6-7EB3-475F-B17A-8AFF1F3291A0}" type="presParOf" srcId="{54EB81E0-3ECE-4C2B-8EE8-5B6F628989F9}" destId="{1AEA130A-3E6C-4C9D-8925-3AEC547823B5}" srcOrd="1" destOrd="0" presId="urn:microsoft.com/office/officeart/2008/layout/SquareAccentList"/>
    <dgm:cxn modelId="{3A859565-4542-456A-8A34-F0798B6DE43C}" type="presParOf" srcId="{1AEA130A-3E6C-4C9D-8925-3AEC547823B5}" destId="{24E1DB94-62F3-47BA-A51C-7271A2895555}" srcOrd="0" destOrd="0" presId="urn:microsoft.com/office/officeart/2008/layout/SquareAccentList"/>
    <dgm:cxn modelId="{FED3BCC8-B437-4891-9563-9F6A338F5AFF}" type="presParOf" srcId="{1AEA130A-3E6C-4C9D-8925-3AEC547823B5}" destId="{55C0B160-C06E-425F-B717-49DC1B0EEA69}" srcOrd="1" destOrd="0" presId="urn:microsoft.com/office/officeart/2008/layout/SquareAccentList"/>
    <dgm:cxn modelId="{10C189D9-6E00-46C0-B2A8-236AA79E06BD}" type="presParOf" srcId="{54EB81E0-3ECE-4C2B-8EE8-5B6F628989F9}" destId="{D3C74683-23BB-422C-B86F-B3B78FE63F57}" srcOrd="2" destOrd="0" presId="urn:microsoft.com/office/officeart/2008/layout/SquareAccentList"/>
    <dgm:cxn modelId="{55641D00-863C-4367-B873-2E383D68331D}" type="presParOf" srcId="{D3C74683-23BB-422C-B86F-B3B78FE63F57}" destId="{C161A4AC-B78D-4642-BA09-5E2E56DAEC61}" srcOrd="0" destOrd="0" presId="urn:microsoft.com/office/officeart/2008/layout/SquareAccentList"/>
    <dgm:cxn modelId="{62C098D5-F622-46F7-B001-4A0A42354933}" type="presParOf" srcId="{D3C74683-23BB-422C-B86F-B3B78FE63F57}" destId="{178E0450-86F7-49F4-8851-92ED35B4A1E8}" srcOrd="1" destOrd="0" presId="urn:microsoft.com/office/officeart/2008/layout/SquareAccentList"/>
    <dgm:cxn modelId="{1A9AF769-CC41-4EC3-B916-DD952076C4F4}" type="presParOf" srcId="{54EB81E0-3ECE-4C2B-8EE8-5B6F628989F9}" destId="{6C4E7F31-CEAE-4277-8C54-7DED7BF5A6B9}" srcOrd="3" destOrd="0" presId="urn:microsoft.com/office/officeart/2008/layout/SquareAccentList"/>
    <dgm:cxn modelId="{1359E353-878C-40D6-BB6A-EE61C452B6C4}" type="presParOf" srcId="{6C4E7F31-CEAE-4277-8C54-7DED7BF5A6B9}" destId="{D2CDC7F1-643E-4DD5-9225-CD0729D58FB1}" srcOrd="0" destOrd="0" presId="urn:microsoft.com/office/officeart/2008/layout/SquareAccentList"/>
    <dgm:cxn modelId="{239A4B93-0077-4B6D-8D37-512993227952}" type="presParOf" srcId="{6C4E7F31-CEAE-4277-8C54-7DED7BF5A6B9}" destId="{53B6F565-4992-47FC-9E06-272D893C48CA}" srcOrd="1" destOrd="0" presId="urn:microsoft.com/office/officeart/2008/layout/SquareAccentList"/>
    <dgm:cxn modelId="{6BD7B415-CB1F-46D6-8719-4DB8E0BFA589}" type="presParOf" srcId="{54EB81E0-3ECE-4C2B-8EE8-5B6F628989F9}" destId="{F02EAFAC-E5F3-4BD2-8FFF-C4AC6F9582AA}" srcOrd="4" destOrd="0" presId="urn:microsoft.com/office/officeart/2008/layout/SquareAccentList"/>
    <dgm:cxn modelId="{B423652E-99A7-4389-A95D-61805796EB51}" type="presParOf" srcId="{F02EAFAC-E5F3-4BD2-8FFF-C4AC6F9582AA}" destId="{28EE6742-2392-494A-AA69-870E778796B4}" srcOrd="0" destOrd="0" presId="urn:microsoft.com/office/officeart/2008/layout/SquareAccentList"/>
    <dgm:cxn modelId="{9ABA5EA6-D911-4C41-B9E7-97B1106BC824}" type="presParOf" srcId="{F02EAFAC-E5F3-4BD2-8FFF-C4AC6F9582AA}" destId="{2803B572-0EAB-4163-B2FF-AA1F6062046B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E758D6-58B5-4A42-B0AA-DF6FEF73E62E}" type="doc">
      <dgm:prSet loTypeId="urn:microsoft.com/office/officeart/2005/8/layout/vList5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IE"/>
        </a:p>
      </dgm:t>
    </dgm:pt>
    <dgm:pt modelId="{19BF6C73-6CF0-48D7-8A59-0638B8A7C243}">
      <dgm:prSet phldrT="[Text]"/>
      <dgm:spPr/>
      <dgm:t>
        <a:bodyPr/>
        <a:lstStyle/>
        <a:p>
          <a:r>
            <a:rPr lang="en-GB" b="0" dirty="0"/>
            <a:t>Guidance documents</a:t>
          </a:r>
          <a:endParaRPr lang="en-IE" dirty="0"/>
        </a:p>
      </dgm:t>
    </dgm:pt>
    <dgm:pt modelId="{30BD208C-1FDE-4092-9F97-53279667C2B4}" type="parTrans" cxnId="{14FEE5E5-3521-49C6-A804-F753CB135C57}">
      <dgm:prSet/>
      <dgm:spPr/>
      <dgm:t>
        <a:bodyPr/>
        <a:lstStyle/>
        <a:p>
          <a:endParaRPr lang="en-IE"/>
        </a:p>
      </dgm:t>
    </dgm:pt>
    <dgm:pt modelId="{E4748020-C22A-4B2A-B9AA-6DBCCF81160D}" type="sibTrans" cxnId="{14FEE5E5-3521-49C6-A804-F753CB135C57}">
      <dgm:prSet/>
      <dgm:spPr/>
      <dgm:t>
        <a:bodyPr/>
        <a:lstStyle/>
        <a:p>
          <a:endParaRPr lang="en-IE"/>
        </a:p>
      </dgm:t>
    </dgm:pt>
    <dgm:pt modelId="{E812FAEA-27A3-42DF-B41F-6DB803A254BE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GB" sz="1500" b="0" dirty="0">
              <a:hlinkClick xmlns:r="http://schemas.openxmlformats.org/officeDocument/2006/relationships" r:id="rId1"/>
            </a:rPr>
            <a:t>What do I need to know?</a:t>
          </a:r>
          <a:r>
            <a:rPr lang="en-150" sz="1500" b="0" dirty="0"/>
            <a:t> &amp; </a:t>
          </a:r>
          <a:r>
            <a:rPr lang="en-GB" sz="1500" b="0" dirty="0">
              <a:hlinkClick xmlns:r="http://schemas.openxmlformats.org/officeDocument/2006/relationships" r:id="rId2"/>
            </a:rPr>
            <a:t>Quick guide</a:t>
          </a:r>
          <a:endParaRPr lang="en-IE" sz="1500" dirty="0"/>
        </a:p>
      </dgm:t>
    </dgm:pt>
    <dgm:pt modelId="{FD38DF9C-9812-4FB6-AB00-5C8CAB72DF8F}" type="parTrans" cxnId="{0D678053-8A76-49A1-A12F-FC7974F35CFF}">
      <dgm:prSet/>
      <dgm:spPr/>
      <dgm:t>
        <a:bodyPr/>
        <a:lstStyle/>
        <a:p>
          <a:endParaRPr lang="en-IE"/>
        </a:p>
      </dgm:t>
    </dgm:pt>
    <dgm:pt modelId="{FB697F0A-ECCA-40E2-83EA-11661D436496}" type="sibTrans" cxnId="{0D678053-8A76-49A1-A12F-FC7974F35CFF}">
      <dgm:prSet/>
      <dgm:spPr/>
      <dgm:t>
        <a:bodyPr/>
        <a:lstStyle/>
        <a:p>
          <a:endParaRPr lang="en-IE"/>
        </a:p>
      </dgm:t>
    </dgm:pt>
    <dgm:pt modelId="{CEF9713A-1B52-43A5-BFD5-2EDA1A198969}">
      <dgm:prSet phldrT="[Text]"/>
      <dgm:spPr/>
      <dgm:t>
        <a:bodyPr/>
        <a:lstStyle/>
        <a:p>
          <a:r>
            <a:rPr lang="en-GB" b="0" dirty="0"/>
            <a:t>Reference documents</a:t>
          </a:r>
          <a:endParaRPr lang="en-IE" dirty="0"/>
        </a:p>
      </dgm:t>
    </dgm:pt>
    <dgm:pt modelId="{EABF9D64-0E0B-464C-9D23-D3ACB38AF3BA}" type="parTrans" cxnId="{E2E6C094-16F0-45E7-9071-B0F93EF5D868}">
      <dgm:prSet/>
      <dgm:spPr/>
      <dgm:t>
        <a:bodyPr/>
        <a:lstStyle/>
        <a:p>
          <a:endParaRPr lang="en-IE"/>
        </a:p>
      </dgm:t>
    </dgm:pt>
    <dgm:pt modelId="{C940969D-0D6E-46D2-8E5A-46231E7D2528}" type="sibTrans" cxnId="{E2E6C094-16F0-45E7-9071-B0F93EF5D868}">
      <dgm:prSet/>
      <dgm:spPr/>
      <dgm:t>
        <a:bodyPr/>
        <a:lstStyle/>
        <a:p>
          <a:endParaRPr lang="en-IE"/>
        </a:p>
      </dgm:t>
    </dgm:pt>
    <dgm:pt modelId="{1C3C4618-4522-4415-A705-D9AE6C7509B4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US" sz="1500" b="0" dirty="0">
              <a:hlinkClick xmlns:r="http://schemas.openxmlformats.org/officeDocument/2006/relationships" r:id="rId3"/>
            </a:rPr>
            <a:t>Model Grant Agreement Lump Sum</a:t>
          </a:r>
          <a:endParaRPr lang="en-IE" sz="1500" dirty="0"/>
        </a:p>
      </dgm:t>
    </dgm:pt>
    <dgm:pt modelId="{87A041D1-CBCD-4FE4-818B-F61994F463DD}" type="parTrans" cxnId="{2FFCBF01-7949-42D2-AD1D-37AFC4F944B4}">
      <dgm:prSet/>
      <dgm:spPr/>
      <dgm:t>
        <a:bodyPr/>
        <a:lstStyle/>
        <a:p>
          <a:endParaRPr lang="en-IE"/>
        </a:p>
      </dgm:t>
    </dgm:pt>
    <dgm:pt modelId="{D33E3892-9AAD-4730-A3DE-A7496ED8BF9C}" type="sibTrans" cxnId="{2FFCBF01-7949-42D2-AD1D-37AFC4F944B4}">
      <dgm:prSet/>
      <dgm:spPr/>
      <dgm:t>
        <a:bodyPr/>
        <a:lstStyle/>
        <a:p>
          <a:endParaRPr lang="en-IE"/>
        </a:p>
      </dgm:t>
    </dgm:pt>
    <dgm:pt modelId="{6CFE10BD-A7D2-4B2B-B6D6-57E47ADE8036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US" sz="1500" b="0" dirty="0">
              <a:hlinkClick xmlns:r="http://schemas.openxmlformats.org/officeDocument/2006/relationships" r:id="rId4"/>
            </a:rPr>
            <a:t>Decision </a:t>
          </a:r>
          <a:r>
            <a:rPr lang="en-US" sz="1500" b="0" dirty="0" err="1">
              <a:hlinkClick xmlns:r="http://schemas.openxmlformats.org/officeDocument/2006/relationships" r:id="rId4"/>
            </a:rPr>
            <a:t>authorising</a:t>
          </a:r>
          <a:r>
            <a:rPr lang="en-US" sz="1500" b="0" dirty="0">
              <a:hlinkClick xmlns:r="http://schemas.openxmlformats.org/officeDocument/2006/relationships" r:id="rId4"/>
            </a:rPr>
            <a:t> the use of lump sum contributions under the Horizon Europe </a:t>
          </a:r>
          <a:r>
            <a:rPr lang="en-US" sz="1500" b="0" dirty="0" err="1">
              <a:hlinkClick xmlns:r="http://schemas.openxmlformats.org/officeDocument/2006/relationships" r:id="rId4"/>
            </a:rPr>
            <a:t>Programme</a:t>
          </a:r>
          <a:endParaRPr lang="en-IE" sz="1500" dirty="0"/>
        </a:p>
      </dgm:t>
    </dgm:pt>
    <dgm:pt modelId="{7BA32438-3713-49EF-BA44-1EA7A5C4A597}" type="parTrans" cxnId="{877A7760-6D14-4447-BB4F-5966156FC41A}">
      <dgm:prSet/>
      <dgm:spPr/>
      <dgm:t>
        <a:bodyPr/>
        <a:lstStyle/>
        <a:p>
          <a:endParaRPr lang="en-IE"/>
        </a:p>
      </dgm:t>
    </dgm:pt>
    <dgm:pt modelId="{F1472272-7D01-4C9E-8952-E7249DF9E582}" type="sibTrans" cxnId="{877A7760-6D14-4447-BB4F-5966156FC41A}">
      <dgm:prSet/>
      <dgm:spPr/>
      <dgm:t>
        <a:bodyPr/>
        <a:lstStyle/>
        <a:p>
          <a:endParaRPr lang="en-IE"/>
        </a:p>
      </dgm:t>
    </dgm:pt>
    <dgm:pt modelId="{8C36015F-3A16-4513-BDF1-0E02688FE34A}">
      <dgm:prSet phldrT="[Text]"/>
      <dgm:spPr/>
      <dgm:t>
        <a:bodyPr/>
        <a:lstStyle/>
        <a:p>
          <a:r>
            <a:rPr lang="en-IE" noProof="0" dirty="0"/>
            <a:t>Studies</a:t>
          </a:r>
        </a:p>
      </dgm:t>
    </dgm:pt>
    <dgm:pt modelId="{763884A9-814B-478C-97AD-17965F4EA282}" type="parTrans" cxnId="{375218A0-9F81-4BF9-988E-498BC0E813EF}">
      <dgm:prSet/>
      <dgm:spPr/>
      <dgm:t>
        <a:bodyPr/>
        <a:lstStyle/>
        <a:p>
          <a:endParaRPr lang="en-IE"/>
        </a:p>
      </dgm:t>
    </dgm:pt>
    <dgm:pt modelId="{A6E97FE7-9BE9-42E6-A156-A5E193872515}" type="sibTrans" cxnId="{375218A0-9F81-4BF9-988E-498BC0E813EF}">
      <dgm:prSet/>
      <dgm:spPr/>
      <dgm:t>
        <a:bodyPr/>
        <a:lstStyle/>
        <a:p>
          <a:endParaRPr lang="en-IE"/>
        </a:p>
      </dgm:t>
    </dgm:pt>
    <dgm:pt modelId="{9B40C45E-2305-4066-B452-2C7E20EC9D51}">
      <dgm:prSet phldrT="[Text]" custT="1"/>
      <dgm:spPr/>
      <dgm:t>
        <a:bodyPr/>
        <a:lstStyle/>
        <a:p>
          <a:pPr>
            <a:buClr>
              <a:schemeClr val="accent2"/>
            </a:buClr>
            <a:buFont typeface="Arial" panose="020B0604020202020204" pitchFamily="34" charset="0"/>
            <a:buChar char="•"/>
          </a:pPr>
          <a:r>
            <a:rPr lang="en-GB" sz="1500" b="0" dirty="0">
              <a:hlinkClick xmlns:r="http://schemas.openxmlformats.org/officeDocument/2006/relationships" r:id="rId5"/>
            </a:rPr>
            <a:t>European Commission assessment</a:t>
          </a:r>
          <a:r>
            <a:rPr lang="en-GB" sz="1500" b="0" dirty="0"/>
            <a:t> (October 2021)</a:t>
          </a:r>
          <a:endParaRPr lang="en-IE" sz="1500" dirty="0"/>
        </a:p>
      </dgm:t>
    </dgm:pt>
    <dgm:pt modelId="{953AF4F4-C01B-443F-B71D-C8C4D5CAE539}" type="parTrans" cxnId="{CD886127-2D4F-408D-B9CC-7236F411D8E1}">
      <dgm:prSet/>
      <dgm:spPr/>
      <dgm:t>
        <a:bodyPr/>
        <a:lstStyle/>
        <a:p>
          <a:endParaRPr lang="en-IE"/>
        </a:p>
      </dgm:t>
    </dgm:pt>
    <dgm:pt modelId="{A4D132D9-F677-4BD2-87C3-0775C220E3CA}" type="sibTrans" cxnId="{CD886127-2D4F-408D-B9CC-7236F411D8E1}">
      <dgm:prSet/>
      <dgm:spPr/>
      <dgm:t>
        <a:bodyPr/>
        <a:lstStyle/>
        <a:p>
          <a:endParaRPr lang="en-IE"/>
        </a:p>
      </dgm:t>
    </dgm:pt>
    <dgm:pt modelId="{5936BD09-F159-4D1F-B46C-BF2D1B58D255}">
      <dgm:prSet phldrT="[Text]" custT="1"/>
      <dgm:spPr/>
      <dgm:t>
        <a:bodyPr/>
        <a:lstStyle/>
        <a:p>
          <a:pPr>
            <a:buClr>
              <a:schemeClr val="accent2"/>
            </a:buClr>
            <a:buFont typeface="Arial" panose="020B0604020202020204" pitchFamily="34" charset="0"/>
            <a:buChar char="•"/>
          </a:pPr>
          <a:r>
            <a:rPr lang="en-GB" sz="1500" b="0" dirty="0">
              <a:hlinkClick xmlns:r="http://schemas.openxmlformats.org/officeDocument/2006/relationships" r:id="rId6"/>
            </a:rPr>
            <a:t>European Parliament (STOA) study on lump sums in Horizon 2020</a:t>
          </a:r>
          <a:r>
            <a:rPr lang="en-GB" sz="1500" b="0" dirty="0"/>
            <a:t> (May 2022)</a:t>
          </a:r>
          <a:endParaRPr lang="en-IE" sz="1500" dirty="0"/>
        </a:p>
      </dgm:t>
    </dgm:pt>
    <dgm:pt modelId="{E9D47840-4CA8-4DAE-A650-0C373AB98699}" type="parTrans" cxnId="{9154E983-C54B-4D66-B2B2-08A9A425FC23}">
      <dgm:prSet/>
      <dgm:spPr/>
      <dgm:t>
        <a:bodyPr/>
        <a:lstStyle/>
        <a:p>
          <a:endParaRPr lang="en-IE"/>
        </a:p>
      </dgm:t>
    </dgm:pt>
    <dgm:pt modelId="{8DE87571-F3E5-48DA-88F5-EF643889EC8B}" type="sibTrans" cxnId="{9154E983-C54B-4D66-B2B2-08A9A425FC23}">
      <dgm:prSet/>
      <dgm:spPr/>
      <dgm:t>
        <a:bodyPr/>
        <a:lstStyle/>
        <a:p>
          <a:endParaRPr lang="en-IE"/>
        </a:p>
      </dgm:t>
    </dgm:pt>
    <dgm:pt modelId="{6F4778E7-2C20-479C-928C-7693C925F44F}">
      <dgm:prSet phldrT="[Text]"/>
      <dgm:spPr/>
      <dgm:t>
        <a:bodyPr/>
        <a:lstStyle/>
        <a:p>
          <a:r>
            <a:rPr lang="en-GB" b="0" dirty="0"/>
            <a:t>Events</a:t>
          </a:r>
          <a:endParaRPr lang="en-IE" dirty="0"/>
        </a:p>
      </dgm:t>
    </dgm:pt>
    <dgm:pt modelId="{330E4E55-AE30-4339-AE57-272BFD8301FA}" type="parTrans" cxnId="{35213808-5812-4CEE-ADE3-EA886D76DC59}">
      <dgm:prSet/>
      <dgm:spPr/>
      <dgm:t>
        <a:bodyPr/>
        <a:lstStyle/>
        <a:p>
          <a:endParaRPr lang="en-IE"/>
        </a:p>
      </dgm:t>
    </dgm:pt>
    <dgm:pt modelId="{2A0C768E-04B8-494B-9959-F70C9DE757BF}" type="sibTrans" cxnId="{35213808-5812-4CEE-ADE3-EA886D76DC59}">
      <dgm:prSet/>
      <dgm:spPr/>
      <dgm:t>
        <a:bodyPr/>
        <a:lstStyle/>
        <a:p>
          <a:endParaRPr lang="en-IE"/>
        </a:p>
      </dgm:t>
    </dgm:pt>
    <dgm:pt modelId="{BE9C971F-8930-49D1-87F6-59FFF07D7853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IE" sz="1500" noProof="0" dirty="0"/>
            <a:t>Future events</a:t>
          </a:r>
        </a:p>
      </dgm:t>
    </dgm:pt>
    <dgm:pt modelId="{0738D3EC-75ED-4858-96F6-C819688C03EC}" type="parTrans" cxnId="{DE859348-ECED-401E-8C31-32DE36EC6DBE}">
      <dgm:prSet/>
      <dgm:spPr/>
      <dgm:t>
        <a:bodyPr/>
        <a:lstStyle/>
        <a:p>
          <a:endParaRPr lang="en-IE"/>
        </a:p>
      </dgm:t>
    </dgm:pt>
    <dgm:pt modelId="{E7FA2610-6BA5-4D11-83E0-019CCA0C2AF5}" type="sibTrans" cxnId="{DE859348-ECED-401E-8C31-32DE36EC6DBE}">
      <dgm:prSet/>
      <dgm:spPr/>
      <dgm:t>
        <a:bodyPr/>
        <a:lstStyle/>
        <a:p>
          <a:endParaRPr lang="en-IE"/>
        </a:p>
      </dgm:t>
    </dgm:pt>
    <dgm:pt modelId="{A638DFB3-F0A2-4333-9B19-163F28CCE7E7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IE" sz="1500" noProof="0" dirty="0"/>
            <a:t>Past events and recordings</a:t>
          </a:r>
        </a:p>
      </dgm:t>
    </dgm:pt>
    <dgm:pt modelId="{7FDA3AC2-7A5D-43F2-B773-05B739520210}" type="parTrans" cxnId="{8978A87B-E03F-49A2-A07C-258E9E21CBDC}">
      <dgm:prSet/>
      <dgm:spPr/>
      <dgm:t>
        <a:bodyPr/>
        <a:lstStyle/>
        <a:p>
          <a:endParaRPr lang="en-IE"/>
        </a:p>
      </dgm:t>
    </dgm:pt>
    <dgm:pt modelId="{F5896759-A239-4289-8ABD-E895A59F3871}" type="sibTrans" cxnId="{8978A87B-E03F-49A2-A07C-258E9E21CBDC}">
      <dgm:prSet/>
      <dgm:spPr/>
      <dgm:t>
        <a:bodyPr/>
        <a:lstStyle/>
        <a:p>
          <a:endParaRPr lang="en-IE"/>
        </a:p>
      </dgm:t>
    </dgm:pt>
    <dgm:pt modelId="{9B21DCD5-6701-4154-B2E8-2119714BA7C4}">
      <dgm:prSet phldrT="[Text]"/>
      <dgm:spPr/>
      <dgm:t>
        <a:bodyPr/>
        <a:lstStyle/>
        <a:p>
          <a:r>
            <a:rPr lang="en-GB" b="0" dirty="0"/>
            <a:t>Funding opportunities</a:t>
          </a:r>
          <a:endParaRPr lang="en-IE" dirty="0"/>
        </a:p>
      </dgm:t>
    </dgm:pt>
    <dgm:pt modelId="{3557648F-4A76-4644-80AE-F219EEEB152B}" type="parTrans" cxnId="{1611CA12-DCA6-4D63-B9C9-F68FAC384261}">
      <dgm:prSet/>
      <dgm:spPr/>
      <dgm:t>
        <a:bodyPr/>
        <a:lstStyle/>
        <a:p>
          <a:endParaRPr lang="en-IE"/>
        </a:p>
      </dgm:t>
    </dgm:pt>
    <dgm:pt modelId="{3D441606-EB6F-4917-9F4A-FFE7608BFD23}" type="sibTrans" cxnId="{1611CA12-DCA6-4D63-B9C9-F68FAC384261}">
      <dgm:prSet/>
      <dgm:spPr/>
      <dgm:t>
        <a:bodyPr/>
        <a:lstStyle/>
        <a:p>
          <a:endParaRPr lang="en-IE"/>
        </a:p>
      </dgm:t>
    </dgm:pt>
    <dgm:pt modelId="{F68E3E3B-2EC0-4CBB-89AE-57FE9918224F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GB" sz="1500" b="0" dirty="0"/>
            <a:t>List of Horizon Europe topics using lump sum funding</a:t>
          </a:r>
          <a:endParaRPr lang="en-IE" sz="1500" dirty="0"/>
        </a:p>
      </dgm:t>
    </dgm:pt>
    <dgm:pt modelId="{EBAB17ED-3663-4C99-BDEA-52B0191BBCB3}" type="parTrans" cxnId="{A40A11F5-FC2F-41F8-A492-9C020D62B54F}">
      <dgm:prSet/>
      <dgm:spPr/>
      <dgm:t>
        <a:bodyPr/>
        <a:lstStyle/>
        <a:p>
          <a:endParaRPr lang="en-IE"/>
        </a:p>
      </dgm:t>
    </dgm:pt>
    <dgm:pt modelId="{1B95FB8F-88C5-4D4B-B47C-D2D0D0F2D0E9}" type="sibTrans" cxnId="{A40A11F5-FC2F-41F8-A492-9C020D62B54F}">
      <dgm:prSet/>
      <dgm:spPr/>
      <dgm:t>
        <a:bodyPr/>
        <a:lstStyle/>
        <a:p>
          <a:endParaRPr lang="en-IE"/>
        </a:p>
      </dgm:t>
    </dgm:pt>
    <dgm:pt modelId="{7F8A4EDB-448A-4337-BA1A-D2DB4C8715F5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150" sz="1500" dirty="0">
              <a:hlinkClick xmlns:r="http://schemas.openxmlformats.org/officeDocument/2006/relationships" r:id="rId7"/>
            </a:rPr>
            <a:t>Frequently asked questions</a:t>
          </a:r>
          <a:endParaRPr lang="en-IE" sz="1500" dirty="0"/>
        </a:p>
      </dgm:t>
    </dgm:pt>
    <dgm:pt modelId="{1C88D372-72F0-4069-B207-43E4E11B22E7}" type="parTrans" cxnId="{9B0A468E-C13B-4469-9C9A-09F4D35C3EE0}">
      <dgm:prSet/>
      <dgm:spPr/>
      <dgm:t>
        <a:bodyPr/>
        <a:lstStyle/>
        <a:p>
          <a:endParaRPr lang="en-IE"/>
        </a:p>
      </dgm:t>
    </dgm:pt>
    <dgm:pt modelId="{281F2BF9-3602-41C6-94B7-F38202518D2A}" type="sibTrans" cxnId="{9B0A468E-C13B-4469-9C9A-09F4D35C3EE0}">
      <dgm:prSet/>
      <dgm:spPr/>
      <dgm:t>
        <a:bodyPr/>
        <a:lstStyle/>
        <a:p>
          <a:endParaRPr lang="en-IE"/>
        </a:p>
      </dgm:t>
    </dgm:pt>
    <dgm:pt modelId="{7F18D3E1-35A4-4948-AABB-42A906906AEB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150" sz="1500" dirty="0">
              <a:hlinkClick xmlns:r="http://schemas.openxmlformats.org/officeDocument/2006/relationships" r:id="rId8"/>
            </a:rPr>
            <a:t>Detailed guidance for participants</a:t>
          </a:r>
          <a:endParaRPr lang="en-IE" sz="1500" dirty="0"/>
        </a:p>
      </dgm:t>
    </dgm:pt>
    <dgm:pt modelId="{CBF36249-D4CD-4E37-BE66-F22B4EEB310B}" type="parTrans" cxnId="{766E29A8-6EA6-4439-8FC5-24DB91A3FC35}">
      <dgm:prSet/>
      <dgm:spPr/>
      <dgm:t>
        <a:bodyPr/>
        <a:lstStyle/>
        <a:p>
          <a:endParaRPr lang="en-IE"/>
        </a:p>
      </dgm:t>
    </dgm:pt>
    <dgm:pt modelId="{930E34C4-A961-41E2-9197-2165DDFF9FA2}" type="sibTrans" cxnId="{766E29A8-6EA6-4439-8FC5-24DB91A3FC35}">
      <dgm:prSet/>
      <dgm:spPr/>
      <dgm:t>
        <a:bodyPr/>
        <a:lstStyle/>
        <a:p>
          <a:endParaRPr lang="en-IE"/>
        </a:p>
      </dgm:t>
    </dgm:pt>
    <dgm:pt modelId="{E05C94D9-8D93-4913-A0AF-E88B1F4AE411}">
      <dgm:prSet phldrT="[Text]" custT="1"/>
      <dgm:spPr/>
      <dgm:t>
        <a:bodyPr/>
        <a:lstStyle/>
        <a:p>
          <a:pPr>
            <a:buClr>
              <a:schemeClr val="accent2"/>
            </a:buClr>
          </a:pPr>
          <a:r>
            <a:rPr lang="en-150" sz="1500" dirty="0">
              <a:hlinkClick xmlns:r="http://schemas.openxmlformats.org/officeDocument/2006/relationships" r:id="rId9"/>
            </a:rPr>
            <a:t>Lump sum briefing slides for experts</a:t>
          </a:r>
          <a:endParaRPr lang="en-IE" sz="1500" dirty="0"/>
        </a:p>
      </dgm:t>
    </dgm:pt>
    <dgm:pt modelId="{2420D81E-4309-4B59-B1AD-574288FA65C7}" type="parTrans" cxnId="{2AD30973-FC7D-4A23-A93E-51D9996EB583}">
      <dgm:prSet/>
      <dgm:spPr/>
      <dgm:t>
        <a:bodyPr/>
        <a:lstStyle/>
        <a:p>
          <a:endParaRPr lang="en-IE"/>
        </a:p>
      </dgm:t>
    </dgm:pt>
    <dgm:pt modelId="{2792C838-652C-4919-8ACF-10923806FB5F}" type="sibTrans" cxnId="{2AD30973-FC7D-4A23-A93E-51D9996EB583}">
      <dgm:prSet/>
      <dgm:spPr/>
      <dgm:t>
        <a:bodyPr/>
        <a:lstStyle/>
        <a:p>
          <a:endParaRPr lang="en-IE"/>
        </a:p>
      </dgm:t>
    </dgm:pt>
    <dgm:pt modelId="{B25FAE59-D943-4CB1-8212-2D1E452DC1EF}" type="pres">
      <dgm:prSet presAssocID="{38E758D6-58B5-4A42-B0AA-DF6FEF73E6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8026FD-2639-4CB9-A984-20106F031984}" type="pres">
      <dgm:prSet presAssocID="{19BF6C73-6CF0-48D7-8A59-0638B8A7C243}" presName="linNode" presStyleCnt="0"/>
      <dgm:spPr/>
    </dgm:pt>
    <dgm:pt modelId="{8F02A5FE-8BF6-413C-8BE5-2C34B89F5162}" type="pres">
      <dgm:prSet presAssocID="{19BF6C73-6CF0-48D7-8A59-0638B8A7C243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D285CB-F824-40A3-BECA-30330AAE509B}" type="pres">
      <dgm:prSet presAssocID="{19BF6C73-6CF0-48D7-8A59-0638B8A7C243}" presName="descendantText" presStyleLbl="alignAccFollowNode1" presStyleIdx="0" presStyleCnt="5" custScaleY="1283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671EE6-6CBE-4EC1-B70F-89C8BE709502}" type="pres">
      <dgm:prSet presAssocID="{E4748020-C22A-4B2A-B9AA-6DBCCF81160D}" presName="sp" presStyleCnt="0"/>
      <dgm:spPr/>
    </dgm:pt>
    <dgm:pt modelId="{B2F0464A-CE89-47CD-9B78-5608D779FF70}" type="pres">
      <dgm:prSet presAssocID="{CEF9713A-1B52-43A5-BFD5-2EDA1A198969}" presName="linNode" presStyleCnt="0"/>
      <dgm:spPr/>
    </dgm:pt>
    <dgm:pt modelId="{62A70D75-6D3A-4727-8AAD-6169DEE3D656}" type="pres">
      <dgm:prSet presAssocID="{CEF9713A-1B52-43A5-BFD5-2EDA1A198969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926754-2DFF-4F04-878F-64067A1F194D}" type="pres">
      <dgm:prSet presAssocID="{CEF9713A-1B52-43A5-BFD5-2EDA1A198969}" presName="descendantText" presStyleLbl="alignAccFollowNode1" presStyleIdx="1" presStyleCnt="5" custScaleY="1155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07888F-A6F0-43E4-926B-261B7695CFD6}" type="pres">
      <dgm:prSet presAssocID="{C940969D-0D6E-46D2-8E5A-46231E7D2528}" presName="sp" presStyleCnt="0"/>
      <dgm:spPr/>
    </dgm:pt>
    <dgm:pt modelId="{00371B85-236C-442A-8260-B3BD4B47773A}" type="pres">
      <dgm:prSet presAssocID="{8C36015F-3A16-4513-BDF1-0E02688FE34A}" presName="linNode" presStyleCnt="0"/>
      <dgm:spPr/>
    </dgm:pt>
    <dgm:pt modelId="{157B088B-BB0A-4776-9397-1EB126A61AD2}" type="pres">
      <dgm:prSet presAssocID="{8C36015F-3A16-4513-BDF1-0E02688FE34A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50529-0D0A-445B-BC51-822964B44281}" type="pres">
      <dgm:prSet presAssocID="{8C36015F-3A16-4513-BDF1-0E02688FE34A}" presName="descendantText" presStyleLbl="alignAccFollowNode1" presStyleIdx="2" presStyleCnt="5" custScaleY="110894" custLinFactNeighborX="-4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09EAE-189C-46EE-93AB-988DE6AB94A8}" type="pres">
      <dgm:prSet presAssocID="{A6E97FE7-9BE9-42E6-A156-A5E193872515}" presName="sp" presStyleCnt="0"/>
      <dgm:spPr/>
    </dgm:pt>
    <dgm:pt modelId="{E293BB71-02E1-4169-A611-3E8048BDE113}" type="pres">
      <dgm:prSet presAssocID="{6F4778E7-2C20-479C-928C-7693C925F44F}" presName="linNode" presStyleCnt="0"/>
      <dgm:spPr/>
    </dgm:pt>
    <dgm:pt modelId="{8540A856-61E9-4979-80D2-480DF00E93A9}" type="pres">
      <dgm:prSet presAssocID="{6F4778E7-2C20-479C-928C-7693C925F44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1EE5A7-D984-4FB9-89DC-8BF6842BCD0F}" type="pres">
      <dgm:prSet presAssocID="{6F4778E7-2C20-479C-928C-7693C925F44F}" presName="descendantText" presStyleLbl="alignAccFollowNode1" presStyleIdx="3" presStyleCnt="5" custScaleY="114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1E66F9-C914-43F5-BF67-A6DCBA5AABB4}" type="pres">
      <dgm:prSet presAssocID="{2A0C768E-04B8-494B-9959-F70C9DE757BF}" presName="sp" presStyleCnt="0"/>
      <dgm:spPr/>
    </dgm:pt>
    <dgm:pt modelId="{E556BD73-6F0E-4583-80A7-AA4EAF57BD37}" type="pres">
      <dgm:prSet presAssocID="{9B21DCD5-6701-4154-B2E8-2119714BA7C4}" presName="linNode" presStyleCnt="0"/>
      <dgm:spPr/>
    </dgm:pt>
    <dgm:pt modelId="{19AD275C-FE47-4AFD-A15B-C0AB02D630E1}" type="pres">
      <dgm:prSet presAssocID="{9B21DCD5-6701-4154-B2E8-2119714BA7C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EF31D-A8B9-419F-801E-140A3A87C098}" type="pres">
      <dgm:prSet presAssocID="{9B21DCD5-6701-4154-B2E8-2119714BA7C4}" presName="descendantText" presStyleLbl="alignAccFollowNode1" presStyleIdx="4" presStyleCnt="5" custScaleY="1043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859348-ECED-401E-8C31-32DE36EC6DBE}" srcId="{6F4778E7-2C20-479C-928C-7693C925F44F}" destId="{BE9C971F-8930-49D1-87F6-59FFF07D7853}" srcOrd="0" destOrd="0" parTransId="{0738D3EC-75ED-4858-96F6-C819688C03EC}" sibTransId="{E7FA2610-6BA5-4D11-83E0-019CCA0C2AF5}"/>
    <dgm:cxn modelId="{2A495BB4-9184-41FE-910C-AA45B611DB6C}" type="presOf" srcId="{8C36015F-3A16-4513-BDF1-0E02688FE34A}" destId="{157B088B-BB0A-4776-9397-1EB126A61AD2}" srcOrd="0" destOrd="0" presId="urn:microsoft.com/office/officeart/2005/8/layout/vList5"/>
    <dgm:cxn modelId="{503D23D4-B514-463A-AF24-27B00BFA9FDB}" type="presOf" srcId="{7F8A4EDB-448A-4337-BA1A-D2DB4C8715F5}" destId="{97D285CB-F824-40A3-BECA-30330AAE509B}" srcOrd="0" destOrd="1" presId="urn:microsoft.com/office/officeart/2005/8/layout/vList5"/>
    <dgm:cxn modelId="{A40A11F5-FC2F-41F8-A492-9C020D62B54F}" srcId="{9B21DCD5-6701-4154-B2E8-2119714BA7C4}" destId="{F68E3E3B-2EC0-4CBB-89AE-57FE9918224F}" srcOrd="0" destOrd="0" parTransId="{EBAB17ED-3663-4C99-BDEA-52B0191BBCB3}" sibTransId="{1B95FB8F-88C5-4D4B-B47C-D2D0D0F2D0E9}"/>
    <dgm:cxn modelId="{8E37893D-373E-4694-8CC7-51C9D20D827D}" type="presOf" srcId="{7F18D3E1-35A4-4948-AABB-42A906906AEB}" destId="{97D285CB-F824-40A3-BECA-30330AAE509B}" srcOrd="0" destOrd="2" presId="urn:microsoft.com/office/officeart/2005/8/layout/vList5"/>
    <dgm:cxn modelId="{375218A0-9F81-4BF9-988E-498BC0E813EF}" srcId="{38E758D6-58B5-4A42-B0AA-DF6FEF73E62E}" destId="{8C36015F-3A16-4513-BDF1-0E02688FE34A}" srcOrd="2" destOrd="0" parTransId="{763884A9-814B-478C-97AD-17965F4EA282}" sibTransId="{A6E97FE7-9BE9-42E6-A156-A5E193872515}"/>
    <dgm:cxn modelId="{98BFC7F3-C6A0-4CC9-8592-C8CE02C7C20B}" type="presOf" srcId="{38E758D6-58B5-4A42-B0AA-DF6FEF73E62E}" destId="{B25FAE59-D943-4CB1-8212-2D1E452DC1EF}" srcOrd="0" destOrd="0" presId="urn:microsoft.com/office/officeart/2005/8/layout/vList5"/>
    <dgm:cxn modelId="{46DEEB15-EA5C-4176-B487-B1E30610A82F}" type="presOf" srcId="{19BF6C73-6CF0-48D7-8A59-0638B8A7C243}" destId="{8F02A5FE-8BF6-413C-8BE5-2C34B89F5162}" srcOrd="0" destOrd="0" presId="urn:microsoft.com/office/officeart/2005/8/layout/vList5"/>
    <dgm:cxn modelId="{766E29A8-6EA6-4439-8FC5-24DB91A3FC35}" srcId="{19BF6C73-6CF0-48D7-8A59-0638B8A7C243}" destId="{7F18D3E1-35A4-4948-AABB-42A906906AEB}" srcOrd="2" destOrd="0" parTransId="{CBF36249-D4CD-4E37-BE66-F22B4EEB310B}" sibTransId="{930E34C4-A961-41E2-9197-2165DDFF9FA2}"/>
    <dgm:cxn modelId="{CC33C00C-8402-447A-8CE5-91FCE5047B84}" type="presOf" srcId="{5936BD09-F159-4D1F-B46C-BF2D1B58D255}" destId="{6ED50529-0D0A-445B-BC51-822964B44281}" srcOrd="0" destOrd="1" presId="urn:microsoft.com/office/officeart/2005/8/layout/vList5"/>
    <dgm:cxn modelId="{1611CA12-DCA6-4D63-B9C9-F68FAC384261}" srcId="{38E758D6-58B5-4A42-B0AA-DF6FEF73E62E}" destId="{9B21DCD5-6701-4154-B2E8-2119714BA7C4}" srcOrd="4" destOrd="0" parTransId="{3557648F-4A76-4644-80AE-F219EEEB152B}" sibTransId="{3D441606-EB6F-4917-9F4A-FFE7608BFD23}"/>
    <dgm:cxn modelId="{6E701163-3A79-470A-A5F5-B85B968295B7}" type="presOf" srcId="{BE9C971F-8930-49D1-87F6-59FFF07D7853}" destId="{431EE5A7-D984-4FB9-89DC-8BF6842BCD0F}" srcOrd="0" destOrd="0" presId="urn:microsoft.com/office/officeart/2005/8/layout/vList5"/>
    <dgm:cxn modelId="{2AD30973-FC7D-4A23-A93E-51D9996EB583}" srcId="{19BF6C73-6CF0-48D7-8A59-0638B8A7C243}" destId="{E05C94D9-8D93-4913-A0AF-E88B1F4AE411}" srcOrd="3" destOrd="0" parTransId="{2420D81E-4309-4B59-B1AD-574288FA65C7}" sibTransId="{2792C838-652C-4919-8ACF-10923806FB5F}"/>
    <dgm:cxn modelId="{7235A2C8-353C-4DF2-902A-773B023EE45E}" type="presOf" srcId="{A638DFB3-F0A2-4333-9B19-163F28CCE7E7}" destId="{431EE5A7-D984-4FB9-89DC-8BF6842BCD0F}" srcOrd="0" destOrd="1" presId="urn:microsoft.com/office/officeart/2005/8/layout/vList5"/>
    <dgm:cxn modelId="{623A173E-CBC9-44F1-9CD9-CE81F637B6A1}" type="presOf" srcId="{6CFE10BD-A7D2-4B2B-B6D6-57E47ADE8036}" destId="{50926754-2DFF-4F04-878F-64067A1F194D}" srcOrd="0" destOrd="1" presId="urn:microsoft.com/office/officeart/2005/8/layout/vList5"/>
    <dgm:cxn modelId="{7A9708F9-DBF4-4493-8C49-FF33C3EA70C3}" type="presOf" srcId="{1C3C4618-4522-4415-A705-D9AE6C7509B4}" destId="{50926754-2DFF-4F04-878F-64067A1F194D}" srcOrd="0" destOrd="0" presId="urn:microsoft.com/office/officeart/2005/8/layout/vList5"/>
    <dgm:cxn modelId="{0C511CE6-7F41-4ED1-BC09-7756830C268B}" type="presOf" srcId="{6F4778E7-2C20-479C-928C-7693C925F44F}" destId="{8540A856-61E9-4979-80D2-480DF00E93A9}" srcOrd="0" destOrd="0" presId="urn:microsoft.com/office/officeart/2005/8/layout/vList5"/>
    <dgm:cxn modelId="{15305CFB-41BF-40F6-8844-B7EBCAB63C5D}" type="presOf" srcId="{9B21DCD5-6701-4154-B2E8-2119714BA7C4}" destId="{19AD275C-FE47-4AFD-A15B-C0AB02D630E1}" srcOrd="0" destOrd="0" presId="urn:microsoft.com/office/officeart/2005/8/layout/vList5"/>
    <dgm:cxn modelId="{B7F377B9-1FF0-40FE-8C25-FB0BFD5FA04F}" type="presOf" srcId="{E812FAEA-27A3-42DF-B41F-6DB803A254BE}" destId="{97D285CB-F824-40A3-BECA-30330AAE509B}" srcOrd="0" destOrd="0" presId="urn:microsoft.com/office/officeart/2005/8/layout/vList5"/>
    <dgm:cxn modelId="{9B0A468E-C13B-4469-9C9A-09F4D35C3EE0}" srcId="{19BF6C73-6CF0-48D7-8A59-0638B8A7C243}" destId="{7F8A4EDB-448A-4337-BA1A-D2DB4C8715F5}" srcOrd="1" destOrd="0" parTransId="{1C88D372-72F0-4069-B207-43E4E11B22E7}" sibTransId="{281F2BF9-3602-41C6-94B7-F38202518D2A}"/>
    <dgm:cxn modelId="{8978A87B-E03F-49A2-A07C-258E9E21CBDC}" srcId="{6F4778E7-2C20-479C-928C-7693C925F44F}" destId="{A638DFB3-F0A2-4333-9B19-163F28CCE7E7}" srcOrd="1" destOrd="0" parTransId="{7FDA3AC2-7A5D-43F2-B773-05B739520210}" sibTransId="{F5896759-A239-4289-8ABD-E895A59F3871}"/>
    <dgm:cxn modelId="{CD886127-2D4F-408D-B9CC-7236F411D8E1}" srcId="{8C36015F-3A16-4513-BDF1-0E02688FE34A}" destId="{9B40C45E-2305-4066-B452-2C7E20EC9D51}" srcOrd="0" destOrd="0" parTransId="{953AF4F4-C01B-443F-B71D-C8C4D5CAE539}" sibTransId="{A4D132D9-F677-4BD2-87C3-0775C220E3CA}"/>
    <dgm:cxn modelId="{F1903DBC-83F0-4351-93B3-2156C03E99D7}" type="presOf" srcId="{9B40C45E-2305-4066-B452-2C7E20EC9D51}" destId="{6ED50529-0D0A-445B-BC51-822964B44281}" srcOrd="0" destOrd="0" presId="urn:microsoft.com/office/officeart/2005/8/layout/vList5"/>
    <dgm:cxn modelId="{0D678053-8A76-49A1-A12F-FC7974F35CFF}" srcId="{19BF6C73-6CF0-48D7-8A59-0638B8A7C243}" destId="{E812FAEA-27A3-42DF-B41F-6DB803A254BE}" srcOrd="0" destOrd="0" parTransId="{FD38DF9C-9812-4FB6-AB00-5C8CAB72DF8F}" sibTransId="{FB697F0A-ECCA-40E2-83EA-11661D436496}"/>
    <dgm:cxn modelId="{E2E6C094-16F0-45E7-9071-B0F93EF5D868}" srcId="{38E758D6-58B5-4A42-B0AA-DF6FEF73E62E}" destId="{CEF9713A-1B52-43A5-BFD5-2EDA1A198969}" srcOrd="1" destOrd="0" parTransId="{EABF9D64-0E0B-464C-9D23-D3ACB38AF3BA}" sibTransId="{C940969D-0D6E-46D2-8E5A-46231E7D2528}"/>
    <dgm:cxn modelId="{35213808-5812-4CEE-ADE3-EA886D76DC59}" srcId="{38E758D6-58B5-4A42-B0AA-DF6FEF73E62E}" destId="{6F4778E7-2C20-479C-928C-7693C925F44F}" srcOrd="3" destOrd="0" parTransId="{330E4E55-AE30-4339-AE57-272BFD8301FA}" sibTransId="{2A0C768E-04B8-494B-9959-F70C9DE757BF}"/>
    <dgm:cxn modelId="{2FFCBF01-7949-42D2-AD1D-37AFC4F944B4}" srcId="{CEF9713A-1B52-43A5-BFD5-2EDA1A198969}" destId="{1C3C4618-4522-4415-A705-D9AE6C7509B4}" srcOrd="0" destOrd="0" parTransId="{87A041D1-CBCD-4FE4-818B-F61994F463DD}" sibTransId="{D33E3892-9AAD-4730-A3DE-A7496ED8BF9C}"/>
    <dgm:cxn modelId="{76F46776-5388-47A5-B3B3-5CB8372BFBCE}" type="presOf" srcId="{E05C94D9-8D93-4913-A0AF-E88B1F4AE411}" destId="{97D285CB-F824-40A3-BECA-30330AAE509B}" srcOrd="0" destOrd="3" presId="urn:microsoft.com/office/officeart/2005/8/layout/vList5"/>
    <dgm:cxn modelId="{72FD4AE4-30D3-4787-85DB-F99BB70BAF2C}" type="presOf" srcId="{F68E3E3B-2EC0-4CBB-89AE-57FE9918224F}" destId="{F5BEF31D-A8B9-419F-801E-140A3A87C098}" srcOrd="0" destOrd="0" presId="urn:microsoft.com/office/officeart/2005/8/layout/vList5"/>
    <dgm:cxn modelId="{877A7760-6D14-4447-BB4F-5966156FC41A}" srcId="{CEF9713A-1B52-43A5-BFD5-2EDA1A198969}" destId="{6CFE10BD-A7D2-4B2B-B6D6-57E47ADE8036}" srcOrd="1" destOrd="0" parTransId="{7BA32438-3713-49EF-BA44-1EA7A5C4A597}" sibTransId="{F1472272-7D01-4C9E-8952-E7249DF9E582}"/>
    <dgm:cxn modelId="{B5BAF082-7A51-487C-B80E-3DCDBBA68F78}" type="presOf" srcId="{CEF9713A-1B52-43A5-BFD5-2EDA1A198969}" destId="{62A70D75-6D3A-4727-8AAD-6169DEE3D656}" srcOrd="0" destOrd="0" presId="urn:microsoft.com/office/officeart/2005/8/layout/vList5"/>
    <dgm:cxn modelId="{9154E983-C54B-4D66-B2B2-08A9A425FC23}" srcId="{8C36015F-3A16-4513-BDF1-0E02688FE34A}" destId="{5936BD09-F159-4D1F-B46C-BF2D1B58D255}" srcOrd="1" destOrd="0" parTransId="{E9D47840-4CA8-4DAE-A650-0C373AB98699}" sibTransId="{8DE87571-F3E5-48DA-88F5-EF643889EC8B}"/>
    <dgm:cxn modelId="{14FEE5E5-3521-49C6-A804-F753CB135C57}" srcId="{38E758D6-58B5-4A42-B0AA-DF6FEF73E62E}" destId="{19BF6C73-6CF0-48D7-8A59-0638B8A7C243}" srcOrd="0" destOrd="0" parTransId="{30BD208C-1FDE-4092-9F97-53279667C2B4}" sibTransId="{E4748020-C22A-4B2A-B9AA-6DBCCF81160D}"/>
    <dgm:cxn modelId="{7CA2D7BB-AB39-4A51-BBA3-E4967DEC538E}" type="presParOf" srcId="{B25FAE59-D943-4CB1-8212-2D1E452DC1EF}" destId="{3B8026FD-2639-4CB9-A984-20106F031984}" srcOrd="0" destOrd="0" presId="urn:microsoft.com/office/officeart/2005/8/layout/vList5"/>
    <dgm:cxn modelId="{DEA16208-E600-4946-9506-1F10612EE09D}" type="presParOf" srcId="{3B8026FD-2639-4CB9-A984-20106F031984}" destId="{8F02A5FE-8BF6-413C-8BE5-2C34B89F5162}" srcOrd="0" destOrd="0" presId="urn:microsoft.com/office/officeart/2005/8/layout/vList5"/>
    <dgm:cxn modelId="{D4D1C3F3-9CE4-4082-A423-0267B3D55629}" type="presParOf" srcId="{3B8026FD-2639-4CB9-A984-20106F031984}" destId="{97D285CB-F824-40A3-BECA-30330AAE509B}" srcOrd="1" destOrd="0" presId="urn:microsoft.com/office/officeart/2005/8/layout/vList5"/>
    <dgm:cxn modelId="{F92FFCCC-4AC5-495D-9B96-CD6F4F67FE5E}" type="presParOf" srcId="{B25FAE59-D943-4CB1-8212-2D1E452DC1EF}" destId="{1C671EE6-6CBE-4EC1-B70F-89C8BE709502}" srcOrd="1" destOrd="0" presId="urn:microsoft.com/office/officeart/2005/8/layout/vList5"/>
    <dgm:cxn modelId="{C6B9AC8B-6F29-4E39-BB4C-7C4F1DCEA16C}" type="presParOf" srcId="{B25FAE59-D943-4CB1-8212-2D1E452DC1EF}" destId="{B2F0464A-CE89-47CD-9B78-5608D779FF70}" srcOrd="2" destOrd="0" presId="urn:microsoft.com/office/officeart/2005/8/layout/vList5"/>
    <dgm:cxn modelId="{21B0F0AF-CE8E-4FE9-BE45-A74BD5197931}" type="presParOf" srcId="{B2F0464A-CE89-47CD-9B78-5608D779FF70}" destId="{62A70D75-6D3A-4727-8AAD-6169DEE3D656}" srcOrd="0" destOrd="0" presId="urn:microsoft.com/office/officeart/2005/8/layout/vList5"/>
    <dgm:cxn modelId="{B701495D-FA57-4921-91C6-94ADB443B8B5}" type="presParOf" srcId="{B2F0464A-CE89-47CD-9B78-5608D779FF70}" destId="{50926754-2DFF-4F04-878F-64067A1F194D}" srcOrd="1" destOrd="0" presId="urn:microsoft.com/office/officeart/2005/8/layout/vList5"/>
    <dgm:cxn modelId="{69F4E6CB-6C2E-42F4-8437-CE7378011645}" type="presParOf" srcId="{B25FAE59-D943-4CB1-8212-2D1E452DC1EF}" destId="{7B07888F-A6F0-43E4-926B-261B7695CFD6}" srcOrd="3" destOrd="0" presId="urn:microsoft.com/office/officeart/2005/8/layout/vList5"/>
    <dgm:cxn modelId="{657A5331-8C9C-4CFE-8B4C-EF6A8A9C477A}" type="presParOf" srcId="{B25FAE59-D943-4CB1-8212-2D1E452DC1EF}" destId="{00371B85-236C-442A-8260-B3BD4B47773A}" srcOrd="4" destOrd="0" presId="urn:microsoft.com/office/officeart/2005/8/layout/vList5"/>
    <dgm:cxn modelId="{8AD784A8-A432-4622-A838-FEEDF4ED4528}" type="presParOf" srcId="{00371B85-236C-442A-8260-B3BD4B47773A}" destId="{157B088B-BB0A-4776-9397-1EB126A61AD2}" srcOrd="0" destOrd="0" presId="urn:microsoft.com/office/officeart/2005/8/layout/vList5"/>
    <dgm:cxn modelId="{6C45B938-76C2-4B8C-9497-E5146B8EFCCD}" type="presParOf" srcId="{00371B85-236C-442A-8260-B3BD4B47773A}" destId="{6ED50529-0D0A-445B-BC51-822964B44281}" srcOrd="1" destOrd="0" presId="urn:microsoft.com/office/officeart/2005/8/layout/vList5"/>
    <dgm:cxn modelId="{8DDB7442-6F46-4739-B655-F7D24C784C70}" type="presParOf" srcId="{B25FAE59-D943-4CB1-8212-2D1E452DC1EF}" destId="{CB409EAE-189C-46EE-93AB-988DE6AB94A8}" srcOrd="5" destOrd="0" presId="urn:microsoft.com/office/officeart/2005/8/layout/vList5"/>
    <dgm:cxn modelId="{A124766E-1B57-4C11-998B-CE8A69AC4B64}" type="presParOf" srcId="{B25FAE59-D943-4CB1-8212-2D1E452DC1EF}" destId="{E293BB71-02E1-4169-A611-3E8048BDE113}" srcOrd="6" destOrd="0" presId="urn:microsoft.com/office/officeart/2005/8/layout/vList5"/>
    <dgm:cxn modelId="{E36D0E3E-65C1-4137-9A39-4EDB98521521}" type="presParOf" srcId="{E293BB71-02E1-4169-A611-3E8048BDE113}" destId="{8540A856-61E9-4979-80D2-480DF00E93A9}" srcOrd="0" destOrd="0" presId="urn:microsoft.com/office/officeart/2005/8/layout/vList5"/>
    <dgm:cxn modelId="{E1F4BD08-F27E-479D-A08E-423455DBF9F9}" type="presParOf" srcId="{E293BB71-02E1-4169-A611-3E8048BDE113}" destId="{431EE5A7-D984-4FB9-89DC-8BF6842BCD0F}" srcOrd="1" destOrd="0" presId="urn:microsoft.com/office/officeart/2005/8/layout/vList5"/>
    <dgm:cxn modelId="{D42DEA26-BCA4-4340-AA86-EF16A08F3B83}" type="presParOf" srcId="{B25FAE59-D943-4CB1-8212-2D1E452DC1EF}" destId="{511E66F9-C914-43F5-BF67-A6DCBA5AABB4}" srcOrd="7" destOrd="0" presId="urn:microsoft.com/office/officeart/2005/8/layout/vList5"/>
    <dgm:cxn modelId="{40055AEF-4679-4895-B9EE-B011A25E5C31}" type="presParOf" srcId="{B25FAE59-D943-4CB1-8212-2D1E452DC1EF}" destId="{E556BD73-6F0E-4583-80A7-AA4EAF57BD37}" srcOrd="8" destOrd="0" presId="urn:microsoft.com/office/officeart/2005/8/layout/vList5"/>
    <dgm:cxn modelId="{CEB01D47-1A50-4FE4-BA19-548723A2E398}" type="presParOf" srcId="{E556BD73-6F0E-4583-80A7-AA4EAF57BD37}" destId="{19AD275C-FE47-4AFD-A15B-C0AB02D630E1}" srcOrd="0" destOrd="0" presId="urn:microsoft.com/office/officeart/2005/8/layout/vList5"/>
    <dgm:cxn modelId="{80231280-0FBC-4165-A15A-F93B11266502}" type="presParOf" srcId="{E556BD73-6F0E-4583-80A7-AA4EAF57BD37}" destId="{F5BEF31D-A8B9-419F-801E-140A3A87C09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CB688-02CD-4940-81D2-0AF4455CB715}">
      <dsp:nvSpPr>
        <dsp:cNvPr id="0" name=""/>
        <dsp:cNvSpPr/>
      </dsp:nvSpPr>
      <dsp:spPr>
        <a:xfrm>
          <a:off x="640" y="1463433"/>
          <a:ext cx="2756983" cy="3590221"/>
        </a:xfrm>
        <a:prstGeom prst="roundRect">
          <a:avLst>
            <a:gd name="adj" fmla="val 5000"/>
          </a:avLst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2021</a:t>
          </a:r>
        </a:p>
      </dsp:txBody>
      <dsp:txXfrm rot="16200000">
        <a:off x="-1195651" y="2659725"/>
        <a:ext cx="2943981" cy="551396"/>
      </dsp:txXfrm>
    </dsp:sp>
    <dsp:sp modelId="{A43F42B9-D352-495F-8AF5-7AEC10A67337}">
      <dsp:nvSpPr>
        <dsp:cNvPr id="0" name=""/>
        <dsp:cNvSpPr/>
      </dsp:nvSpPr>
      <dsp:spPr>
        <a:xfrm>
          <a:off x="552037" y="1463433"/>
          <a:ext cx="2053952" cy="359022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n-GB" sz="1800" i="1" kern="1200" dirty="0">
            <a:solidFill>
              <a:schemeClr val="tx2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800" i="1" kern="1200" dirty="0">
              <a:solidFill>
                <a:schemeClr val="tx2"/>
              </a:solidFill>
            </a:rPr>
            <a:t>actual personnel costs incurred for that person in 2021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800" i="1" kern="1200" dirty="0">
            <a:solidFill>
              <a:schemeClr val="tx2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200" i="1" kern="1200" dirty="0">
            <a:solidFill>
              <a:schemeClr val="tx2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000" i="1" kern="1200" dirty="0">
              <a:solidFill>
                <a:schemeClr val="tx2"/>
              </a:solidFill>
            </a:rPr>
            <a:t>215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BE" sz="1000" i="1" kern="1200" dirty="0">
            <a:solidFill>
              <a:schemeClr val="tx2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BE" sz="1800" b="1" i="1" kern="1200" dirty="0">
              <a:solidFill>
                <a:schemeClr val="bg1"/>
              </a:solidFill>
            </a:rPr>
            <a:t>X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BE" sz="900" i="1" kern="1200" dirty="0">
            <a:solidFill>
              <a:srgbClr val="FF0000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BE" sz="1800" i="1" kern="1200" dirty="0" err="1">
              <a:solidFill>
                <a:schemeClr val="tx2"/>
              </a:solidFill>
            </a:rPr>
            <a:t>days</a:t>
          </a:r>
          <a:r>
            <a:rPr lang="fr-BE" sz="1800" i="1" kern="1200" dirty="0">
              <a:solidFill>
                <a:schemeClr val="tx2"/>
              </a:solidFill>
            </a:rPr>
            <a:t> </a:t>
          </a:r>
          <a:r>
            <a:rPr lang="fr-BE" sz="1800" i="1" kern="1200" dirty="0" err="1">
              <a:solidFill>
                <a:schemeClr val="tx2"/>
              </a:solidFill>
            </a:rPr>
            <a:t>worked</a:t>
          </a:r>
          <a:r>
            <a:rPr lang="fr-BE" sz="1800" i="1" kern="1200" dirty="0">
              <a:solidFill>
                <a:schemeClr val="tx2"/>
              </a:solidFill>
            </a:rPr>
            <a:t> by </a:t>
          </a:r>
          <a:r>
            <a:rPr lang="fr-BE" sz="1800" i="1" kern="1200" dirty="0" err="1">
              <a:solidFill>
                <a:schemeClr val="tx2"/>
              </a:solidFill>
            </a:rPr>
            <a:t>that</a:t>
          </a:r>
          <a:r>
            <a:rPr lang="fr-BE" sz="1800" i="1" kern="1200" dirty="0">
              <a:solidFill>
                <a:schemeClr val="tx2"/>
              </a:solidFill>
            </a:rPr>
            <a:t> </a:t>
          </a:r>
          <a:r>
            <a:rPr lang="fr-BE" sz="1800" i="1" kern="1200" dirty="0" err="1">
              <a:solidFill>
                <a:schemeClr val="tx2"/>
              </a:solidFill>
            </a:rPr>
            <a:t>person</a:t>
          </a:r>
          <a:r>
            <a:rPr lang="fr-BE" sz="1800" i="1" kern="1200" dirty="0">
              <a:solidFill>
                <a:schemeClr val="tx2"/>
              </a:solidFill>
            </a:rPr>
            <a:t> on the action </a:t>
          </a:r>
          <a:r>
            <a:rPr lang="fr-BE" sz="1800" i="1" kern="1200" dirty="0" err="1">
              <a:solidFill>
                <a:schemeClr val="tx2"/>
              </a:solidFill>
            </a:rPr>
            <a:t>from</a:t>
          </a:r>
          <a:r>
            <a:rPr lang="fr-BE" sz="1800" i="1" kern="1200" dirty="0">
              <a:solidFill>
                <a:schemeClr val="tx2"/>
              </a:solidFill>
            </a:rPr>
            <a:t> 1/09/2021</a:t>
          </a:r>
          <a:endParaRPr lang="en-US" sz="1800" i="1" kern="1200" dirty="0">
            <a:solidFill>
              <a:schemeClr val="tx2"/>
            </a:solidFill>
          </a:endParaRPr>
        </a:p>
      </dsp:txBody>
      <dsp:txXfrm>
        <a:off x="552037" y="1463433"/>
        <a:ext cx="2053952" cy="3590221"/>
      </dsp:txXfrm>
    </dsp:sp>
    <dsp:sp modelId="{A668C86E-F01C-448E-90D8-D5ECAF934128}">
      <dsp:nvSpPr>
        <dsp:cNvPr id="0" name=""/>
        <dsp:cNvSpPr/>
      </dsp:nvSpPr>
      <dsp:spPr>
        <a:xfrm>
          <a:off x="2854118" y="1473457"/>
          <a:ext cx="2756983" cy="3608681"/>
        </a:xfrm>
        <a:prstGeom prst="roundRect">
          <a:avLst>
            <a:gd name="adj" fmla="val 5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2022</a:t>
          </a:r>
        </a:p>
      </dsp:txBody>
      <dsp:txXfrm rot="16200000">
        <a:off x="1650257" y="2677318"/>
        <a:ext cx="2959119" cy="551396"/>
      </dsp:txXfrm>
    </dsp:sp>
    <dsp:sp modelId="{1447355A-31D1-4661-86F1-B02410AEA4DE}">
      <dsp:nvSpPr>
        <dsp:cNvPr id="0" name=""/>
        <dsp:cNvSpPr/>
      </dsp:nvSpPr>
      <dsp:spPr>
        <a:xfrm rot="5400000">
          <a:off x="2624676" y="4094303"/>
          <a:ext cx="486453" cy="413547"/>
        </a:xfrm>
        <a:prstGeom prst="flowChartExtra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15A8F3-1699-423A-9489-C86F24981DE2}">
      <dsp:nvSpPr>
        <dsp:cNvPr id="0" name=""/>
        <dsp:cNvSpPr/>
      </dsp:nvSpPr>
      <dsp:spPr>
        <a:xfrm>
          <a:off x="3405515" y="1473457"/>
          <a:ext cx="2053952" cy="36086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0" bIns="0" numCol="1" spcCol="1270" anchor="t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400" i="1" kern="1200" dirty="0">
            <a:solidFill>
              <a:schemeClr val="tx2"/>
            </a:solidFill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800" i="1" kern="1200" dirty="0">
              <a:solidFill>
                <a:schemeClr val="tx2"/>
              </a:solidFill>
            </a:rPr>
            <a:t>actual personnel costs incurred for that person in 2022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BE" sz="1800" i="1" kern="1200" dirty="0">
            <a:solidFill>
              <a:schemeClr val="tx2"/>
            </a:solidFill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800" i="1" kern="1200" dirty="0">
            <a:solidFill>
              <a:schemeClr val="tx2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i="1" kern="1200" dirty="0">
              <a:solidFill>
                <a:schemeClr val="tx2"/>
              </a:solidFill>
            </a:rPr>
            <a:t>215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700" i="1" kern="1200" dirty="0">
            <a:solidFill>
              <a:schemeClr val="bg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800" b="1" i="1" kern="1200" dirty="0">
              <a:solidFill>
                <a:schemeClr val="bg1"/>
              </a:solidFill>
            </a:rPr>
            <a:t>X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800" i="1" kern="1200" dirty="0" err="1">
              <a:solidFill>
                <a:schemeClr val="tx2"/>
              </a:solidFill>
            </a:rPr>
            <a:t>days</a:t>
          </a:r>
          <a:r>
            <a:rPr lang="fr-BE" sz="1800" i="1" kern="1200" dirty="0">
              <a:solidFill>
                <a:schemeClr val="tx2"/>
              </a:solidFill>
            </a:rPr>
            <a:t> </a:t>
          </a:r>
          <a:r>
            <a:rPr lang="fr-BE" sz="1800" i="1" kern="1200" dirty="0" err="1">
              <a:solidFill>
                <a:schemeClr val="tx2"/>
              </a:solidFill>
            </a:rPr>
            <a:t>worked</a:t>
          </a:r>
          <a:r>
            <a:rPr lang="fr-BE" sz="1800" i="1" kern="1200" dirty="0">
              <a:solidFill>
                <a:schemeClr val="tx2"/>
              </a:solidFill>
            </a:rPr>
            <a:t> by </a:t>
          </a:r>
          <a:r>
            <a:rPr lang="fr-BE" sz="1800" i="1" kern="1200" dirty="0" err="1">
              <a:solidFill>
                <a:schemeClr val="tx2"/>
              </a:solidFill>
            </a:rPr>
            <a:t>that</a:t>
          </a:r>
          <a:r>
            <a:rPr lang="fr-BE" sz="1800" i="1" kern="1200" dirty="0">
              <a:solidFill>
                <a:schemeClr val="tx2"/>
              </a:solidFill>
            </a:rPr>
            <a:t> </a:t>
          </a:r>
          <a:r>
            <a:rPr lang="fr-BE" sz="1800" i="1" kern="1200" dirty="0" err="1">
              <a:solidFill>
                <a:schemeClr val="tx2"/>
              </a:solidFill>
            </a:rPr>
            <a:t>person</a:t>
          </a:r>
          <a:r>
            <a:rPr lang="fr-BE" sz="1800" i="1" kern="1200" dirty="0">
              <a:solidFill>
                <a:schemeClr val="tx2"/>
              </a:solidFill>
            </a:rPr>
            <a:t> on the action in 2022</a:t>
          </a:r>
          <a:endParaRPr lang="en-US" sz="1800" kern="1200" dirty="0"/>
        </a:p>
      </dsp:txBody>
      <dsp:txXfrm>
        <a:off x="3405515" y="1473457"/>
        <a:ext cx="2053952" cy="3608681"/>
      </dsp:txXfrm>
    </dsp:sp>
    <dsp:sp modelId="{F3BC11C8-D943-42B2-9EF5-E96CCB75DFCF}">
      <dsp:nvSpPr>
        <dsp:cNvPr id="0" name=""/>
        <dsp:cNvSpPr/>
      </dsp:nvSpPr>
      <dsp:spPr>
        <a:xfrm>
          <a:off x="5707596" y="1463433"/>
          <a:ext cx="2756983" cy="3627936"/>
        </a:xfrm>
        <a:prstGeom prst="roundRect">
          <a:avLst>
            <a:gd name="adj" fmla="val 500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2023</a:t>
          </a:r>
        </a:p>
      </dsp:txBody>
      <dsp:txXfrm rot="16200000">
        <a:off x="4495841" y="2675188"/>
        <a:ext cx="2974908" cy="551396"/>
      </dsp:txXfrm>
    </dsp:sp>
    <dsp:sp modelId="{57E48871-28B7-4E81-8F42-321156EE3232}">
      <dsp:nvSpPr>
        <dsp:cNvPr id="0" name=""/>
        <dsp:cNvSpPr/>
      </dsp:nvSpPr>
      <dsp:spPr>
        <a:xfrm rot="5400000">
          <a:off x="5478154" y="4094303"/>
          <a:ext cx="486453" cy="413547"/>
        </a:xfrm>
        <a:prstGeom prst="flowChartExtra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8F58B-E55B-4C35-A604-B697CDED4B4E}">
      <dsp:nvSpPr>
        <dsp:cNvPr id="0" name=""/>
        <dsp:cNvSpPr/>
      </dsp:nvSpPr>
      <dsp:spPr>
        <a:xfrm>
          <a:off x="6258993" y="1463433"/>
          <a:ext cx="2053952" cy="362793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4290" rIns="0" bIns="0" numCol="1" spcCol="1270" anchor="t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i="1" kern="1200" dirty="0">
            <a:solidFill>
              <a:schemeClr val="tx2"/>
            </a:solidFill>
          </a:endParaRPr>
        </a:p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800" i="1" kern="1200" dirty="0">
              <a:solidFill>
                <a:schemeClr val="tx2"/>
              </a:solidFill>
            </a:rPr>
            <a:t>actual personnel costs incurred for that person until 31/03/2023</a:t>
          </a:r>
        </a:p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800" i="1" kern="1200" dirty="0">
              <a:solidFill>
                <a:schemeClr val="tx2"/>
              </a:solidFill>
            </a:rPr>
            <a:t> </a:t>
          </a:r>
        </a:p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800" i="1" kern="1200" dirty="0">
              <a:solidFill>
                <a:schemeClr val="tx2"/>
              </a:solidFill>
            </a:rPr>
            <a:t>(</a:t>
          </a:r>
          <a:r>
            <a:rPr lang="en-GB" sz="1800" b="1" i="1" kern="1200" dirty="0">
              <a:solidFill>
                <a:schemeClr val="tx2"/>
              </a:solidFill>
            </a:rPr>
            <a:t>215 / 12 x 3</a:t>
          </a:r>
          <a:r>
            <a:rPr lang="en-GB" sz="1800" i="1" kern="1200" dirty="0">
              <a:solidFill>
                <a:schemeClr val="tx2"/>
              </a:solidFill>
            </a:rPr>
            <a:t>)</a:t>
          </a:r>
        </a:p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000" i="1" kern="1200" dirty="0">
            <a:solidFill>
              <a:schemeClr val="tx2"/>
            </a:solidFill>
          </a:endParaRPr>
        </a:p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BE" sz="1800" b="1" i="1" kern="1200" dirty="0">
              <a:solidFill>
                <a:schemeClr val="bg1"/>
              </a:solidFill>
            </a:rPr>
            <a:t>X</a:t>
          </a:r>
        </a:p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900" i="1" kern="1200" dirty="0">
            <a:solidFill>
              <a:schemeClr val="tx2"/>
            </a:solidFill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BE" sz="1800" i="1" kern="1200" dirty="0" err="1">
              <a:solidFill>
                <a:schemeClr val="tx2"/>
              </a:solidFill>
            </a:rPr>
            <a:t>days</a:t>
          </a:r>
          <a:r>
            <a:rPr lang="fr-BE" sz="1800" i="1" kern="1200" dirty="0">
              <a:solidFill>
                <a:schemeClr val="tx2"/>
              </a:solidFill>
            </a:rPr>
            <a:t> </a:t>
          </a:r>
          <a:r>
            <a:rPr lang="fr-BE" sz="1800" i="1" kern="1200" dirty="0" err="1">
              <a:solidFill>
                <a:schemeClr val="tx2"/>
              </a:solidFill>
            </a:rPr>
            <a:t>worked</a:t>
          </a:r>
          <a:r>
            <a:rPr lang="fr-BE" sz="1800" i="1" kern="1200" dirty="0">
              <a:solidFill>
                <a:schemeClr val="tx2"/>
              </a:solidFill>
            </a:rPr>
            <a:t> by </a:t>
          </a:r>
          <a:r>
            <a:rPr lang="fr-BE" sz="1800" i="1" kern="1200" dirty="0" err="1">
              <a:solidFill>
                <a:schemeClr val="tx2"/>
              </a:solidFill>
            </a:rPr>
            <a:t>that</a:t>
          </a:r>
          <a:r>
            <a:rPr lang="fr-BE" sz="1800" i="1" kern="1200" dirty="0">
              <a:solidFill>
                <a:schemeClr val="tx2"/>
              </a:solidFill>
            </a:rPr>
            <a:t> </a:t>
          </a:r>
          <a:r>
            <a:rPr lang="fr-BE" sz="1800" i="1" kern="1200" dirty="0" err="1">
              <a:solidFill>
                <a:schemeClr val="tx2"/>
              </a:solidFill>
            </a:rPr>
            <a:t>person</a:t>
          </a:r>
          <a:r>
            <a:rPr lang="fr-BE" sz="1800" i="1" kern="1200" dirty="0">
              <a:solidFill>
                <a:schemeClr val="tx2"/>
              </a:solidFill>
            </a:rPr>
            <a:t> on the action </a:t>
          </a:r>
          <a:r>
            <a:rPr lang="fr-BE" sz="1800" i="1" kern="1200" dirty="0" err="1">
              <a:solidFill>
                <a:schemeClr val="tx2"/>
              </a:solidFill>
            </a:rPr>
            <a:t>until</a:t>
          </a:r>
          <a:r>
            <a:rPr lang="fr-BE" sz="1800" i="1" kern="1200" dirty="0">
              <a:solidFill>
                <a:schemeClr val="tx2"/>
              </a:solidFill>
            </a:rPr>
            <a:t> </a:t>
          </a:r>
          <a:r>
            <a:rPr lang="en-GB" sz="1800" i="1" kern="1200" dirty="0">
              <a:solidFill>
                <a:schemeClr val="tx2"/>
              </a:solidFill>
            </a:rPr>
            <a:t>31/03/2023</a:t>
          </a:r>
          <a:endParaRPr lang="en-US" sz="1800" i="1" kern="1200" dirty="0">
            <a:solidFill>
              <a:schemeClr val="tx2"/>
            </a:solidFill>
          </a:endParaRP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2100" i="1" kern="1200" dirty="0">
            <a:solidFill>
              <a:schemeClr val="tx2"/>
            </a:solidFill>
          </a:endParaRPr>
        </a:p>
      </dsp:txBody>
      <dsp:txXfrm>
        <a:off x="6258993" y="1463433"/>
        <a:ext cx="2053952" cy="36279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E27ABB-7E76-458B-97DF-8A1CA9ECC14E}">
      <dsp:nvSpPr>
        <dsp:cNvPr id="0" name=""/>
        <dsp:cNvSpPr/>
      </dsp:nvSpPr>
      <dsp:spPr>
        <a:xfrm>
          <a:off x="487177" y="781155"/>
          <a:ext cx="3711428" cy="436638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D0C69-2C45-49CD-88E1-531951D2C792}">
      <dsp:nvSpPr>
        <dsp:cNvPr id="0" name=""/>
        <dsp:cNvSpPr/>
      </dsp:nvSpPr>
      <dsp:spPr>
        <a:xfrm>
          <a:off x="483865" y="945139"/>
          <a:ext cx="272654" cy="2726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DC322C-5034-4645-B16D-C7B858DEC93A}">
      <dsp:nvSpPr>
        <dsp:cNvPr id="0" name=""/>
        <dsp:cNvSpPr/>
      </dsp:nvSpPr>
      <dsp:spPr>
        <a:xfrm>
          <a:off x="497197" y="0"/>
          <a:ext cx="3711428" cy="784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tx1"/>
              </a:solidFill>
              <a:latin typeface="+mn-lt"/>
            </a:rPr>
            <a:t>You </a:t>
          </a:r>
          <a:r>
            <a:rPr lang="en-GB" sz="2400" b="1" kern="1200" dirty="0">
              <a:solidFill>
                <a:schemeClr val="tx1"/>
              </a:solidFill>
              <a:latin typeface="+mn-lt"/>
            </a:rPr>
            <a:t>need </a:t>
          </a:r>
          <a:r>
            <a:rPr lang="en-GB" sz="2400" b="0" kern="1200" dirty="0">
              <a:solidFill>
                <a:schemeClr val="tx1"/>
              </a:solidFill>
              <a:latin typeface="+mn-lt"/>
            </a:rPr>
            <a:t>(e.g.)</a:t>
          </a:r>
        </a:p>
      </dsp:txBody>
      <dsp:txXfrm>
        <a:off x="497197" y="0"/>
        <a:ext cx="3711428" cy="784386"/>
      </dsp:txXfrm>
    </dsp:sp>
    <dsp:sp modelId="{D3B4AC14-0F58-415B-AEE2-1D0D66C53C3F}">
      <dsp:nvSpPr>
        <dsp:cNvPr id="0" name=""/>
        <dsp:cNvSpPr/>
      </dsp:nvSpPr>
      <dsp:spPr>
        <a:xfrm>
          <a:off x="509532" y="1539296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71BD56-3051-4231-A422-E32DFC3087E2}">
      <dsp:nvSpPr>
        <dsp:cNvPr id="0" name=""/>
        <dsp:cNvSpPr/>
      </dsp:nvSpPr>
      <dsp:spPr>
        <a:xfrm>
          <a:off x="769320" y="1357851"/>
          <a:ext cx="3451628" cy="635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+mn-lt"/>
            </a:rPr>
            <a:t>Technical documents</a:t>
          </a:r>
        </a:p>
      </dsp:txBody>
      <dsp:txXfrm>
        <a:off x="769320" y="1357851"/>
        <a:ext cx="3451628" cy="635543"/>
      </dsp:txXfrm>
    </dsp:sp>
    <dsp:sp modelId="{D040BF2D-F00D-4570-AD1A-8D3A7E694FEC}">
      <dsp:nvSpPr>
        <dsp:cNvPr id="0" name=""/>
        <dsp:cNvSpPr/>
      </dsp:nvSpPr>
      <dsp:spPr>
        <a:xfrm>
          <a:off x="509532" y="2315453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791C09-C59D-4C6D-B877-59231C980BDD}">
      <dsp:nvSpPr>
        <dsp:cNvPr id="0" name=""/>
        <dsp:cNvSpPr/>
      </dsp:nvSpPr>
      <dsp:spPr>
        <a:xfrm>
          <a:off x="769320" y="1993395"/>
          <a:ext cx="3451628" cy="9167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</a:rPr>
            <a:t>Publications,  prototypes, deliverables</a:t>
          </a:r>
        </a:p>
      </dsp:txBody>
      <dsp:txXfrm>
        <a:off x="769320" y="1993395"/>
        <a:ext cx="3451628" cy="916771"/>
      </dsp:txXfrm>
    </dsp:sp>
    <dsp:sp modelId="{C193617C-2CFE-489C-9A02-479D4D6FD645}">
      <dsp:nvSpPr>
        <dsp:cNvPr id="0" name=""/>
        <dsp:cNvSpPr/>
      </dsp:nvSpPr>
      <dsp:spPr>
        <a:xfrm>
          <a:off x="509532" y="3091611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950A58-F781-44F9-8340-E3210E00AF2B}">
      <dsp:nvSpPr>
        <dsp:cNvPr id="0" name=""/>
        <dsp:cNvSpPr/>
      </dsp:nvSpPr>
      <dsp:spPr>
        <a:xfrm>
          <a:off x="769320" y="2910166"/>
          <a:ext cx="3451628" cy="635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Documentation required by good research practices such as lab books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769320" y="2910166"/>
        <a:ext cx="3451628" cy="635543"/>
      </dsp:txXfrm>
    </dsp:sp>
    <dsp:sp modelId="{9FDD23CE-6032-4B6C-B266-542159EBE6AD}">
      <dsp:nvSpPr>
        <dsp:cNvPr id="0" name=""/>
        <dsp:cNvSpPr/>
      </dsp:nvSpPr>
      <dsp:spPr>
        <a:xfrm>
          <a:off x="509532" y="4091312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A8DBA4-883A-4B6E-904F-E18F237659F7}">
      <dsp:nvSpPr>
        <dsp:cNvPr id="0" name=""/>
        <dsp:cNvSpPr/>
      </dsp:nvSpPr>
      <dsp:spPr>
        <a:xfrm>
          <a:off x="769320" y="3545710"/>
          <a:ext cx="3451628" cy="13638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</a:rPr>
            <a:t>…any document proving that the work was done as detailed in Annex 1</a:t>
          </a:r>
        </a:p>
      </dsp:txBody>
      <dsp:txXfrm>
        <a:off x="769320" y="3545710"/>
        <a:ext cx="3451628" cy="1363857"/>
      </dsp:txXfrm>
    </dsp:sp>
    <dsp:sp modelId="{DD29986F-573A-4F78-BE24-AE8EB7D676CD}">
      <dsp:nvSpPr>
        <dsp:cNvPr id="0" name=""/>
        <dsp:cNvSpPr/>
      </dsp:nvSpPr>
      <dsp:spPr>
        <a:xfrm>
          <a:off x="4588379" y="784386"/>
          <a:ext cx="3711428" cy="436638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2B154C-58FB-4CCC-B9F0-7F7778F9990F}">
      <dsp:nvSpPr>
        <dsp:cNvPr id="0" name=""/>
        <dsp:cNvSpPr/>
      </dsp:nvSpPr>
      <dsp:spPr>
        <a:xfrm>
          <a:off x="4588415" y="948370"/>
          <a:ext cx="272654" cy="2726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6A5C6C-8738-4797-BD7E-5B48106FA404}">
      <dsp:nvSpPr>
        <dsp:cNvPr id="0" name=""/>
        <dsp:cNvSpPr/>
      </dsp:nvSpPr>
      <dsp:spPr>
        <a:xfrm>
          <a:off x="4628834" y="0"/>
          <a:ext cx="3711428" cy="784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chemeClr val="tx1"/>
              </a:solidFill>
            </a:rPr>
            <a:t>You </a:t>
          </a:r>
          <a:r>
            <a:rPr lang="en-GB" sz="2400" b="1" kern="1200" dirty="0">
              <a:solidFill>
                <a:schemeClr val="tx1"/>
              </a:solidFill>
            </a:rPr>
            <a:t>don't need</a:t>
          </a:r>
        </a:p>
      </dsp:txBody>
      <dsp:txXfrm>
        <a:off x="4628834" y="0"/>
        <a:ext cx="3711428" cy="784386"/>
      </dsp:txXfrm>
    </dsp:sp>
    <dsp:sp modelId="{32ECA179-7832-4720-85D5-4801109929E4}">
      <dsp:nvSpPr>
        <dsp:cNvPr id="0" name=""/>
        <dsp:cNvSpPr/>
      </dsp:nvSpPr>
      <dsp:spPr>
        <a:xfrm>
          <a:off x="4588410" y="1583920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983E1E-FCE0-4C7B-BAB6-8BEEB590BEF1}">
      <dsp:nvSpPr>
        <dsp:cNvPr id="0" name=""/>
        <dsp:cNvSpPr/>
      </dsp:nvSpPr>
      <dsp:spPr>
        <a:xfrm>
          <a:off x="4860163" y="1357851"/>
          <a:ext cx="3451628" cy="635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</a:rPr>
            <a:t>Time-sheets</a:t>
          </a:r>
        </a:p>
      </dsp:txBody>
      <dsp:txXfrm>
        <a:off x="4860163" y="1357851"/>
        <a:ext cx="3451628" cy="635543"/>
      </dsp:txXfrm>
    </dsp:sp>
    <dsp:sp modelId="{24E1DB94-62F3-47BA-A51C-7271A2895555}">
      <dsp:nvSpPr>
        <dsp:cNvPr id="0" name=""/>
        <dsp:cNvSpPr/>
      </dsp:nvSpPr>
      <dsp:spPr>
        <a:xfrm>
          <a:off x="4600745" y="2174839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C0B160-C06E-425F-B717-49DC1B0EEA69}">
      <dsp:nvSpPr>
        <dsp:cNvPr id="0" name=""/>
        <dsp:cNvSpPr/>
      </dsp:nvSpPr>
      <dsp:spPr>
        <a:xfrm>
          <a:off x="4860163" y="1993395"/>
          <a:ext cx="3451628" cy="635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</a:rPr>
            <a:t>Pay-slips or contracts</a:t>
          </a:r>
        </a:p>
      </dsp:txBody>
      <dsp:txXfrm>
        <a:off x="4860163" y="1993395"/>
        <a:ext cx="3451628" cy="635543"/>
      </dsp:txXfrm>
    </dsp:sp>
    <dsp:sp modelId="{C161A4AC-B78D-4642-BA09-5E2E56DAEC61}">
      <dsp:nvSpPr>
        <dsp:cNvPr id="0" name=""/>
        <dsp:cNvSpPr/>
      </dsp:nvSpPr>
      <dsp:spPr>
        <a:xfrm>
          <a:off x="4600745" y="2810383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8E0450-86F7-49F4-8851-92ED35B4A1E8}">
      <dsp:nvSpPr>
        <dsp:cNvPr id="0" name=""/>
        <dsp:cNvSpPr/>
      </dsp:nvSpPr>
      <dsp:spPr>
        <a:xfrm>
          <a:off x="4860163" y="2628938"/>
          <a:ext cx="3451628" cy="635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</a:rPr>
            <a:t>Depreciation policy</a:t>
          </a:r>
        </a:p>
      </dsp:txBody>
      <dsp:txXfrm>
        <a:off x="4860163" y="2628938"/>
        <a:ext cx="3451628" cy="635543"/>
      </dsp:txXfrm>
    </dsp:sp>
    <dsp:sp modelId="{D2CDC7F1-643E-4DD5-9225-CD0729D58FB1}">
      <dsp:nvSpPr>
        <dsp:cNvPr id="0" name=""/>
        <dsp:cNvSpPr/>
      </dsp:nvSpPr>
      <dsp:spPr>
        <a:xfrm>
          <a:off x="4600745" y="3445927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6F565-4992-47FC-9E06-272D893C48CA}">
      <dsp:nvSpPr>
        <dsp:cNvPr id="0" name=""/>
        <dsp:cNvSpPr/>
      </dsp:nvSpPr>
      <dsp:spPr>
        <a:xfrm>
          <a:off x="4860163" y="3264482"/>
          <a:ext cx="3451628" cy="635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</a:rPr>
            <a:t>Invoices</a:t>
          </a:r>
        </a:p>
      </dsp:txBody>
      <dsp:txXfrm>
        <a:off x="4860163" y="3264482"/>
        <a:ext cx="3451628" cy="635543"/>
      </dsp:txXfrm>
    </dsp:sp>
    <dsp:sp modelId="{28EE6742-2392-494A-AA69-870E778796B4}">
      <dsp:nvSpPr>
        <dsp:cNvPr id="0" name=""/>
        <dsp:cNvSpPr/>
      </dsp:nvSpPr>
      <dsp:spPr>
        <a:xfrm>
          <a:off x="4600745" y="4081470"/>
          <a:ext cx="272648" cy="272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03B572-0EAB-4163-B2FF-AA1F6062046B}">
      <dsp:nvSpPr>
        <dsp:cNvPr id="0" name=""/>
        <dsp:cNvSpPr/>
      </dsp:nvSpPr>
      <dsp:spPr>
        <a:xfrm>
          <a:off x="4860163" y="3900025"/>
          <a:ext cx="3451628" cy="635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</a:rPr>
            <a:t>…any documents proving the actual costs incurred</a:t>
          </a:r>
        </a:p>
      </dsp:txBody>
      <dsp:txXfrm>
        <a:off x="4860163" y="3900025"/>
        <a:ext cx="3451628" cy="6355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D285CB-F824-40A3-BECA-30330AAE509B}">
      <dsp:nvSpPr>
        <dsp:cNvPr id="0" name=""/>
        <dsp:cNvSpPr/>
      </dsp:nvSpPr>
      <dsp:spPr>
        <a:xfrm rot="5400000">
          <a:off x="4959362" y="-2097200"/>
          <a:ext cx="887213" cy="5085147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GB" sz="1500" b="0" kern="1200" dirty="0">
              <a:hlinkClick xmlns:r="http://schemas.openxmlformats.org/officeDocument/2006/relationships" r:id="rId1"/>
            </a:rPr>
            <a:t>What do I need to know?</a:t>
          </a:r>
          <a:r>
            <a:rPr lang="en-150" sz="1500" b="0" kern="1200" dirty="0"/>
            <a:t> &amp; </a:t>
          </a:r>
          <a:r>
            <a:rPr lang="en-GB" sz="1500" b="0" kern="1200" dirty="0">
              <a:hlinkClick xmlns:r="http://schemas.openxmlformats.org/officeDocument/2006/relationships" r:id="rId2"/>
            </a:rPr>
            <a:t>Quick guide</a:t>
          </a:r>
          <a:endParaRPr lang="en-I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150" sz="1500" kern="1200" dirty="0">
              <a:hlinkClick xmlns:r="http://schemas.openxmlformats.org/officeDocument/2006/relationships" r:id="rId3"/>
            </a:rPr>
            <a:t>Frequently asked questions</a:t>
          </a:r>
          <a:endParaRPr lang="en-I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150" sz="1500" kern="1200" dirty="0">
              <a:hlinkClick xmlns:r="http://schemas.openxmlformats.org/officeDocument/2006/relationships" r:id="rId4"/>
            </a:rPr>
            <a:t>Detailed guidance for participants</a:t>
          </a:r>
          <a:endParaRPr lang="en-I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150" sz="1500" kern="1200" dirty="0">
              <a:hlinkClick xmlns:r="http://schemas.openxmlformats.org/officeDocument/2006/relationships" r:id="rId5"/>
            </a:rPr>
            <a:t>Lump sum briefing slides for experts</a:t>
          </a:r>
          <a:endParaRPr lang="en-IE" sz="1500" kern="1200" dirty="0"/>
        </a:p>
      </dsp:txBody>
      <dsp:txXfrm rot="-5400000">
        <a:off x="2860395" y="45077"/>
        <a:ext cx="5041837" cy="800593"/>
      </dsp:txXfrm>
    </dsp:sp>
    <dsp:sp modelId="{8F02A5FE-8BF6-413C-8BE5-2C34B89F5162}">
      <dsp:nvSpPr>
        <dsp:cNvPr id="0" name=""/>
        <dsp:cNvSpPr/>
      </dsp:nvSpPr>
      <dsp:spPr>
        <a:xfrm>
          <a:off x="0" y="13459"/>
          <a:ext cx="2860395" cy="8638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b="0" kern="1200" dirty="0"/>
            <a:t>Guidance documents</a:t>
          </a:r>
          <a:endParaRPr lang="en-IE" sz="2500" kern="1200" dirty="0"/>
        </a:p>
      </dsp:txBody>
      <dsp:txXfrm>
        <a:off x="42169" y="55628"/>
        <a:ext cx="2776057" cy="779489"/>
      </dsp:txXfrm>
    </dsp:sp>
    <dsp:sp modelId="{50926754-2DFF-4F04-878F-64067A1F194D}">
      <dsp:nvSpPr>
        <dsp:cNvPr id="0" name=""/>
        <dsp:cNvSpPr/>
      </dsp:nvSpPr>
      <dsp:spPr>
        <a:xfrm rot="5400000">
          <a:off x="5014307" y="-1183461"/>
          <a:ext cx="798460" cy="5095094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US" sz="1500" b="0" kern="1200" dirty="0">
              <a:hlinkClick xmlns:r="http://schemas.openxmlformats.org/officeDocument/2006/relationships" r:id="rId6"/>
            </a:rPr>
            <a:t>Model Grant Agreement Lump Sum</a:t>
          </a:r>
          <a:endParaRPr lang="en-I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US" sz="1500" b="0" kern="1200" dirty="0">
              <a:hlinkClick xmlns:r="http://schemas.openxmlformats.org/officeDocument/2006/relationships" r:id="rId7"/>
            </a:rPr>
            <a:t>Decision </a:t>
          </a:r>
          <a:r>
            <a:rPr lang="en-US" sz="1500" b="0" kern="1200" dirty="0" err="1">
              <a:hlinkClick xmlns:r="http://schemas.openxmlformats.org/officeDocument/2006/relationships" r:id="rId7"/>
            </a:rPr>
            <a:t>authorising</a:t>
          </a:r>
          <a:r>
            <a:rPr lang="en-US" sz="1500" b="0" kern="1200" dirty="0">
              <a:hlinkClick xmlns:r="http://schemas.openxmlformats.org/officeDocument/2006/relationships" r:id="rId7"/>
            </a:rPr>
            <a:t> the use of lump sum contributions under the Horizon Europe </a:t>
          </a:r>
          <a:r>
            <a:rPr lang="en-US" sz="1500" b="0" kern="1200" dirty="0" err="1">
              <a:hlinkClick xmlns:r="http://schemas.openxmlformats.org/officeDocument/2006/relationships" r:id="rId7"/>
            </a:rPr>
            <a:t>Programme</a:t>
          </a:r>
          <a:endParaRPr lang="en-IE" sz="1500" kern="1200" dirty="0"/>
        </a:p>
      </dsp:txBody>
      <dsp:txXfrm rot="-5400000">
        <a:off x="2865990" y="1003834"/>
        <a:ext cx="5056116" cy="720504"/>
      </dsp:txXfrm>
    </dsp:sp>
    <dsp:sp modelId="{62A70D75-6D3A-4727-8AAD-6169DEE3D656}">
      <dsp:nvSpPr>
        <dsp:cNvPr id="0" name=""/>
        <dsp:cNvSpPr/>
      </dsp:nvSpPr>
      <dsp:spPr>
        <a:xfrm>
          <a:off x="0" y="932171"/>
          <a:ext cx="2865990" cy="8638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b="0" kern="1200" dirty="0"/>
            <a:t>Reference documents</a:t>
          </a:r>
          <a:endParaRPr lang="en-IE" sz="2500" kern="1200" dirty="0"/>
        </a:p>
      </dsp:txBody>
      <dsp:txXfrm>
        <a:off x="42169" y="974340"/>
        <a:ext cx="2781652" cy="779489"/>
      </dsp:txXfrm>
    </dsp:sp>
    <dsp:sp modelId="{6ED50529-0D0A-445B-BC51-822964B44281}">
      <dsp:nvSpPr>
        <dsp:cNvPr id="0" name=""/>
        <dsp:cNvSpPr/>
      </dsp:nvSpPr>
      <dsp:spPr>
        <a:xfrm rot="5400000">
          <a:off x="5018470" y="-276442"/>
          <a:ext cx="766346" cy="5095094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Font typeface="Arial" panose="020B0604020202020204" pitchFamily="34" charset="0"/>
            <a:buChar char="••"/>
          </a:pPr>
          <a:r>
            <a:rPr lang="en-GB" sz="1500" b="0" kern="1200" dirty="0">
              <a:hlinkClick xmlns:r="http://schemas.openxmlformats.org/officeDocument/2006/relationships" r:id="rId8"/>
            </a:rPr>
            <a:t>European Commission assessment</a:t>
          </a:r>
          <a:r>
            <a:rPr lang="en-GB" sz="1500" b="0" kern="1200" dirty="0"/>
            <a:t> (October 2021)</a:t>
          </a:r>
          <a:endParaRPr lang="en-I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Font typeface="Arial" panose="020B0604020202020204" pitchFamily="34" charset="0"/>
            <a:buChar char="••"/>
          </a:pPr>
          <a:r>
            <a:rPr lang="en-GB" sz="1500" b="0" kern="1200" dirty="0">
              <a:hlinkClick xmlns:r="http://schemas.openxmlformats.org/officeDocument/2006/relationships" r:id="rId9"/>
            </a:rPr>
            <a:t>European Parliament (STOA) study on lump sums in Horizon 2020</a:t>
          </a:r>
          <a:r>
            <a:rPr lang="en-GB" sz="1500" b="0" kern="1200" dirty="0"/>
            <a:t> (May 2022)</a:t>
          </a:r>
          <a:endParaRPr lang="en-IE" sz="1500" kern="1200" dirty="0"/>
        </a:p>
      </dsp:txBody>
      <dsp:txXfrm rot="-5400000">
        <a:off x="2854096" y="1925342"/>
        <a:ext cx="5057684" cy="691526"/>
      </dsp:txXfrm>
    </dsp:sp>
    <dsp:sp modelId="{157B088B-BB0A-4776-9397-1EB126A61AD2}">
      <dsp:nvSpPr>
        <dsp:cNvPr id="0" name=""/>
        <dsp:cNvSpPr/>
      </dsp:nvSpPr>
      <dsp:spPr>
        <a:xfrm>
          <a:off x="0" y="1839190"/>
          <a:ext cx="2865990" cy="8638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500" kern="1200" noProof="0" dirty="0"/>
            <a:t>Studies</a:t>
          </a:r>
        </a:p>
      </dsp:txBody>
      <dsp:txXfrm>
        <a:off x="42169" y="1881359"/>
        <a:ext cx="2781652" cy="779489"/>
      </dsp:txXfrm>
    </dsp:sp>
    <dsp:sp modelId="{431EE5A7-D984-4FB9-89DC-8BF6842BCD0F}">
      <dsp:nvSpPr>
        <dsp:cNvPr id="0" name=""/>
        <dsp:cNvSpPr/>
      </dsp:nvSpPr>
      <dsp:spPr>
        <a:xfrm rot="5400000">
          <a:off x="5018288" y="630576"/>
          <a:ext cx="790499" cy="5095094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IE" sz="1500" kern="1200" noProof="0" dirty="0"/>
            <a:t>Future events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IE" sz="1500" kern="1200" noProof="0" dirty="0"/>
            <a:t>Past events and recordings</a:t>
          </a:r>
        </a:p>
      </dsp:txBody>
      <dsp:txXfrm rot="-5400000">
        <a:off x="2865991" y="2821463"/>
        <a:ext cx="5056505" cy="713321"/>
      </dsp:txXfrm>
    </dsp:sp>
    <dsp:sp modelId="{8540A856-61E9-4979-80D2-480DF00E93A9}">
      <dsp:nvSpPr>
        <dsp:cNvPr id="0" name=""/>
        <dsp:cNvSpPr/>
      </dsp:nvSpPr>
      <dsp:spPr>
        <a:xfrm>
          <a:off x="0" y="2746210"/>
          <a:ext cx="2865990" cy="8638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b="0" kern="1200" dirty="0"/>
            <a:t>Events</a:t>
          </a:r>
          <a:endParaRPr lang="en-IE" sz="2500" kern="1200" dirty="0"/>
        </a:p>
      </dsp:txBody>
      <dsp:txXfrm>
        <a:off x="42169" y="2788379"/>
        <a:ext cx="2781652" cy="779489"/>
      </dsp:txXfrm>
    </dsp:sp>
    <dsp:sp modelId="{F5BEF31D-A8B9-419F-801E-140A3A87C098}">
      <dsp:nvSpPr>
        <dsp:cNvPr id="0" name=""/>
        <dsp:cNvSpPr/>
      </dsp:nvSpPr>
      <dsp:spPr>
        <a:xfrm rot="5400000">
          <a:off x="5053103" y="1537596"/>
          <a:ext cx="720867" cy="5095094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chemeClr val="accent2"/>
            </a:buClr>
            <a:buChar char="••"/>
          </a:pPr>
          <a:r>
            <a:rPr lang="en-GB" sz="1500" b="0" kern="1200" dirty="0"/>
            <a:t>List of Horizon Europe topics using lump sum funding</a:t>
          </a:r>
          <a:endParaRPr lang="en-IE" sz="1500" kern="1200" dirty="0"/>
        </a:p>
      </dsp:txBody>
      <dsp:txXfrm rot="-5400000">
        <a:off x="2865990" y="3759899"/>
        <a:ext cx="5059904" cy="650487"/>
      </dsp:txXfrm>
    </dsp:sp>
    <dsp:sp modelId="{19AD275C-FE47-4AFD-A15B-C0AB02D630E1}">
      <dsp:nvSpPr>
        <dsp:cNvPr id="0" name=""/>
        <dsp:cNvSpPr/>
      </dsp:nvSpPr>
      <dsp:spPr>
        <a:xfrm>
          <a:off x="0" y="3653229"/>
          <a:ext cx="2865990" cy="8638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b="0" kern="1200" dirty="0"/>
            <a:t>Funding opportunities</a:t>
          </a:r>
          <a:endParaRPr lang="en-IE" sz="2500" kern="1200" dirty="0"/>
        </a:p>
      </dsp:txBody>
      <dsp:txXfrm>
        <a:off x="42169" y="3695398"/>
        <a:ext cx="2781652" cy="779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93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601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>
                <a:solidFill>
                  <a:prstClr val="black"/>
                </a:solidFill>
              </a:rPr>
              <a:pPr/>
              <a:t>40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91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>
                <a:solidFill>
                  <a:prstClr val="black"/>
                </a:solidFill>
              </a:rPr>
              <a:pPr/>
              <a:t>54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37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5.pn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6.png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7.png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0.pn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0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0.png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3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" y="0"/>
            <a:ext cx="12192000" cy="6858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93" y="-101625"/>
            <a:ext cx="1763200" cy="17632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5673072" y="6361871"/>
            <a:ext cx="846055" cy="496129"/>
            <a:chOff x="5673072" y="4897884"/>
            <a:chExt cx="846055" cy="496129"/>
          </a:xfrm>
        </p:grpSpPr>
        <p:sp>
          <p:nvSpPr>
            <p:cNvPr id="18" name="Rectangle 17"/>
            <p:cNvSpPr/>
            <p:nvPr userDrawn="1"/>
          </p:nvSpPr>
          <p:spPr>
            <a:xfrm>
              <a:off x="5724681" y="4926090"/>
              <a:ext cx="723886" cy="467923"/>
            </a:xfrm>
            <a:prstGeom prst="rect">
              <a:avLst/>
            </a:prstGeom>
            <a:solidFill>
              <a:srgbClr val="009EE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/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5673072" y="4897884"/>
              <a:ext cx="846055" cy="378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930" b="0" i="1" dirty="0" err="1">
                  <a:solidFill>
                    <a:schemeClr val="bg1"/>
                  </a:solidFill>
                  <a:latin typeface="EC Square Sans Pro Light" panose="020B0506000000020004" pitchFamily="34" charset="0"/>
                </a:rPr>
                <a:t>Research</a:t>
              </a:r>
              <a:r>
                <a:rPr lang="fr-BE" sz="930" b="0" i="1" dirty="0">
                  <a:solidFill>
                    <a:schemeClr val="bg1"/>
                  </a:solidFill>
                  <a:latin typeface="EC Square Sans Pro Light" panose="020B0506000000020004" pitchFamily="34" charset="0"/>
                </a:rPr>
                <a:t> and Innovation </a:t>
              </a:r>
              <a:endParaRPr lang="en-GB" sz="930" b="0" i="1" dirty="0" err="1">
                <a:solidFill>
                  <a:schemeClr val="bg1"/>
                </a:solidFill>
                <a:latin typeface="EC Square Sans Pro Light" panose="020B0506000000020004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250" y="4224797"/>
            <a:ext cx="1001297" cy="1328882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84423" y="5111579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Name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184423" y="4887597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i="0" cap="all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Speaker Name</a:t>
            </a:r>
            <a:endParaRPr lang="en-GB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8184423" y="5333115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Date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8201800" y="3023302"/>
            <a:ext cx="3255743" cy="7793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2"/>
                </a:solidFill>
              </a:rPr>
              <a:t>THE EU</a:t>
            </a:r>
            <a:br>
              <a:rPr lang="en-US" b="1" dirty="0">
                <a:solidFill>
                  <a:schemeClr val="tx2"/>
                </a:solidFill>
              </a:rPr>
            </a:br>
            <a:r>
              <a:rPr lang="en-US" b="1" dirty="0">
                <a:solidFill>
                  <a:schemeClr val="tx2"/>
                </a:solidFill>
              </a:rPr>
              <a:t>RESEARCH &amp; INNOVATION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900" b="1" spc="80" baseline="0" dirty="0">
                <a:solidFill>
                  <a:schemeClr val="tx2"/>
                </a:solidFill>
              </a:rPr>
              <a:t>PROGRAMME</a:t>
            </a:r>
            <a:endParaRPr lang="en-GB" sz="1900" spc="80" baseline="0" dirty="0">
              <a:solidFill>
                <a:schemeClr val="tx2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8288595" y="3888150"/>
            <a:ext cx="3082412" cy="2547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0" spc="70" baseline="0" dirty="0"/>
              <a:t>2021 – 2027</a:t>
            </a:r>
            <a:endParaRPr lang="en-GB" b="0" spc="70" baseline="0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232291" y="4224797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8201800" y="2886814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34041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8382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softEdge rad="0"/>
          </a:effectLst>
        </p:spPr>
      </p:sp>
      <p:sp>
        <p:nvSpPr>
          <p:cNvPr id="14" name="Picture Placeholder 19"/>
          <p:cNvSpPr>
            <a:spLocks noGrp="1"/>
          </p:cNvSpPr>
          <p:nvPr>
            <p:ph type="pic" sz="quarter" idx="17"/>
          </p:nvPr>
        </p:nvSpPr>
        <p:spPr>
          <a:xfrm>
            <a:off x="35754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5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63126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6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90498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24" name="Content Placeholder 25"/>
          <p:cNvSpPr>
            <a:spLocks noGrp="1"/>
          </p:cNvSpPr>
          <p:nvPr>
            <p:ph sz="quarter" idx="20"/>
          </p:nvPr>
        </p:nvSpPr>
        <p:spPr>
          <a:xfrm>
            <a:off x="9049800" y="4260554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5" name="Content Placeholder 25"/>
          <p:cNvSpPr>
            <a:spLocks noGrp="1"/>
          </p:cNvSpPr>
          <p:nvPr>
            <p:ph sz="quarter" idx="21"/>
          </p:nvPr>
        </p:nvSpPr>
        <p:spPr>
          <a:xfrm>
            <a:off x="6312600" y="4270487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6" name="Content Placeholder 25"/>
          <p:cNvSpPr>
            <a:spLocks noGrp="1"/>
          </p:cNvSpPr>
          <p:nvPr>
            <p:ph sz="quarter" idx="22"/>
          </p:nvPr>
        </p:nvSpPr>
        <p:spPr>
          <a:xfrm>
            <a:off x="3575400" y="4260553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7" name="Content Placeholder 25"/>
          <p:cNvSpPr>
            <a:spLocks noGrp="1"/>
          </p:cNvSpPr>
          <p:nvPr>
            <p:ph sz="quarter" idx="23"/>
          </p:nvPr>
        </p:nvSpPr>
        <p:spPr>
          <a:xfrm>
            <a:off x="819624" y="4260552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609600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8851590" y="4254539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11305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40" y="4593727"/>
            <a:ext cx="2050083" cy="192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043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4639713"/>
            <a:ext cx="969978" cy="185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36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70" y="4278124"/>
            <a:ext cx="1540612" cy="221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91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636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3" name="Oval 22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849706" y="1523939"/>
            <a:ext cx="8581250" cy="2841196"/>
          </a:xfrm>
        </p:spPr>
        <p:txBody>
          <a:bodyPr wrap="square" anchor="ctr" anchorCtr="0">
            <a:noAutofit/>
          </a:bodyPr>
          <a:lstStyle>
            <a:lvl1pPr algn="l">
              <a:defRPr sz="2800" b="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Insert your quote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50819" y="4645214"/>
            <a:ext cx="8622192" cy="294935"/>
          </a:xfrm>
        </p:spPr>
        <p:txBody>
          <a:bodyPr wrap="none" tIns="0" bIns="0">
            <a:noAutofit/>
          </a:bodyPr>
          <a:lstStyle>
            <a:lvl1pPr marL="0" indent="0" algn="l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850808" y="4945651"/>
            <a:ext cx="8621874" cy="283576"/>
          </a:xfrm>
        </p:spPr>
        <p:txBody>
          <a:bodyPr wrap="none" tIns="0" bIns="0">
            <a:noAutofit/>
          </a:bodyPr>
          <a:lstStyle>
            <a:lvl1pPr marL="0" indent="0" algn="l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</p:spTree>
    <p:extLst>
      <p:ext uri="{BB962C8B-B14F-4D97-AF65-F5344CB8AC3E}">
        <p14:creationId xmlns:p14="http://schemas.microsoft.com/office/powerpoint/2010/main" val="3197026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1905580" y="5205607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885951" y="876300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4" y="1304763"/>
            <a:ext cx="1276929" cy="1011400"/>
          </a:xfrm>
          <a:prstGeom prst="rect">
            <a:avLst/>
          </a:prstGeom>
        </p:spPr>
      </p:pic>
      <p:pic>
        <p:nvPicPr>
          <p:cNvPr id="17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872" y="548680"/>
            <a:ext cx="2304256" cy="16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455643" y="5916080"/>
            <a:ext cx="8730171" cy="474727"/>
          </a:xfrm>
          <a:prstGeom prst="rect">
            <a:avLst/>
          </a:prstGeom>
        </p:spPr>
        <p:txBody>
          <a:bodyPr wrap="square" lIns="0" tIns="72000" rIns="0" bIns="72000" numCol="1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800" i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US" sz="700" b="1" kern="0" dirty="0">
                <a:solidFill>
                  <a:srgbClr val="4D4D4D"/>
                </a:solidFill>
              </a:rPr>
              <a:t>© European Union 2021</a:t>
            </a:r>
          </a:p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US" sz="600" kern="0" dirty="0">
                <a:solidFill>
                  <a:srgbClr val="4D4D4D"/>
                </a:solidFill>
              </a:rPr>
              <a:t>Unless otherwise noted the reuse of this presentation is </a:t>
            </a:r>
            <a:r>
              <a:rPr lang="en-US" sz="600" kern="0" dirty="0" err="1">
                <a:solidFill>
                  <a:srgbClr val="4D4D4D"/>
                </a:solidFill>
              </a:rPr>
              <a:t>authorised</a:t>
            </a:r>
            <a:r>
              <a:rPr lang="en-US" sz="600" kern="0" dirty="0">
                <a:solidFill>
                  <a:srgbClr val="4D4D4D"/>
                </a:solidFill>
              </a:rPr>
              <a:t> under the </a:t>
            </a:r>
            <a:r>
              <a:rPr lang="en-US" sz="600" u="sng" kern="0" dirty="0">
                <a:solidFill>
                  <a:srgbClr val="4D4D4D"/>
                </a:solidFill>
              </a:rPr>
              <a:t>CC BY 4.0</a:t>
            </a:r>
            <a:r>
              <a:rPr lang="en-US" sz="600" b="1" kern="0" dirty="0">
                <a:solidFill>
                  <a:srgbClr val="4D4D4D"/>
                </a:solidFill>
              </a:rPr>
              <a:t>  </a:t>
            </a:r>
            <a:r>
              <a:rPr lang="en-US" sz="600" kern="0" dirty="0">
                <a:solidFill>
                  <a:srgbClr val="4D4D4D"/>
                </a:solidFill>
              </a:rPr>
              <a:t>license. For any use or reproduction of elements that are not owned by the EU, permission may need to be sought directly from the respective right holders.</a:t>
            </a:r>
          </a:p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GB" sz="600" kern="0" dirty="0">
                <a:solidFill>
                  <a:srgbClr val="4D4D4D"/>
                </a:solidFill>
              </a:rPr>
              <a:t>Image credits: © </a:t>
            </a:r>
            <a:r>
              <a:rPr lang="en-GB" sz="600" kern="0" dirty="0" err="1">
                <a:solidFill>
                  <a:srgbClr val="4D4D4D"/>
                </a:solidFill>
              </a:rPr>
              <a:t>ivector</a:t>
            </a:r>
            <a:r>
              <a:rPr lang="en-GB" sz="600" kern="0" dirty="0">
                <a:solidFill>
                  <a:srgbClr val="4D4D4D"/>
                </a:solidFill>
              </a:rPr>
              <a:t> #235536634, #249868181, #251163013, #266009682, #273480523, #362422833, #241215668, #244690530, #245719946, #251163053, #252508849, 2020. Source: Stock.Adobe.com. </a:t>
            </a:r>
            <a:r>
              <a:rPr lang="en-US" sz="600" kern="0" dirty="0">
                <a:solidFill>
                  <a:srgbClr val="4D4D4D"/>
                </a:solidFill>
              </a:rPr>
              <a:t>Icons © </a:t>
            </a:r>
            <a:r>
              <a:rPr lang="en-US" sz="600" kern="0" dirty="0" err="1">
                <a:solidFill>
                  <a:srgbClr val="4D4D4D"/>
                </a:solidFill>
              </a:rPr>
              <a:t>Flaticon</a:t>
            </a:r>
            <a:r>
              <a:rPr lang="en-US" sz="600" kern="0" dirty="0">
                <a:solidFill>
                  <a:srgbClr val="4D4D4D"/>
                </a:solidFill>
              </a:rPr>
              <a:t> – all rights reserved.</a:t>
            </a:r>
            <a:endParaRPr lang="en-GB" sz="600" kern="0" dirty="0">
              <a:solidFill>
                <a:srgbClr val="4D4D4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75" y="5994432"/>
            <a:ext cx="939572" cy="3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0771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07981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980729"/>
            <a:ext cx="109728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69351" y="116632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37126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23392" y="6297439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GB" dirty="0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5220867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93145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1259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88849" tIns="44425" rIns="88849" bIns="44425" anchor="ctr"/>
          <a:lstStyle>
            <a:lvl1pPr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altLang="en-US" sz="2309">
                <a:solidFill>
                  <a:srgbClr val="FFFFFF"/>
                </a:solidFill>
                <a:latin typeface="Calibri" pitchFamily="34" charset="0"/>
              </a:rPr>
              <a:t>                             </a:t>
            </a:r>
          </a:p>
        </p:txBody>
      </p:sp>
      <p:pic>
        <p:nvPicPr>
          <p:cNvPr id="6" name="Picture 2" descr="C:\DOCUME~1\lenain\LOCALS~1\Temp\7zECF.tmp\LOGO-CE for RTD EN Landscape Positive Cyan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336" y="5940818"/>
            <a:ext cx="2990082" cy="59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82600" y="1552779"/>
            <a:ext cx="11277600" cy="4162333"/>
          </a:xfrm>
          <a:prstGeom prst="rect">
            <a:avLst/>
          </a:prstGeom>
        </p:spPr>
        <p:txBody>
          <a:bodyPr lIns="103904" tIns="51952" rIns="103904" bIns="51952"/>
          <a:lstStyle>
            <a:lvl1pPr marL="0" indent="0">
              <a:defRPr sz="1796" b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95300" y="400874"/>
            <a:ext cx="11023600" cy="763575"/>
          </a:xfrm>
          <a:prstGeom prst="rect">
            <a:avLst/>
          </a:prstGeom>
        </p:spPr>
        <p:txBody>
          <a:bodyPr lIns="103904" tIns="51952" rIns="103904" bIns="51952"/>
          <a:lstStyle>
            <a:lvl1pPr>
              <a:defRPr sz="2565" b="1">
                <a:solidFill>
                  <a:srgbClr val="FFE1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480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000" cy="6876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3" y="1125538"/>
            <a:ext cx="10945216" cy="3167559"/>
          </a:xfrm>
        </p:spPr>
        <p:txBody>
          <a:bodyPr/>
          <a:lstStyle>
            <a:lvl1pPr marL="358775" indent="-358775" algn="ctr">
              <a:defRPr sz="3200">
                <a:solidFill>
                  <a:srgbClr val="578DA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7248128" y="6346656"/>
            <a:ext cx="2496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958DBC-2E95-4255-B113-9647B0A76D4F}" type="slidenum">
              <a:rPr lang="de-DE" sz="1600" smtClean="0">
                <a:solidFill>
                  <a:srgbClr val="669AAF"/>
                </a:solidFill>
              </a:rPr>
              <a:pPr algn="ctr"/>
              <a:t>‹Nr.›</a:t>
            </a:fld>
            <a:endParaRPr lang="de-DE" sz="1600" dirty="0">
              <a:solidFill>
                <a:srgbClr val="669A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8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4" t="6053" r="30725" b="6244"/>
          <a:stretch/>
        </p:blipFill>
        <p:spPr>
          <a:xfrm>
            <a:off x="429491" y="4461163"/>
            <a:ext cx="1233054" cy="216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69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6" y="4542732"/>
            <a:ext cx="972867" cy="216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57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40" y="4593727"/>
            <a:ext cx="2050083" cy="192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5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4639713"/>
            <a:ext cx="969978" cy="185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07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70" y="4278124"/>
            <a:ext cx="1540612" cy="221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22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636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3" name="Oval 22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849706" y="1523939"/>
            <a:ext cx="8581250" cy="2841196"/>
          </a:xfrm>
        </p:spPr>
        <p:txBody>
          <a:bodyPr wrap="square" anchor="ctr" anchorCtr="0">
            <a:noAutofit/>
          </a:bodyPr>
          <a:lstStyle>
            <a:lvl1pPr algn="l">
              <a:defRPr sz="2800" b="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Insert your quote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50819" y="4645214"/>
            <a:ext cx="8622192" cy="294935"/>
          </a:xfrm>
        </p:spPr>
        <p:txBody>
          <a:bodyPr wrap="none" tIns="0" bIns="0">
            <a:noAutofit/>
          </a:bodyPr>
          <a:lstStyle>
            <a:lvl1pPr marL="0" indent="0" algn="l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850808" y="4945651"/>
            <a:ext cx="8621874" cy="283576"/>
          </a:xfrm>
        </p:spPr>
        <p:txBody>
          <a:bodyPr wrap="none" tIns="0" bIns="0">
            <a:noAutofit/>
          </a:bodyPr>
          <a:lstStyle>
            <a:lvl1pPr marL="0" indent="0" algn="l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</p:spTree>
    <p:extLst>
      <p:ext uri="{BB962C8B-B14F-4D97-AF65-F5344CB8AC3E}">
        <p14:creationId xmlns:p14="http://schemas.microsoft.com/office/powerpoint/2010/main" val="3966113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1905580" y="5205607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885951" y="876300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4" y="1304763"/>
            <a:ext cx="1276929" cy="1011400"/>
          </a:xfrm>
          <a:prstGeom prst="rect">
            <a:avLst/>
          </a:prstGeom>
        </p:spPr>
      </p:pic>
      <p:pic>
        <p:nvPicPr>
          <p:cNvPr id="17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872" y="548680"/>
            <a:ext cx="2304256" cy="16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455643" y="5916080"/>
            <a:ext cx="8730171" cy="474727"/>
          </a:xfrm>
          <a:prstGeom prst="rect">
            <a:avLst/>
          </a:prstGeom>
        </p:spPr>
        <p:txBody>
          <a:bodyPr wrap="square" lIns="0" tIns="72000" rIns="0" bIns="72000" numCol="1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800" i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None/>
            </a:pPr>
            <a:r>
              <a:rPr lang="en-US" sz="700" b="1" kern="0" dirty="0">
                <a:solidFill>
                  <a:schemeClr val="tx1"/>
                </a:solidFill>
              </a:rPr>
              <a:t>© European Union 2021</a:t>
            </a:r>
          </a:p>
          <a:p>
            <a:pPr marL="0" indent="0" algn="just">
              <a:buNone/>
            </a:pPr>
            <a:r>
              <a:rPr lang="en-US" sz="600" b="0" kern="0" dirty="0">
                <a:solidFill>
                  <a:schemeClr val="tx1"/>
                </a:solidFill>
              </a:rPr>
              <a:t>Unless otherwise noted the reuse of this presentation is </a:t>
            </a:r>
            <a:r>
              <a:rPr lang="en-US" sz="600" b="0" kern="0" dirty="0" err="1">
                <a:solidFill>
                  <a:schemeClr val="tx1"/>
                </a:solidFill>
              </a:rPr>
              <a:t>authorised</a:t>
            </a:r>
            <a:r>
              <a:rPr lang="en-US" sz="600" b="0" kern="0" dirty="0">
                <a:solidFill>
                  <a:schemeClr val="tx1"/>
                </a:solidFill>
              </a:rPr>
              <a:t> under the </a:t>
            </a:r>
            <a:r>
              <a:rPr lang="en-US" sz="600" b="0" u="sng" kern="0" dirty="0">
                <a:solidFill>
                  <a:schemeClr val="tx1"/>
                </a:solidFill>
              </a:rPr>
              <a:t>CC BY 4.0</a:t>
            </a:r>
            <a:r>
              <a:rPr lang="en-US" sz="600" b="1" kern="0" dirty="0">
                <a:solidFill>
                  <a:schemeClr val="tx1"/>
                </a:solidFill>
              </a:rPr>
              <a:t>  </a:t>
            </a:r>
            <a:r>
              <a:rPr lang="en-US" sz="600" b="0" kern="0" dirty="0">
                <a:solidFill>
                  <a:schemeClr val="tx1"/>
                </a:solidFill>
              </a:rPr>
              <a:t>license. For any use or reproduction of elements that are not owned by the EU, permission may need to be sought directly from the respective right holders.</a:t>
            </a:r>
          </a:p>
          <a:p>
            <a:pPr marL="0" indent="0" algn="just">
              <a:buNone/>
            </a:pPr>
            <a:r>
              <a:rPr lang="en-GB" sz="600" kern="0" dirty="0">
                <a:solidFill>
                  <a:schemeClr val="tx1"/>
                </a:solidFill>
              </a:rPr>
              <a:t>Image credits: © </a:t>
            </a:r>
            <a:r>
              <a:rPr lang="en-GB" sz="600" kern="0" dirty="0" err="1">
                <a:solidFill>
                  <a:schemeClr val="tx1"/>
                </a:solidFill>
              </a:rPr>
              <a:t>ivector</a:t>
            </a:r>
            <a:r>
              <a:rPr lang="en-GB" sz="600" kern="0" dirty="0">
                <a:solidFill>
                  <a:schemeClr val="tx1"/>
                </a:solidFill>
              </a:rPr>
              <a:t> #235536634, #249868181, #251163013, #266009682, #273480523, #362422833, #241215668, #244690530, #245719946, #251163053, #252508849, 2020. Source: Stock.Adobe.com. </a:t>
            </a:r>
            <a:r>
              <a:rPr lang="en-US" sz="600" kern="0" dirty="0">
                <a:solidFill>
                  <a:schemeClr val="tx1"/>
                </a:solidFill>
              </a:rPr>
              <a:t>Icons © </a:t>
            </a:r>
            <a:r>
              <a:rPr lang="en-US" sz="600" kern="0" dirty="0" err="1">
                <a:solidFill>
                  <a:schemeClr val="tx1"/>
                </a:solidFill>
              </a:rPr>
              <a:t>Flaticon</a:t>
            </a:r>
            <a:r>
              <a:rPr lang="en-US" sz="600" kern="0" dirty="0">
                <a:solidFill>
                  <a:schemeClr val="tx1"/>
                </a:solidFill>
              </a:rPr>
              <a:t> – all rights reserved.</a:t>
            </a:r>
            <a:endParaRPr lang="en-GB" sz="600" kern="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75" y="5994432"/>
            <a:ext cx="939572" cy="3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8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01309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980729"/>
            <a:ext cx="109728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69351" y="116632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37126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23392" y="6297439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72045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282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1259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88849" tIns="44425" rIns="88849" bIns="44425" anchor="ctr"/>
          <a:lstStyle>
            <a:lvl1pPr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altLang="en-US" sz="2309">
                <a:solidFill>
                  <a:srgbClr val="FFFFFF"/>
                </a:solidFill>
                <a:latin typeface="Calibri" pitchFamily="34" charset="0"/>
              </a:rPr>
              <a:t>                             </a:t>
            </a:r>
          </a:p>
        </p:txBody>
      </p:sp>
      <p:pic>
        <p:nvPicPr>
          <p:cNvPr id="6" name="Picture 2" descr="C:\DOCUME~1\lenain\LOCALS~1\Temp\7zECF.tmp\LOGO-CE for RTD EN Landscape Positive Cyan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336" y="5940818"/>
            <a:ext cx="2990082" cy="59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82600" y="1552779"/>
            <a:ext cx="11277600" cy="4162333"/>
          </a:xfrm>
          <a:prstGeom prst="rect">
            <a:avLst/>
          </a:prstGeom>
        </p:spPr>
        <p:txBody>
          <a:bodyPr lIns="103904" tIns="51952" rIns="103904" bIns="51952"/>
          <a:lstStyle>
            <a:lvl1pPr marL="0" indent="0">
              <a:defRPr sz="1796" b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95300" y="400874"/>
            <a:ext cx="11023600" cy="763575"/>
          </a:xfrm>
          <a:prstGeom prst="rect">
            <a:avLst/>
          </a:prstGeom>
        </p:spPr>
        <p:txBody>
          <a:bodyPr lIns="103904" tIns="51952" rIns="103904" bIns="51952"/>
          <a:lstStyle>
            <a:lvl1pPr>
              <a:defRPr sz="2565" b="1">
                <a:solidFill>
                  <a:srgbClr val="FFE1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94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000" cy="6876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3" y="1125538"/>
            <a:ext cx="10945216" cy="3167559"/>
          </a:xfrm>
        </p:spPr>
        <p:txBody>
          <a:bodyPr/>
          <a:lstStyle>
            <a:lvl1pPr marL="358775" indent="-358775" algn="ctr">
              <a:defRPr sz="3200">
                <a:solidFill>
                  <a:srgbClr val="578DA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7248128" y="6346656"/>
            <a:ext cx="2496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958DBC-2E95-4255-B113-9647B0A76D4F}" type="slidenum">
              <a:rPr lang="de-DE" sz="1600" smtClean="0">
                <a:solidFill>
                  <a:srgbClr val="669AAF"/>
                </a:solidFill>
              </a:rPr>
              <a:pPr algn="ctr"/>
              <a:t>‹Nr.›</a:t>
            </a:fld>
            <a:endParaRPr lang="de-DE" sz="1600" dirty="0">
              <a:solidFill>
                <a:srgbClr val="669A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4944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058229" y="388268"/>
            <a:ext cx="9920411" cy="600164"/>
          </a:xfrm>
          <a:prstGeom prst="rect">
            <a:avLst/>
          </a:prstGeom>
        </p:spPr>
        <p:txBody>
          <a:bodyPr vert="horz" wrap="square" lIns="91440" tIns="45720" rIns="91440" bIns="0" rtlCol="0" anchor="t" anchorCtr="0">
            <a:noAutofit/>
          </a:bodyPr>
          <a:lstStyle>
            <a:lvl1pPr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376352" y="1654803"/>
            <a:ext cx="11602288" cy="43898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46606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" y="0"/>
            <a:ext cx="12192000" cy="6858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93" y="-101625"/>
            <a:ext cx="1763200" cy="17632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5673072" y="6361871"/>
            <a:ext cx="846055" cy="496129"/>
            <a:chOff x="5673072" y="4897884"/>
            <a:chExt cx="846055" cy="496129"/>
          </a:xfrm>
        </p:grpSpPr>
        <p:sp>
          <p:nvSpPr>
            <p:cNvPr id="18" name="Rectangle 17"/>
            <p:cNvSpPr/>
            <p:nvPr userDrawn="1"/>
          </p:nvSpPr>
          <p:spPr>
            <a:xfrm>
              <a:off x="5724681" y="4926090"/>
              <a:ext cx="723886" cy="467923"/>
            </a:xfrm>
            <a:prstGeom prst="rect">
              <a:avLst/>
            </a:prstGeom>
            <a:solidFill>
              <a:srgbClr val="009EE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5673072" y="4897884"/>
              <a:ext cx="846055" cy="378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930" i="1" dirty="0" err="1">
                  <a:solidFill>
                    <a:srgbClr val="FFFFFF"/>
                  </a:solidFill>
                  <a:latin typeface="EC Square Sans Pro Light" panose="020B0506000000020004" pitchFamily="34" charset="0"/>
                </a:rPr>
                <a:t>Research</a:t>
              </a:r>
              <a:r>
                <a:rPr lang="fr-BE" sz="930" i="1" dirty="0">
                  <a:solidFill>
                    <a:srgbClr val="FFFFFF"/>
                  </a:solidFill>
                  <a:latin typeface="EC Square Sans Pro Light" panose="020B0506000000020004" pitchFamily="34" charset="0"/>
                </a:rPr>
                <a:t> and Innovation </a:t>
              </a:r>
              <a:endParaRPr lang="en-GB" sz="930" i="1" dirty="0" err="1">
                <a:solidFill>
                  <a:srgbClr val="FFFFFF"/>
                </a:solidFill>
                <a:latin typeface="EC Square Sans Pro Light" panose="020B0506000000020004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250" y="4224797"/>
            <a:ext cx="1001297" cy="1328882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84423" y="5111579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Name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184423" y="4887597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i="0" cap="all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Speaker Name</a:t>
            </a:r>
            <a:endParaRPr lang="en-GB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8184423" y="5333115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Date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8201800" y="3023302"/>
            <a:ext cx="3255743" cy="7793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4494"/>
                </a:solidFill>
              </a:rPr>
              <a:t>THE EU</a:t>
            </a:r>
            <a:br>
              <a:rPr lang="en-US" b="1" dirty="0">
                <a:solidFill>
                  <a:srgbClr val="004494"/>
                </a:solidFill>
              </a:rPr>
            </a:br>
            <a:r>
              <a:rPr lang="en-US" b="1" dirty="0">
                <a:solidFill>
                  <a:srgbClr val="004494"/>
                </a:solidFill>
              </a:rPr>
              <a:t>RESEARCH &amp; INNOVATION</a:t>
            </a:r>
          </a:p>
          <a:p>
            <a:pPr>
              <a:defRPr/>
            </a:pPr>
            <a:r>
              <a:rPr lang="en-US" b="1" spc="80" dirty="0">
                <a:solidFill>
                  <a:srgbClr val="004494"/>
                </a:solidFill>
              </a:rPr>
              <a:t>PROGRAMME</a:t>
            </a:r>
            <a:endParaRPr lang="en-GB" spc="80" dirty="0">
              <a:solidFill>
                <a:srgbClr val="004494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8288595" y="3888150"/>
            <a:ext cx="3082412" cy="2547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pc="70" dirty="0">
                <a:solidFill>
                  <a:srgbClr val="FFFFFF"/>
                </a:solidFill>
              </a:rPr>
              <a:t>2021 – 2027</a:t>
            </a:r>
            <a:endParaRPr lang="en-GB" spc="70" dirty="0">
              <a:solidFill>
                <a:srgbClr val="FFFFFF"/>
              </a:solidFill>
            </a:endParaRPr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232291" y="4224797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8201800" y="2886814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497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836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1523"/>
            <a:ext cx="12189629" cy="68549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4032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7924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6699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8190973" cy="277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5585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6997604" cy="237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677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1523"/>
            <a:ext cx="12189629" cy="68549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6076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6930" y="1368000"/>
            <a:ext cx="10486869" cy="410341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813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8225498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937527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2113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794857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548000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2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37527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5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501914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202455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1662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34041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8382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softEdge rad="0"/>
          </a:effectLst>
        </p:spPr>
      </p:sp>
      <p:sp>
        <p:nvSpPr>
          <p:cNvPr id="14" name="Picture Placeholder 19"/>
          <p:cNvSpPr>
            <a:spLocks noGrp="1"/>
          </p:cNvSpPr>
          <p:nvPr>
            <p:ph type="pic" sz="quarter" idx="17"/>
          </p:nvPr>
        </p:nvSpPr>
        <p:spPr>
          <a:xfrm>
            <a:off x="35754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5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63126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6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90498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24" name="Content Placeholder 25"/>
          <p:cNvSpPr>
            <a:spLocks noGrp="1"/>
          </p:cNvSpPr>
          <p:nvPr>
            <p:ph sz="quarter" idx="20"/>
          </p:nvPr>
        </p:nvSpPr>
        <p:spPr>
          <a:xfrm>
            <a:off x="9049800" y="4260554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5" name="Content Placeholder 25"/>
          <p:cNvSpPr>
            <a:spLocks noGrp="1"/>
          </p:cNvSpPr>
          <p:nvPr>
            <p:ph sz="quarter" idx="21"/>
          </p:nvPr>
        </p:nvSpPr>
        <p:spPr>
          <a:xfrm>
            <a:off x="6312600" y="4270487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6" name="Content Placeholder 25"/>
          <p:cNvSpPr>
            <a:spLocks noGrp="1"/>
          </p:cNvSpPr>
          <p:nvPr>
            <p:ph sz="quarter" idx="22"/>
          </p:nvPr>
        </p:nvSpPr>
        <p:spPr>
          <a:xfrm>
            <a:off x="3575400" y="4260553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7" name="Content Placeholder 25"/>
          <p:cNvSpPr>
            <a:spLocks noGrp="1"/>
          </p:cNvSpPr>
          <p:nvPr>
            <p:ph sz="quarter" idx="23"/>
          </p:nvPr>
        </p:nvSpPr>
        <p:spPr>
          <a:xfrm>
            <a:off x="819624" y="4260552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609600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8851590" y="4254539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9740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4" t="6053" r="30725" b="6244"/>
          <a:stretch/>
        </p:blipFill>
        <p:spPr>
          <a:xfrm>
            <a:off x="429491" y="4461163"/>
            <a:ext cx="1233054" cy="216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87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6" y="4542732"/>
            <a:ext cx="972867" cy="216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9599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40" y="4593727"/>
            <a:ext cx="2050083" cy="192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48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4639713"/>
            <a:ext cx="969978" cy="185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0676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70" y="4278124"/>
            <a:ext cx="1540612" cy="221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06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636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3" name="Oval 22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849706" y="1523939"/>
            <a:ext cx="8581250" cy="2841196"/>
          </a:xfrm>
        </p:spPr>
        <p:txBody>
          <a:bodyPr wrap="square" anchor="ctr" anchorCtr="0">
            <a:noAutofit/>
          </a:bodyPr>
          <a:lstStyle>
            <a:lvl1pPr algn="l">
              <a:defRPr sz="2800" b="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Insert your quote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50819" y="4645214"/>
            <a:ext cx="8622192" cy="294935"/>
          </a:xfrm>
        </p:spPr>
        <p:txBody>
          <a:bodyPr wrap="none" tIns="0" bIns="0">
            <a:noAutofit/>
          </a:bodyPr>
          <a:lstStyle>
            <a:lvl1pPr marL="0" indent="0" algn="l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850808" y="4945651"/>
            <a:ext cx="8621874" cy="283576"/>
          </a:xfrm>
        </p:spPr>
        <p:txBody>
          <a:bodyPr wrap="none" tIns="0" bIns="0">
            <a:noAutofit/>
          </a:bodyPr>
          <a:lstStyle>
            <a:lvl1pPr marL="0" indent="0" algn="l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</p:spTree>
    <p:extLst>
      <p:ext uri="{BB962C8B-B14F-4D97-AF65-F5344CB8AC3E}">
        <p14:creationId xmlns:p14="http://schemas.microsoft.com/office/powerpoint/2010/main" val="3057033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1905580" y="5205607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885951" y="876300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4" y="1304763"/>
            <a:ext cx="1276929" cy="1011400"/>
          </a:xfrm>
          <a:prstGeom prst="rect">
            <a:avLst/>
          </a:prstGeom>
        </p:spPr>
      </p:pic>
      <p:pic>
        <p:nvPicPr>
          <p:cNvPr id="17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872" y="548680"/>
            <a:ext cx="2304256" cy="16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455643" y="5916080"/>
            <a:ext cx="8730171" cy="474727"/>
          </a:xfrm>
          <a:prstGeom prst="rect">
            <a:avLst/>
          </a:prstGeom>
        </p:spPr>
        <p:txBody>
          <a:bodyPr wrap="square" lIns="0" tIns="72000" rIns="0" bIns="72000" numCol="1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800" i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US" sz="700" b="1" kern="0" dirty="0">
                <a:solidFill>
                  <a:srgbClr val="4D4D4D"/>
                </a:solidFill>
              </a:rPr>
              <a:t>© European Union 2021</a:t>
            </a:r>
          </a:p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US" sz="600" kern="0" dirty="0">
                <a:solidFill>
                  <a:srgbClr val="4D4D4D"/>
                </a:solidFill>
              </a:rPr>
              <a:t>Unless otherwise noted the reuse of this presentation is </a:t>
            </a:r>
            <a:r>
              <a:rPr lang="en-US" sz="600" kern="0" dirty="0" err="1">
                <a:solidFill>
                  <a:srgbClr val="4D4D4D"/>
                </a:solidFill>
              </a:rPr>
              <a:t>authorised</a:t>
            </a:r>
            <a:r>
              <a:rPr lang="en-US" sz="600" kern="0" dirty="0">
                <a:solidFill>
                  <a:srgbClr val="4D4D4D"/>
                </a:solidFill>
              </a:rPr>
              <a:t> under the </a:t>
            </a:r>
            <a:r>
              <a:rPr lang="en-US" sz="600" u="sng" kern="0" dirty="0">
                <a:solidFill>
                  <a:srgbClr val="4D4D4D"/>
                </a:solidFill>
              </a:rPr>
              <a:t>CC BY 4.0</a:t>
            </a:r>
            <a:r>
              <a:rPr lang="en-US" sz="600" b="1" kern="0" dirty="0">
                <a:solidFill>
                  <a:srgbClr val="4D4D4D"/>
                </a:solidFill>
              </a:rPr>
              <a:t>  </a:t>
            </a:r>
            <a:r>
              <a:rPr lang="en-US" sz="600" kern="0" dirty="0">
                <a:solidFill>
                  <a:srgbClr val="4D4D4D"/>
                </a:solidFill>
              </a:rPr>
              <a:t>license. For any use or reproduction of elements that are not owned by the EU, permission may need to be sought directly from the respective right holders.</a:t>
            </a:r>
          </a:p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GB" sz="600" kern="0" dirty="0">
                <a:solidFill>
                  <a:srgbClr val="4D4D4D"/>
                </a:solidFill>
              </a:rPr>
              <a:t>Image credits: © </a:t>
            </a:r>
            <a:r>
              <a:rPr lang="en-GB" sz="600" kern="0" dirty="0" err="1">
                <a:solidFill>
                  <a:srgbClr val="4D4D4D"/>
                </a:solidFill>
              </a:rPr>
              <a:t>ivector</a:t>
            </a:r>
            <a:r>
              <a:rPr lang="en-GB" sz="600" kern="0" dirty="0">
                <a:solidFill>
                  <a:srgbClr val="4D4D4D"/>
                </a:solidFill>
              </a:rPr>
              <a:t> #235536634, #249868181, #251163013, #266009682, #273480523, #362422833, #241215668, #244690530, #245719946, #251163053, #252508849, 2020. Source: Stock.Adobe.com. </a:t>
            </a:r>
            <a:r>
              <a:rPr lang="en-US" sz="600" kern="0" dirty="0">
                <a:solidFill>
                  <a:srgbClr val="4D4D4D"/>
                </a:solidFill>
              </a:rPr>
              <a:t>Icons © </a:t>
            </a:r>
            <a:r>
              <a:rPr lang="en-US" sz="600" kern="0" dirty="0" err="1">
                <a:solidFill>
                  <a:srgbClr val="4D4D4D"/>
                </a:solidFill>
              </a:rPr>
              <a:t>Flaticon</a:t>
            </a:r>
            <a:r>
              <a:rPr lang="en-US" sz="600" kern="0" dirty="0">
                <a:solidFill>
                  <a:srgbClr val="4D4D4D"/>
                </a:solidFill>
              </a:rPr>
              <a:t> – all rights reserved.</a:t>
            </a:r>
            <a:endParaRPr lang="en-GB" sz="600" kern="0" dirty="0">
              <a:solidFill>
                <a:srgbClr val="4D4D4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75" y="5994432"/>
            <a:ext cx="939572" cy="3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27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5695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6868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980729"/>
            <a:ext cx="109728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69351" y="116632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37126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23392" y="6297439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GB" dirty="0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098868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5166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1259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88849" tIns="44425" rIns="88849" bIns="44425" anchor="ctr"/>
          <a:lstStyle>
            <a:lvl1pPr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altLang="en-US" sz="2309">
                <a:solidFill>
                  <a:srgbClr val="FFFFFF"/>
                </a:solidFill>
                <a:latin typeface="Calibri" pitchFamily="34" charset="0"/>
              </a:rPr>
              <a:t>                             </a:t>
            </a:r>
          </a:p>
        </p:txBody>
      </p:sp>
      <p:pic>
        <p:nvPicPr>
          <p:cNvPr id="6" name="Picture 2" descr="C:\DOCUME~1\lenain\LOCALS~1\Temp\7zECF.tmp\LOGO-CE for RTD EN Landscape Positive Cyan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336" y="5940818"/>
            <a:ext cx="2990082" cy="59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82600" y="1552779"/>
            <a:ext cx="11277600" cy="4162333"/>
          </a:xfrm>
          <a:prstGeom prst="rect">
            <a:avLst/>
          </a:prstGeom>
        </p:spPr>
        <p:txBody>
          <a:bodyPr lIns="103904" tIns="51952" rIns="103904" bIns="51952"/>
          <a:lstStyle>
            <a:lvl1pPr marL="0" indent="0">
              <a:defRPr sz="1796" b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95300" y="400874"/>
            <a:ext cx="11023600" cy="763575"/>
          </a:xfrm>
          <a:prstGeom prst="rect">
            <a:avLst/>
          </a:prstGeom>
        </p:spPr>
        <p:txBody>
          <a:bodyPr lIns="103904" tIns="51952" rIns="103904" bIns="51952"/>
          <a:lstStyle>
            <a:lvl1pPr>
              <a:defRPr sz="2565" b="1">
                <a:solidFill>
                  <a:srgbClr val="FFE1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052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000" cy="6876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3" y="1125538"/>
            <a:ext cx="10945216" cy="3167559"/>
          </a:xfrm>
        </p:spPr>
        <p:txBody>
          <a:bodyPr/>
          <a:lstStyle>
            <a:lvl1pPr marL="358775" indent="-358775" algn="ctr">
              <a:defRPr sz="3200">
                <a:solidFill>
                  <a:srgbClr val="578DA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7248128" y="6346656"/>
            <a:ext cx="2496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958DBC-2E95-4255-B113-9647B0A76D4F}" type="slidenum">
              <a:rPr lang="de-DE" sz="1600" smtClean="0">
                <a:solidFill>
                  <a:srgbClr val="669AAF"/>
                </a:solidFill>
              </a:rPr>
              <a:pPr algn="ctr"/>
              <a:t>‹Nr.›</a:t>
            </a:fld>
            <a:endParaRPr lang="de-DE" sz="1600" dirty="0">
              <a:solidFill>
                <a:srgbClr val="669A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333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" y="0"/>
            <a:ext cx="12192000" cy="6858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93" y="-101625"/>
            <a:ext cx="1763200" cy="17632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5673072" y="6361871"/>
            <a:ext cx="846055" cy="496129"/>
            <a:chOff x="5673072" y="4897884"/>
            <a:chExt cx="846055" cy="496129"/>
          </a:xfrm>
        </p:grpSpPr>
        <p:sp>
          <p:nvSpPr>
            <p:cNvPr id="18" name="Rectangle 17"/>
            <p:cNvSpPr/>
            <p:nvPr userDrawn="1"/>
          </p:nvSpPr>
          <p:spPr>
            <a:xfrm>
              <a:off x="5724681" y="4926090"/>
              <a:ext cx="723886" cy="467923"/>
            </a:xfrm>
            <a:prstGeom prst="rect">
              <a:avLst/>
            </a:prstGeom>
            <a:solidFill>
              <a:srgbClr val="009EE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5673072" y="4897884"/>
              <a:ext cx="846055" cy="378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930" i="1" dirty="0" err="1">
                  <a:solidFill>
                    <a:srgbClr val="FFFFFF"/>
                  </a:solidFill>
                  <a:latin typeface="EC Square Sans Pro Light" panose="020B0506000000020004" pitchFamily="34" charset="0"/>
                </a:rPr>
                <a:t>Research</a:t>
              </a:r>
              <a:r>
                <a:rPr lang="fr-BE" sz="930" i="1" dirty="0">
                  <a:solidFill>
                    <a:srgbClr val="FFFFFF"/>
                  </a:solidFill>
                  <a:latin typeface="EC Square Sans Pro Light" panose="020B0506000000020004" pitchFamily="34" charset="0"/>
                </a:rPr>
                <a:t> and Innovation </a:t>
              </a:r>
              <a:endParaRPr lang="en-GB" sz="930" i="1" dirty="0" err="1">
                <a:solidFill>
                  <a:srgbClr val="FFFFFF"/>
                </a:solidFill>
                <a:latin typeface="EC Square Sans Pro Light" panose="020B0506000000020004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250" y="4224797"/>
            <a:ext cx="1001297" cy="1328882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84423" y="5111579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Name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184423" y="4887597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i="0" cap="all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Speaker Name</a:t>
            </a:r>
            <a:endParaRPr lang="en-GB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8184423" y="5333115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Date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8201800" y="3023302"/>
            <a:ext cx="3255743" cy="7793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4494"/>
                </a:solidFill>
              </a:rPr>
              <a:t>THE EU</a:t>
            </a:r>
            <a:br>
              <a:rPr lang="en-US" b="1" dirty="0">
                <a:solidFill>
                  <a:srgbClr val="004494"/>
                </a:solidFill>
              </a:rPr>
            </a:br>
            <a:r>
              <a:rPr lang="en-US" b="1" dirty="0">
                <a:solidFill>
                  <a:srgbClr val="004494"/>
                </a:solidFill>
              </a:rPr>
              <a:t>RESEARCH &amp; INNOVATION</a:t>
            </a:r>
          </a:p>
          <a:p>
            <a:pPr>
              <a:defRPr/>
            </a:pPr>
            <a:r>
              <a:rPr lang="en-US" b="1" spc="80" dirty="0">
                <a:solidFill>
                  <a:srgbClr val="004494"/>
                </a:solidFill>
              </a:rPr>
              <a:t>PROGRAMME</a:t>
            </a:r>
            <a:endParaRPr lang="en-GB" spc="80" dirty="0">
              <a:solidFill>
                <a:srgbClr val="004494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8288595" y="3888150"/>
            <a:ext cx="3082412" cy="2547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pc="70" dirty="0">
                <a:solidFill>
                  <a:srgbClr val="FFFFFF"/>
                </a:solidFill>
              </a:rPr>
              <a:t>2021 – 2027</a:t>
            </a:r>
            <a:endParaRPr lang="en-GB" spc="70" dirty="0">
              <a:solidFill>
                <a:srgbClr val="FFFFFF"/>
              </a:solidFill>
            </a:endParaRPr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232291" y="4224797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8201800" y="2886814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145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6409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1523"/>
            <a:ext cx="12189629" cy="68549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3317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6558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13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2800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8190973" cy="277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2038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6997604" cy="237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2650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6930" y="1368000"/>
            <a:ext cx="10486869" cy="410341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3624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8225498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937527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2113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794857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548000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2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37527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5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501914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202455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63092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34041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8382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softEdge rad="0"/>
          </a:effectLst>
        </p:spPr>
      </p:sp>
      <p:sp>
        <p:nvSpPr>
          <p:cNvPr id="14" name="Picture Placeholder 19"/>
          <p:cNvSpPr>
            <a:spLocks noGrp="1"/>
          </p:cNvSpPr>
          <p:nvPr>
            <p:ph type="pic" sz="quarter" idx="17"/>
          </p:nvPr>
        </p:nvSpPr>
        <p:spPr>
          <a:xfrm>
            <a:off x="35754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5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63126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6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90498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24" name="Content Placeholder 25"/>
          <p:cNvSpPr>
            <a:spLocks noGrp="1"/>
          </p:cNvSpPr>
          <p:nvPr>
            <p:ph sz="quarter" idx="20"/>
          </p:nvPr>
        </p:nvSpPr>
        <p:spPr>
          <a:xfrm>
            <a:off x="9049800" y="4260554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5" name="Content Placeholder 25"/>
          <p:cNvSpPr>
            <a:spLocks noGrp="1"/>
          </p:cNvSpPr>
          <p:nvPr>
            <p:ph sz="quarter" idx="21"/>
          </p:nvPr>
        </p:nvSpPr>
        <p:spPr>
          <a:xfrm>
            <a:off x="6312600" y="4270487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6" name="Content Placeholder 25"/>
          <p:cNvSpPr>
            <a:spLocks noGrp="1"/>
          </p:cNvSpPr>
          <p:nvPr>
            <p:ph sz="quarter" idx="22"/>
          </p:nvPr>
        </p:nvSpPr>
        <p:spPr>
          <a:xfrm>
            <a:off x="3575400" y="4260553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7" name="Content Placeholder 25"/>
          <p:cNvSpPr>
            <a:spLocks noGrp="1"/>
          </p:cNvSpPr>
          <p:nvPr>
            <p:ph sz="quarter" idx="23"/>
          </p:nvPr>
        </p:nvSpPr>
        <p:spPr>
          <a:xfrm>
            <a:off x="819624" y="4260552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609600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8851590" y="4254539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0096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4" t="6053" r="30725" b="6244"/>
          <a:stretch/>
        </p:blipFill>
        <p:spPr>
          <a:xfrm>
            <a:off x="429491" y="4461163"/>
            <a:ext cx="1233054" cy="216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34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6" y="4542732"/>
            <a:ext cx="972867" cy="216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17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40" y="4593727"/>
            <a:ext cx="2050083" cy="192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46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" y="4639713"/>
            <a:ext cx="969978" cy="185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40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70" y="4278124"/>
            <a:ext cx="1540612" cy="221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67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8190973" cy="277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0303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636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3" name="Oval 22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849706" y="1523939"/>
            <a:ext cx="8581250" cy="2841196"/>
          </a:xfrm>
        </p:spPr>
        <p:txBody>
          <a:bodyPr wrap="square" anchor="ctr" anchorCtr="0">
            <a:noAutofit/>
          </a:bodyPr>
          <a:lstStyle>
            <a:lvl1pPr algn="l">
              <a:defRPr sz="2800" b="0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Insert your quote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50819" y="4645214"/>
            <a:ext cx="8622192" cy="294935"/>
          </a:xfrm>
        </p:spPr>
        <p:txBody>
          <a:bodyPr wrap="none" tIns="0" bIns="0">
            <a:noAutofit/>
          </a:bodyPr>
          <a:lstStyle>
            <a:lvl1pPr marL="0" indent="0" algn="l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850808" y="4945651"/>
            <a:ext cx="8621874" cy="283576"/>
          </a:xfrm>
        </p:spPr>
        <p:txBody>
          <a:bodyPr wrap="none" tIns="0" bIns="0">
            <a:noAutofit/>
          </a:bodyPr>
          <a:lstStyle>
            <a:lvl1pPr marL="0" indent="0" algn="l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</p:spTree>
    <p:extLst>
      <p:ext uri="{BB962C8B-B14F-4D97-AF65-F5344CB8AC3E}">
        <p14:creationId xmlns:p14="http://schemas.microsoft.com/office/powerpoint/2010/main" val="5687592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1905580" y="5205607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885951" y="876300"/>
            <a:ext cx="9860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4" y="1304763"/>
            <a:ext cx="1276929" cy="1011400"/>
          </a:xfrm>
          <a:prstGeom prst="rect">
            <a:avLst/>
          </a:prstGeom>
        </p:spPr>
      </p:pic>
      <p:pic>
        <p:nvPicPr>
          <p:cNvPr id="17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872" y="548680"/>
            <a:ext cx="2304256" cy="16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455643" y="5916080"/>
            <a:ext cx="8730171" cy="474727"/>
          </a:xfrm>
          <a:prstGeom prst="rect">
            <a:avLst/>
          </a:prstGeom>
        </p:spPr>
        <p:txBody>
          <a:bodyPr wrap="square" lIns="0" tIns="72000" rIns="0" bIns="72000" numCol="1" anchor="t" anchorCtr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800" i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US" sz="700" b="1" kern="0" dirty="0">
                <a:solidFill>
                  <a:srgbClr val="4D4D4D"/>
                </a:solidFill>
              </a:rPr>
              <a:t>© European Union 2021</a:t>
            </a:r>
          </a:p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US" sz="600" kern="0" dirty="0">
                <a:solidFill>
                  <a:srgbClr val="4D4D4D"/>
                </a:solidFill>
              </a:rPr>
              <a:t>Unless otherwise noted the reuse of this presentation is </a:t>
            </a:r>
            <a:r>
              <a:rPr lang="en-US" sz="600" kern="0" dirty="0" err="1">
                <a:solidFill>
                  <a:srgbClr val="4D4D4D"/>
                </a:solidFill>
              </a:rPr>
              <a:t>authorised</a:t>
            </a:r>
            <a:r>
              <a:rPr lang="en-US" sz="600" kern="0" dirty="0">
                <a:solidFill>
                  <a:srgbClr val="4D4D4D"/>
                </a:solidFill>
              </a:rPr>
              <a:t> under the </a:t>
            </a:r>
            <a:r>
              <a:rPr lang="en-US" sz="600" u="sng" kern="0" dirty="0">
                <a:solidFill>
                  <a:srgbClr val="4D4D4D"/>
                </a:solidFill>
              </a:rPr>
              <a:t>CC BY 4.0</a:t>
            </a:r>
            <a:r>
              <a:rPr lang="en-US" sz="600" b="1" kern="0" dirty="0">
                <a:solidFill>
                  <a:srgbClr val="4D4D4D"/>
                </a:solidFill>
              </a:rPr>
              <a:t>  </a:t>
            </a:r>
            <a:r>
              <a:rPr lang="en-US" sz="600" kern="0" dirty="0">
                <a:solidFill>
                  <a:srgbClr val="4D4D4D"/>
                </a:solidFill>
              </a:rPr>
              <a:t>license. For any use or reproduction of elements that are not owned by the EU, permission may need to be sought directly from the respective right holders.</a:t>
            </a:r>
          </a:p>
          <a:p>
            <a:pPr marL="0" indent="0" algn="just">
              <a:buClr>
                <a:srgbClr val="FFFFFF"/>
              </a:buClr>
              <a:buFontTx/>
              <a:buNone/>
            </a:pPr>
            <a:r>
              <a:rPr lang="en-GB" sz="600" kern="0" dirty="0">
                <a:solidFill>
                  <a:srgbClr val="4D4D4D"/>
                </a:solidFill>
              </a:rPr>
              <a:t>Image credits: © </a:t>
            </a:r>
            <a:r>
              <a:rPr lang="en-GB" sz="600" kern="0" dirty="0" err="1">
                <a:solidFill>
                  <a:srgbClr val="4D4D4D"/>
                </a:solidFill>
              </a:rPr>
              <a:t>ivector</a:t>
            </a:r>
            <a:r>
              <a:rPr lang="en-GB" sz="600" kern="0" dirty="0">
                <a:solidFill>
                  <a:srgbClr val="4D4D4D"/>
                </a:solidFill>
              </a:rPr>
              <a:t> #235536634, #249868181, #251163013, #266009682, #273480523, #362422833, #241215668, #244690530, #245719946, #251163053, #252508849, 2020. Source: Stock.Adobe.com. </a:t>
            </a:r>
            <a:r>
              <a:rPr lang="en-US" sz="600" kern="0" dirty="0">
                <a:solidFill>
                  <a:srgbClr val="4D4D4D"/>
                </a:solidFill>
              </a:rPr>
              <a:t>Icons © </a:t>
            </a:r>
            <a:r>
              <a:rPr lang="en-US" sz="600" kern="0" dirty="0" err="1">
                <a:solidFill>
                  <a:srgbClr val="4D4D4D"/>
                </a:solidFill>
              </a:rPr>
              <a:t>Flaticon</a:t>
            </a:r>
            <a:r>
              <a:rPr lang="en-US" sz="600" kern="0" dirty="0">
                <a:solidFill>
                  <a:srgbClr val="4D4D4D"/>
                </a:solidFill>
              </a:rPr>
              <a:t> – all rights reserved.</a:t>
            </a:r>
            <a:endParaRPr lang="en-GB" sz="600" kern="0" dirty="0">
              <a:solidFill>
                <a:srgbClr val="4D4D4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75" y="5994432"/>
            <a:ext cx="939572" cy="3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58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8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48268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980729"/>
            <a:ext cx="109728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69351" y="116632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37126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23392" y="6297439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GB" dirty="0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3009514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67656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1259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88849" tIns="44425" rIns="88849" bIns="44425" anchor="ctr"/>
          <a:lstStyle>
            <a:lvl1pPr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altLang="en-US" sz="2309">
                <a:solidFill>
                  <a:srgbClr val="FFFFFF"/>
                </a:solidFill>
                <a:latin typeface="Calibri" pitchFamily="34" charset="0"/>
              </a:rPr>
              <a:t>                             </a:t>
            </a:r>
          </a:p>
        </p:txBody>
      </p:sp>
      <p:pic>
        <p:nvPicPr>
          <p:cNvPr id="6" name="Picture 2" descr="C:\DOCUME~1\lenain\LOCALS~1\Temp\7zECF.tmp\LOGO-CE for RTD EN Landscape Positive Cyan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336" y="5940818"/>
            <a:ext cx="2990082" cy="59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82600" y="1552779"/>
            <a:ext cx="11277600" cy="4162333"/>
          </a:xfrm>
          <a:prstGeom prst="rect">
            <a:avLst/>
          </a:prstGeom>
        </p:spPr>
        <p:txBody>
          <a:bodyPr lIns="103904" tIns="51952" rIns="103904" bIns="51952"/>
          <a:lstStyle>
            <a:lvl1pPr marL="0" indent="0">
              <a:defRPr sz="1796" b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0" indent="0">
              <a:defRPr sz="1368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95300" y="400874"/>
            <a:ext cx="11023600" cy="763575"/>
          </a:xfrm>
          <a:prstGeom prst="rect">
            <a:avLst/>
          </a:prstGeom>
        </p:spPr>
        <p:txBody>
          <a:bodyPr lIns="103904" tIns="51952" rIns="103904" bIns="51952"/>
          <a:lstStyle>
            <a:lvl1pPr>
              <a:defRPr sz="2565" b="1">
                <a:solidFill>
                  <a:srgbClr val="FFE1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88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000" cy="6876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3" y="1125538"/>
            <a:ext cx="10945216" cy="3167559"/>
          </a:xfrm>
        </p:spPr>
        <p:txBody>
          <a:bodyPr/>
          <a:lstStyle>
            <a:lvl1pPr marL="358775" indent="-358775" algn="ctr">
              <a:defRPr sz="3200">
                <a:solidFill>
                  <a:srgbClr val="578DA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7248128" y="6346656"/>
            <a:ext cx="2496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958DBC-2E95-4255-B113-9647B0A76D4F}" type="slidenum">
              <a:rPr lang="de-DE" sz="1600" smtClean="0">
                <a:solidFill>
                  <a:srgbClr val="669AAF"/>
                </a:solidFill>
              </a:rPr>
              <a:pPr algn="ctr"/>
              <a:t>‹Nr.›</a:t>
            </a:fld>
            <a:endParaRPr lang="de-DE" sz="1600" dirty="0">
              <a:solidFill>
                <a:srgbClr val="669A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087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ED8D2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51332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ED8D2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6552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ED8D2F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0685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6997604" cy="237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3463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>
                <a:solidFill>
                  <a:srgbClr val="FFFFFF"/>
                </a:solidFill>
              </a:rPr>
              <a:pPr/>
              <a:t>‹Nr.›</a:t>
            </a:fld>
            <a:endParaRPr lang="en-GB" dirty="0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02182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0137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0508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333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08196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571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352474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02107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05942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261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6930" y="1368000"/>
            <a:ext cx="10486869" cy="410341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7354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638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55798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920611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 dirty="0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593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7749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021288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26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" y="0"/>
            <a:ext cx="12192000" cy="6858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93" y="-101625"/>
            <a:ext cx="1763200" cy="17632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5673072" y="6361871"/>
            <a:ext cx="846055" cy="496129"/>
            <a:chOff x="5673072" y="4897884"/>
            <a:chExt cx="846055" cy="496129"/>
          </a:xfrm>
        </p:grpSpPr>
        <p:sp>
          <p:nvSpPr>
            <p:cNvPr id="18" name="Rectangle 17"/>
            <p:cNvSpPr/>
            <p:nvPr userDrawn="1"/>
          </p:nvSpPr>
          <p:spPr>
            <a:xfrm>
              <a:off x="5724681" y="4926090"/>
              <a:ext cx="723886" cy="467923"/>
            </a:xfrm>
            <a:prstGeom prst="rect">
              <a:avLst/>
            </a:prstGeom>
            <a:solidFill>
              <a:srgbClr val="009EE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5673072" y="4897884"/>
              <a:ext cx="846055" cy="378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930" i="1" dirty="0" err="1">
                  <a:solidFill>
                    <a:srgbClr val="FFFFFF"/>
                  </a:solidFill>
                  <a:latin typeface="EC Square Sans Pro Light" panose="020B0506000000020004" pitchFamily="34" charset="0"/>
                </a:rPr>
                <a:t>Research</a:t>
              </a:r>
              <a:r>
                <a:rPr lang="fr-BE" sz="930" i="1" dirty="0">
                  <a:solidFill>
                    <a:srgbClr val="FFFFFF"/>
                  </a:solidFill>
                  <a:latin typeface="EC Square Sans Pro Light" panose="020B0506000000020004" pitchFamily="34" charset="0"/>
                </a:rPr>
                <a:t> and Innovation </a:t>
              </a:r>
              <a:endParaRPr lang="en-GB" sz="930" i="1" dirty="0" err="1">
                <a:solidFill>
                  <a:srgbClr val="FFFFFF"/>
                </a:solidFill>
                <a:latin typeface="EC Square Sans Pro Light" panose="020B0506000000020004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250" y="4224797"/>
            <a:ext cx="1001297" cy="1328882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84423" y="5111579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Name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184423" y="4887597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i="0" cap="all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Speaker Name</a:t>
            </a:r>
            <a:endParaRPr lang="en-GB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8184423" y="5333115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Date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8201800" y="3023302"/>
            <a:ext cx="3255743" cy="7793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34EA2"/>
                </a:solidFill>
              </a:rPr>
              <a:t>THE EU</a:t>
            </a:r>
            <a:br>
              <a:rPr lang="en-US" b="1" dirty="0">
                <a:solidFill>
                  <a:srgbClr val="034EA2"/>
                </a:solidFill>
              </a:rPr>
            </a:br>
            <a:r>
              <a:rPr lang="en-US" b="1" dirty="0">
                <a:solidFill>
                  <a:srgbClr val="034EA2"/>
                </a:solidFill>
              </a:rPr>
              <a:t>RESEARCH &amp; INNOVATION</a:t>
            </a:r>
          </a:p>
          <a:p>
            <a:pPr>
              <a:defRPr/>
            </a:pPr>
            <a:r>
              <a:rPr lang="en-US" b="1" spc="80" dirty="0">
                <a:solidFill>
                  <a:srgbClr val="034EA2"/>
                </a:solidFill>
              </a:rPr>
              <a:t>PROGRAMME</a:t>
            </a:r>
            <a:endParaRPr lang="en-GB" spc="80" dirty="0">
              <a:solidFill>
                <a:srgbClr val="034EA2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8288595" y="3888150"/>
            <a:ext cx="3082412" cy="2547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pc="70" dirty="0">
                <a:solidFill>
                  <a:srgbClr val="FFFFFF"/>
                </a:solidFill>
              </a:rPr>
              <a:t>2021 – 2027</a:t>
            </a:r>
            <a:endParaRPr lang="en-GB" spc="70" dirty="0">
              <a:solidFill>
                <a:srgbClr val="FFFFFF"/>
              </a:solidFill>
            </a:endParaRPr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232291" y="4224797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8201800" y="2886814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813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" y="0"/>
            <a:ext cx="12192000" cy="6858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93" y="-101625"/>
            <a:ext cx="1763200" cy="17632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5673072" y="6361871"/>
            <a:ext cx="846055" cy="496129"/>
            <a:chOff x="5673072" y="4897884"/>
            <a:chExt cx="846055" cy="496129"/>
          </a:xfrm>
        </p:grpSpPr>
        <p:sp>
          <p:nvSpPr>
            <p:cNvPr id="18" name="Rectangle 17"/>
            <p:cNvSpPr/>
            <p:nvPr userDrawn="1"/>
          </p:nvSpPr>
          <p:spPr>
            <a:xfrm>
              <a:off x="5724681" y="4926090"/>
              <a:ext cx="723886" cy="467923"/>
            </a:xfrm>
            <a:prstGeom prst="rect">
              <a:avLst/>
            </a:prstGeom>
            <a:solidFill>
              <a:srgbClr val="009EE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5673072" y="4897884"/>
              <a:ext cx="846055" cy="378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930" i="1" dirty="0" err="1">
                  <a:solidFill>
                    <a:srgbClr val="FFFFFF"/>
                  </a:solidFill>
                  <a:latin typeface="EC Square Sans Pro Light" panose="020B0506000000020004" pitchFamily="34" charset="0"/>
                </a:rPr>
                <a:t>Research</a:t>
              </a:r>
              <a:r>
                <a:rPr lang="fr-BE" sz="930" i="1" dirty="0">
                  <a:solidFill>
                    <a:srgbClr val="FFFFFF"/>
                  </a:solidFill>
                  <a:latin typeface="EC Square Sans Pro Light" panose="020B0506000000020004" pitchFamily="34" charset="0"/>
                </a:rPr>
                <a:t> and Innovation </a:t>
              </a:r>
              <a:endParaRPr lang="en-GB" sz="930" i="1" dirty="0" err="1">
                <a:solidFill>
                  <a:srgbClr val="FFFFFF"/>
                </a:solidFill>
                <a:latin typeface="EC Square Sans Pro Light" panose="020B0506000000020004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250" y="4224797"/>
            <a:ext cx="1001297" cy="1328882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84423" y="5111579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Name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184423" y="4887597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i="0" cap="all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Speaker Name</a:t>
            </a:r>
            <a:endParaRPr lang="en-GB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8184423" y="5333115"/>
            <a:ext cx="3186584" cy="21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 cap="none" baseline="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fr-BE" dirty="0"/>
              <a:t>Date of the </a:t>
            </a:r>
            <a:r>
              <a:rPr lang="fr-BE" dirty="0" err="1"/>
              <a:t>Event</a:t>
            </a:r>
            <a:endParaRPr lang="en-GB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8201800" y="3023302"/>
            <a:ext cx="3255743" cy="7793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4494"/>
                </a:solidFill>
              </a:rPr>
              <a:t>THE EU</a:t>
            </a:r>
            <a:br>
              <a:rPr lang="en-US" b="1" dirty="0">
                <a:solidFill>
                  <a:srgbClr val="004494"/>
                </a:solidFill>
              </a:rPr>
            </a:br>
            <a:r>
              <a:rPr lang="en-US" b="1" dirty="0">
                <a:solidFill>
                  <a:srgbClr val="004494"/>
                </a:solidFill>
              </a:rPr>
              <a:t>RESEARCH &amp; INNOVATION</a:t>
            </a:r>
          </a:p>
          <a:p>
            <a:pPr>
              <a:defRPr/>
            </a:pPr>
            <a:r>
              <a:rPr lang="en-US" b="1" spc="80" dirty="0">
                <a:solidFill>
                  <a:srgbClr val="004494"/>
                </a:solidFill>
              </a:rPr>
              <a:t>PROGRAMME</a:t>
            </a:r>
            <a:endParaRPr lang="en-GB" spc="80" dirty="0">
              <a:solidFill>
                <a:srgbClr val="004494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8288595" y="3888150"/>
            <a:ext cx="3082412" cy="2547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00" b="0" kern="12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pc="70" dirty="0">
                <a:solidFill>
                  <a:srgbClr val="FFFFFF"/>
                </a:solidFill>
              </a:rPr>
              <a:t>2021 – 2027</a:t>
            </a:r>
            <a:endParaRPr lang="en-GB" spc="70" dirty="0">
              <a:solidFill>
                <a:srgbClr val="FFFFFF"/>
              </a:solidFill>
            </a:endParaRPr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232291" y="4224797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8201800" y="2886814"/>
            <a:ext cx="3240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08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168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8225498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937527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2113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794857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548000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2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37527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5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501914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202455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2195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1523"/>
            <a:ext cx="12189629" cy="68549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76487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40237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10156296" cy="344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80047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8190973" cy="277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12159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077013" y="1852061"/>
            <a:ext cx="10156297" cy="1749286"/>
          </a:xfrm>
        </p:spPr>
        <p:txBody>
          <a:bodyPr anchor="t" anchorCtr="0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77012" y="1280970"/>
            <a:ext cx="10156297" cy="488568"/>
          </a:xfrm>
        </p:spPr>
        <p:txBody>
          <a:bodyPr>
            <a:noAutofit/>
          </a:bodyPr>
          <a:lstStyle>
            <a:lvl1pPr marL="0" indent="0" algn="l">
              <a:buNone/>
              <a:defRPr sz="2400" b="1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77013" y="1122363"/>
            <a:ext cx="6997604" cy="237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7221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6930" y="1368000"/>
            <a:ext cx="10486869" cy="410341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97481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8225498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937527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2113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7948575" y="3732507"/>
            <a:ext cx="0" cy="1692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548000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2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37527" y="1800000"/>
            <a:ext cx="3096000" cy="1656000"/>
          </a:xfrm>
          <a:solidFill>
            <a:schemeClr val="bg2"/>
          </a:solidFill>
          <a:ln>
            <a:noFill/>
          </a:ln>
        </p:spPr>
      </p:sp>
      <p:sp>
        <p:nvSpPr>
          <p:cNvPr id="25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501914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202455" y="3746161"/>
            <a:ext cx="3142086" cy="1664689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21963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>
              <a:solidFill>
                <a:srgbClr val="4D4D4D">
                  <a:tint val="75000"/>
                </a:srgb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34041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8382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softEdge rad="0"/>
          </a:effectLst>
        </p:spPr>
      </p:sp>
      <p:sp>
        <p:nvSpPr>
          <p:cNvPr id="14" name="Picture Placeholder 19"/>
          <p:cNvSpPr>
            <a:spLocks noGrp="1"/>
          </p:cNvSpPr>
          <p:nvPr>
            <p:ph type="pic" sz="quarter" idx="17"/>
          </p:nvPr>
        </p:nvSpPr>
        <p:spPr>
          <a:xfrm>
            <a:off x="35754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5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63126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16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9049800" y="1634669"/>
            <a:ext cx="2304000" cy="230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</p:sp>
      <p:sp>
        <p:nvSpPr>
          <p:cNvPr id="24" name="Content Placeholder 25"/>
          <p:cNvSpPr>
            <a:spLocks noGrp="1"/>
          </p:cNvSpPr>
          <p:nvPr>
            <p:ph sz="quarter" idx="20"/>
          </p:nvPr>
        </p:nvSpPr>
        <p:spPr>
          <a:xfrm>
            <a:off x="9049800" y="4260554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5" name="Content Placeholder 25"/>
          <p:cNvSpPr>
            <a:spLocks noGrp="1"/>
          </p:cNvSpPr>
          <p:nvPr>
            <p:ph sz="quarter" idx="21"/>
          </p:nvPr>
        </p:nvSpPr>
        <p:spPr>
          <a:xfrm>
            <a:off x="6312600" y="4270487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6" name="Content Placeholder 25"/>
          <p:cNvSpPr>
            <a:spLocks noGrp="1"/>
          </p:cNvSpPr>
          <p:nvPr>
            <p:ph sz="quarter" idx="22"/>
          </p:nvPr>
        </p:nvSpPr>
        <p:spPr>
          <a:xfrm>
            <a:off x="3575400" y="4260553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sp>
        <p:nvSpPr>
          <p:cNvPr id="37" name="Content Placeholder 25"/>
          <p:cNvSpPr>
            <a:spLocks noGrp="1"/>
          </p:cNvSpPr>
          <p:nvPr>
            <p:ph sz="quarter" idx="23"/>
          </p:nvPr>
        </p:nvSpPr>
        <p:spPr>
          <a:xfrm>
            <a:off x="819624" y="4260552"/>
            <a:ext cx="2304000" cy="1249363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endParaRPr lang="en-GB" dirty="0"/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6096000" y="4264474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8851590" y="4254539"/>
            <a:ext cx="18390" cy="127087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56517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4" t="6053" r="30725" b="6244"/>
          <a:stretch/>
        </p:blipFill>
        <p:spPr>
          <a:xfrm>
            <a:off x="429491" y="4461163"/>
            <a:ext cx="1233054" cy="216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666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071350" y="1047443"/>
            <a:ext cx="10098096" cy="4636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194813" y="4831376"/>
            <a:ext cx="89746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71350" y="1499645"/>
            <a:ext cx="10065224" cy="2865490"/>
          </a:xfrm>
        </p:spPr>
        <p:txBody>
          <a:bodyPr wrap="square" anchor="ctr" anchorCtr="0">
            <a:noAutofit/>
          </a:bodyPr>
          <a:lstStyle>
            <a:lvl1pPr algn="ctr">
              <a:defRPr sz="36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Enter your testimonial here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1349" y="4645214"/>
            <a:ext cx="10098358" cy="294935"/>
          </a:xfrm>
        </p:spPr>
        <p:txBody>
          <a:bodyPr wrap="none" tIns="0" bIns="0">
            <a:noAutofit/>
          </a:bodyPr>
          <a:lstStyle>
            <a:lvl1pPr marL="0" indent="0" algn="ctr">
              <a:buNone/>
              <a:defRPr sz="1800" b="1" i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71351" y="4945651"/>
            <a:ext cx="10098096" cy="283576"/>
          </a:xfrm>
        </p:spPr>
        <p:txBody>
          <a:bodyPr wrap="none" tIns="0" bIns="0">
            <a:noAutofit/>
          </a:bodyPr>
          <a:lstStyle>
            <a:lvl1pPr marL="0" indent="0" algn="ctr">
              <a:buFontTx/>
              <a:buNone/>
              <a:defRPr sz="1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Profession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49706" y="609539"/>
            <a:ext cx="914400" cy="914400"/>
            <a:chOff x="1849706" y="609539"/>
            <a:chExt cx="914400" cy="914400"/>
          </a:xfrm>
        </p:grpSpPr>
        <p:sp>
          <p:nvSpPr>
            <p:cNvPr id="14" name="Oval 13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 rot="10800000">
            <a:off x="9516557" y="5222468"/>
            <a:ext cx="914400" cy="914400"/>
            <a:chOff x="1849706" y="609539"/>
            <a:chExt cx="914400" cy="914400"/>
          </a:xfrm>
        </p:grpSpPr>
        <p:sp>
          <p:nvSpPr>
            <p:cNvPr id="20" name="Oval 19"/>
            <p:cNvSpPr/>
            <p:nvPr userDrawn="1"/>
          </p:nvSpPr>
          <p:spPr>
            <a:xfrm>
              <a:off x="1849706" y="609539"/>
              <a:ext cx="914400" cy="914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1849706" y="707095"/>
              <a:ext cx="914400" cy="719289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6" y="4542732"/>
            <a:ext cx="972867" cy="216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500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image" Target="../media/image21.png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18" Type="http://schemas.openxmlformats.org/officeDocument/2006/relationships/slideLayout" Target="../slideLayouts/slideLayout84.xml"/><Relationship Id="rId3" Type="http://schemas.openxmlformats.org/officeDocument/2006/relationships/slideLayout" Target="../slideLayouts/slideLayout69.xml"/><Relationship Id="rId21" Type="http://schemas.openxmlformats.org/officeDocument/2006/relationships/slideLayout" Target="../slideLayouts/slideLayout87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20" Type="http://schemas.openxmlformats.org/officeDocument/2006/relationships/slideLayout" Target="../slideLayouts/slideLayout86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23" Type="http://schemas.openxmlformats.org/officeDocument/2006/relationships/image" Target="../media/image24.png"/><Relationship Id="rId10" Type="http://schemas.openxmlformats.org/officeDocument/2006/relationships/slideLayout" Target="../slideLayouts/slideLayout76.xml"/><Relationship Id="rId19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Relationship Id="rId2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100.xml"/><Relationship Id="rId1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90.xml"/><Relationship Id="rId21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17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03.xml"/><Relationship Id="rId20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24" Type="http://schemas.openxmlformats.org/officeDocument/2006/relationships/image" Target="../media/image21.png"/><Relationship Id="rId5" Type="http://schemas.openxmlformats.org/officeDocument/2006/relationships/slideLayout" Target="../slideLayouts/slideLayout92.xml"/><Relationship Id="rId15" Type="http://schemas.openxmlformats.org/officeDocument/2006/relationships/slideLayout" Target="../slideLayouts/slideLayout102.xml"/><Relationship Id="rId23" Type="http://schemas.openxmlformats.org/officeDocument/2006/relationships/theme" Target="../theme/theme5.xml"/><Relationship Id="rId10" Type="http://schemas.openxmlformats.org/officeDocument/2006/relationships/slideLayout" Target="../slideLayouts/slideLayout97.xml"/><Relationship Id="rId19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slideLayout" Target="../slideLayouts/slideLayout101.xml"/><Relationship Id="rId22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78" r:id="rId3"/>
    <p:sldLayoutId id="2147483680" r:id="rId4"/>
    <p:sldLayoutId id="2147483681" r:id="rId5"/>
    <p:sldLayoutId id="2147483682" r:id="rId6"/>
    <p:sldLayoutId id="2147483683" r:id="rId7"/>
    <p:sldLayoutId id="2147483650" r:id="rId8"/>
    <p:sldLayoutId id="2147483689" r:id="rId9"/>
    <p:sldLayoutId id="2147483690" r:id="rId10"/>
    <p:sldLayoutId id="2147483672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49" r:id="rId17"/>
    <p:sldLayoutId id="2147483692" r:id="rId18"/>
    <p:sldLayoutId id="2147483693" r:id="rId19"/>
    <p:sldLayoutId id="2147483722" r:id="rId20"/>
    <p:sldLayoutId id="2147483723" r:id="rId21"/>
    <p:sldLayoutId id="2147483884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 dirty="0">
              <a:solidFill>
                <a:srgbClr val="4D4D4D">
                  <a:tint val="75000"/>
                </a:srgbClr>
              </a:solidFill>
            </a:endParaRPr>
          </a:p>
        </p:txBody>
      </p:sp>
      <p:pic>
        <p:nvPicPr>
          <p:cNvPr id="5" name="Picture 17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1550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765" r:id="rId18"/>
    <p:sldLayoutId id="2147483766" r:id="rId19"/>
    <p:sldLayoutId id="2147483767" r:id="rId20"/>
    <p:sldLayoutId id="2147483768" r:id="rId21"/>
    <p:sldLayoutId id="2147483769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 dirty="0">
              <a:solidFill>
                <a:srgbClr val="4D4D4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6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 dirty="0">
              <a:solidFill>
                <a:srgbClr val="4D4D4D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6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  <p:sldLayoutId id="2147483857" r:id="rId18"/>
    <p:sldLayoutId id="2147483858" r:id="rId19"/>
    <p:sldLayoutId id="2147483859" r:id="rId20"/>
    <p:sldLayoutId id="2147483860" r:id="rId2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>
                <a:solidFill>
                  <a:srgbClr val="4D4D4D">
                    <a:tint val="75000"/>
                  </a:srgbClr>
                </a:solidFill>
              </a:rPr>
              <a:pPr/>
              <a:t>‹Nr.›</a:t>
            </a:fld>
            <a:endParaRPr lang="en-GB" dirty="0">
              <a:solidFill>
                <a:srgbClr val="4D4D4D">
                  <a:tint val="75000"/>
                </a:srgbClr>
              </a:solidFill>
            </a:endParaRPr>
          </a:p>
        </p:txBody>
      </p:sp>
      <p:pic>
        <p:nvPicPr>
          <p:cNvPr id="5" name="Picture 17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560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  <p:sldLayoutId id="2147483879" r:id="rId18"/>
    <p:sldLayoutId id="2147483880" r:id="rId19"/>
    <p:sldLayoutId id="2147483881" r:id="rId20"/>
    <p:sldLayoutId id="2147483882" r:id="rId21"/>
    <p:sldLayoutId id="2147483883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funding-tenders/opportunities/docs/2021-2027/common/guidance/list-3rd-country-participation_horizon-euratom_en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funding-tenders/opportunities/docs/2021-2027/horizon/guidance/ls-funding-what-do-i-need-to-know_he_en.pdf" TargetMode="Externa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hyperlink" Target="https://ec.europa.eu/info/funding-tenders/opportunities/portal/screen/programmes/horizon/lump-sum" TargetMode="External"/><Relationship Id="rId7" Type="http://schemas.openxmlformats.org/officeDocument/2006/relationships/diagramQuickStyle" Target="../diagrams/quickStyle3.xml"/><Relationship Id="rId2" Type="http://schemas.openxmlformats.org/officeDocument/2006/relationships/hyperlink" Target="https://ec.europa.eu/info/funding-tenders/opportunities/docs/2021-2027/horizon/guidance/ls-funding-what-do-i-need-to-know_he_en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47.png"/><Relationship Id="rId9" Type="http://schemas.microsoft.com/office/2007/relationships/diagramDrawing" Target="../diagrams/drawing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horizon-europe" TargetMode="External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funding-tenders/opportunities/portal/screen/how-to-participate/reference-documents;programCode=HORIZON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webgate.ec.europa.eu/funding-tenders-opportunities/display/OM/Online+Manual" TargetMode="External"/><Relationship Id="rId1" Type="http://schemas.openxmlformats.org/officeDocument/2006/relationships/slideLayout" Target="../slideLayouts/slideLayout2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funding-tenders/opportunities/portal/screen/how-to-participate/reference-documents;programCode=HORIZON" TargetMode="External"/><Relationship Id="rId2" Type="http://schemas.openxmlformats.org/officeDocument/2006/relationships/hyperlink" Target="https://ec.europa.eu/info/funding-tenders/opportunities/portal/screen/home" TargetMode="Externa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ec.europa.eu/info/funding-tenders/opportunities/portal/screen/how-to-participate/participant-register" TargetMode="External"/><Relationship Id="rId4" Type="http://schemas.openxmlformats.org/officeDocument/2006/relationships/hyperlink" Target="https://webgate.ec.europa.eu/funding-tenders-opportunities/display/OM/Online+Manual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2.png"/><Relationship Id="rId4" Type="http://schemas.openxmlformats.org/officeDocument/2006/relationships/image" Target="../media/image4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3.png"/><Relationship Id="rId4" Type="http://schemas.openxmlformats.org/officeDocument/2006/relationships/image" Target="../media/image62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ec.europa.eu/info/funding-tenders/opportunities/portal/screen/how-to-participate/reference-documents;programCode=HORIZON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funding-tenders/opportunities/portal/screen/programmes/horizon/lump-sum/guidance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4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de-DE" sz="3600" b="1" dirty="0">
                <a:solidFill>
                  <a:srgbClr val="931680"/>
                </a:solidFill>
              </a:rPr>
              <a:t>Marie </a:t>
            </a:r>
            <a:r>
              <a:rPr lang="de-DE" sz="3600" b="1" dirty="0" err="1">
                <a:solidFill>
                  <a:srgbClr val="931680"/>
                </a:solidFill>
              </a:rPr>
              <a:t>Skłodowska</a:t>
            </a:r>
            <a:r>
              <a:rPr lang="de-DE" sz="3600" b="1" dirty="0">
                <a:solidFill>
                  <a:srgbClr val="931680"/>
                </a:solidFill>
              </a:rPr>
              <a:t> Curie Actions</a:t>
            </a:r>
            <a:endParaRPr lang="en-GB" sz="3600" b="1" dirty="0">
              <a:solidFill>
                <a:srgbClr val="93168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5413" y="2133252"/>
            <a:ext cx="9889099" cy="3455988"/>
          </a:xfrm>
        </p:spPr>
        <p:txBody>
          <a:bodyPr/>
          <a:lstStyle/>
          <a:p>
            <a:pPr>
              <a:buClr>
                <a:srgbClr val="931680"/>
              </a:buClr>
            </a:pP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Unit </a:t>
            </a:r>
            <a:r>
              <a:rPr lang="en-GB" sz="2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costs </a:t>
            </a:r>
            <a:r>
              <a:rPr lang="en-GB" sz="2200" b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organised in several cost categories are used instead of the general cost forms</a:t>
            </a:r>
          </a:p>
          <a:p>
            <a:pPr>
              <a:buClr>
                <a:srgbClr val="931680"/>
              </a:buClr>
            </a:pPr>
            <a:r>
              <a:rPr lang="en-US" sz="2200" b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These are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fixed amounts</a:t>
            </a:r>
            <a:r>
              <a:rPr lang="en-US" sz="2200" b="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 that must be multiplied by the number of months the recruited researchers spent on research training activities (person-months)</a:t>
            </a:r>
          </a:p>
          <a:p>
            <a:pPr>
              <a:buClr>
                <a:srgbClr val="931680"/>
              </a:buClr>
            </a:pPr>
            <a:r>
              <a:rPr lang="en-US" sz="2200" dirty="0">
                <a:cs typeface="Arial" panose="020B0604020202020204" pitchFamily="34" charset="0"/>
              </a:rPr>
              <a:t>Different unit cost categories cover</a:t>
            </a:r>
            <a:r>
              <a:rPr lang="en-US" sz="2000" dirty="0">
                <a:cs typeface="Arial" panose="020B0604020202020204" pitchFamily="34" charset="0"/>
              </a:rPr>
              <a:t> </a:t>
            </a:r>
          </a:p>
          <a:p>
            <a:pPr lvl="2">
              <a:buClr>
                <a:srgbClr val="931680"/>
              </a:buClr>
              <a:buFont typeface="Wingdings" panose="05000000000000000000" pitchFamily="2" charset="2"/>
              <a:buChar char="ü"/>
            </a:pPr>
            <a:r>
              <a:rPr lang="en-US" sz="2000" dirty="0">
                <a:cs typeface="Arial" panose="020B0604020202020204" pitchFamily="34" charset="0"/>
              </a:rPr>
              <a:t>Salary of the fellows </a:t>
            </a:r>
          </a:p>
          <a:p>
            <a:pPr lvl="2">
              <a:buClr>
                <a:srgbClr val="931680"/>
              </a:buClr>
              <a:buFont typeface="Wingdings" panose="05000000000000000000" pitchFamily="2" charset="2"/>
              <a:buChar char="ü"/>
            </a:pPr>
            <a:r>
              <a:rPr lang="en-US" sz="2000" dirty="0">
                <a:cs typeface="Arial" panose="020B0604020202020204" pitchFamily="34" charset="0"/>
              </a:rPr>
              <a:t>research and training costs of the fellows</a:t>
            </a:r>
          </a:p>
          <a:p>
            <a:pPr lvl="2">
              <a:buClr>
                <a:srgbClr val="931680"/>
              </a:buClr>
              <a:buFont typeface="Wingdings" panose="05000000000000000000" pitchFamily="2" charset="2"/>
              <a:buChar char="ü"/>
            </a:pPr>
            <a:r>
              <a:rPr lang="en-US" sz="2000" dirty="0">
                <a:cs typeface="Arial" panose="020B0604020202020204" pitchFamily="34" charset="0"/>
              </a:rPr>
              <a:t>Costs related to project implementation</a:t>
            </a:r>
            <a:endParaRPr lang="de-DE" sz="2000" dirty="0"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5122" name="Picture 2" descr="C:\Users\admin\AppData\Local\Microsoft\Windows\INetCache\IE\XRI6FAMW\euro-1020316_960_72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469" y="3789041"/>
            <a:ext cx="3010684" cy="225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64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/>
              <a:t>Budgeting</a:t>
            </a:r>
            <a:r>
              <a:rPr lang="de-AT" dirty="0"/>
              <a:t> a </a:t>
            </a:r>
            <a:r>
              <a:rPr lang="de-AT" dirty="0" err="1"/>
              <a:t>proposal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288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de-DE" sz="3600" b="1" dirty="0" err="1">
                <a:solidFill>
                  <a:srgbClr val="931680"/>
                </a:solidFill>
              </a:rPr>
              <a:t>How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r>
              <a:rPr lang="de-DE" sz="3600" b="1" dirty="0" err="1">
                <a:solidFill>
                  <a:srgbClr val="931680"/>
                </a:solidFill>
              </a:rPr>
              <a:t>to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r>
              <a:rPr lang="de-DE" sz="3600" b="1" dirty="0" err="1">
                <a:solidFill>
                  <a:srgbClr val="931680"/>
                </a:solidFill>
              </a:rPr>
              <a:t>budget</a:t>
            </a:r>
            <a:r>
              <a:rPr lang="de-DE" sz="3600" b="1" dirty="0">
                <a:solidFill>
                  <a:srgbClr val="931680"/>
                </a:solidFill>
              </a:rPr>
              <a:t> a </a:t>
            </a:r>
            <a:r>
              <a:rPr lang="de-DE" sz="3600" b="1" dirty="0" err="1">
                <a:solidFill>
                  <a:srgbClr val="931680"/>
                </a:solidFill>
              </a:rPr>
              <a:t>proposal</a:t>
            </a:r>
            <a:r>
              <a:rPr lang="de-DE" sz="3600" b="1" dirty="0">
                <a:solidFill>
                  <a:srgbClr val="931680"/>
                </a:solidFill>
              </a:rPr>
              <a:t>? </a:t>
            </a:r>
            <a:endParaRPr lang="en-GB" sz="3600" b="1" dirty="0">
              <a:solidFill>
                <a:srgbClr val="93168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5413" y="1917228"/>
            <a:ext cx="10177131" cy="3455988"/>
          </a:xfrm>
        </p:spPr>
        <p:txBody>
          <a:bodyPr/>
          <a:lstStyle/>
          <a:p>
            <a:pPr marL="180975" lvl="2" indent="0">
              <a:buClr>
                <a:srgbClr val="578DA3"/>
              </a:buClr>
              <a:buNone/>
            </a:pPr>
            <a:r>
              <a:rPr lang="en-GB" sz="2200" b="1" dirty="0"/>
              <a:t>Calculate your costs on a realistic and reasonable basis, as you expect it to appear and to be eligible in the action. </a:t>
            </a:r>
            <a:endParaRPr lang="en-GB" sz="2200" dirty="0"/>
          </a:p>
          <a:p>
            <a:pPr lvl="2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000" dirty="0">
                <a:cs typeface="Arial" panose="020B0604020202020204" pitchFamily="34" charset="0"/>
              </a:rPr>
              <a:t>Budget should be calculated according to the action needs</a:t>
            </a:r>
          </a:p>
          <a:p>
            <a:pPr lvl="2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000" dirty="0">
                <a:cs typeface="Arial" panose="020B0604020202020204" pitchFamily="34" charset="0"/>
              </a:rPr>
              <a:t>Demonstrates a clear vision of objectives and tasks in an action </a:t>
            </a:r>
          </a:p>
          <a:p>
            <a:pPr lvl="2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000" dirty="0">
                <a:cs typeface="Arial" panose="020B0604020202020204" pitchFamily="34" charset="0"/>
              </a:rPr>
              <a:t>Minimises potential changes during the runtime of an action </a:t>
            </a:r>
          </a:p>
          <a:p>
            <a:pPr lvl="2">
              <a:buClr>
                <a:srgbClr val="578DA3"/>
              </a:buClr>
            </a:pPr>
            <a:endParaRPr lang="en-GB" sz="1800" dirty="0"/>
          </a:p>
          <a:p>
            <a:pPr marL="180975" lvl="2" indent="0">
              <a:buClr>
                <a:srgbClr val="578DA3"/>
              </a:buClr>
              <a:buNone/>
            </a:pPr>
            <a:r>
              <a:rPr lang="en-GB" sz="2200" b="1" dirty="0"/>
              <a:t>Appropriate budget estimation and distribution is part of the evaluation!</a:t>
            </a:r>
            <a:endParaRPr lang="en-GB" sz="2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16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79" y="1771232"/>
            <a:ext cx="11519412" cy="432206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de-DE" sz="3600" b="1" dirty="0" err="1">
                <a:solidFill>
                  <a:srgbClr val="931680"/>
                </a:solidFill>
              </a:rPr>
              <a:t>Don‘t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r>
              <a:rPr lang="de-DE" sz="3600" b="1" dirty="0" err="1">
                <a:solidFill>
                  <a:srgbClr val="931680"/>
                </a:solidFill>
              </a:rPr>
              <a:t>forget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r>
              <a:rPr lang="de-DE" sz="3600" b="1" dirty="0" err="1">
                <a:solidFill>
                  <a:srgbClr val="931680"/>
                </a:solidFill>
              </a:rPr>
              <a:t>financial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r>
              <a:rPr lang="de-DE" sz="3600" b="1" dirty="0" err="1">
                <a:solidFill>
                  <a:srgbClr val="931680"/>
                </a:solidFill>
              </a:rPr>
              <a:t>buffers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endParaRPr lang="en-GB" sz="3600" b="1" dirty="0">
              <a:solidFill>
                <a:srgbClr val="93168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31360" y="4170578"/>
            <a:ext cx="5760640" cy="1130631"/>
          </a:xfrm>
          <a:prstGeom prst="rect">
            <a:avLst/>
          </a:prstGeom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1967541" y="1844864"/>
            <a:ext cx="2400267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578DA3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de-DE" sz="2400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Plan</a:t>
            </a:r>
            <a:endParaRPr lang="en-GB" sz="2400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6192012" y="2852976"/>
            <a:ext cx="2233001" cy="43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578DA3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de-DE" sz="2400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Reality</a:t>
            </a:r>
            <a:endParaRPr lang="en-GB" sz="2400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5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z="3600" b="1" dirty="0">
                <a:solidFill>
                  <a:srgbClr val="931680"/>
                </a:solidFill>
              </a:rPr>
              <a:t>Direct costs are eligible if…</a:t>
            </a:r>
            <a:endParaRPr lang="en-GB" sz="3600" b="1" dirty="0">
              <a:solidFill>
                <a:srgbClr val="93168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3326" y="1672576"/>
            <a:ext cx="11338560" cy="4113256"/>
          </a:xfrm>
        </p:spPr>
        <p:txBody>
          <a:bodyPr/>
          <a:lstStyle/>
          <a:p>
            <a:pPr>
              <a:buClr>
                <a:srgbClr val="931680"/>
              </a:buClr>
            </a:pPr>
            <a:r>
              <a:rPr lang="en-US" sz="2200" b="1" dirty="0"/>
              <a:t>Actually</a:t>
            </a:r>
            <a:r>
              <a:rPr lang="en-US" sz="2200" dirty="0"/>
              <a:t> incurred by the beneficiary during the life of the action (with a few exceptions)</a:t>
            </a:r>
          </a:p>
          <a:p>
            <a:pPr>
              <a:buClr>
                <a:srgbClr val="931680"/>
              </a:buClr>
            </a:pPr>
            <a:r>
              <a:rPr lang="en-US" sz="2200" dirty="0"/>
              <a:t>Indicated in the estimated </a:t>
            </a:r>
            <a:r>
              <a:rPr lang="en-US" sz="2200" b="1" dirty="0"/>
              <a:t>budget</a:t>
            </a:r>
          </a:p>
          <a:p>
            <a:pPr>
              <a:buClr>
                <a:srgbClr val="931680"/>
              </a:buClr>
            </a:pPr>
            <a:r>
              <a:rPr lang="en-US" sz="2200" dirty="0"/>
              <a:t>In </a:t>
            </a:r>
            <a:r>
              <a:rPr lang="en-US" sz="2200" b="1" dirty="0"/>
              <a:t>connection</a:t>
            </a:r>
            <a:r>
              <a:rPr lang="en-US" sz="2200" dirty="0"/>
              <a:t> with the action as described in the action description and necessary for its implementation</a:t>
            </a:r>
          </a:p>
          <a:p>
            <a:pPr>
              <a:buClr>
                <a:srgbClr val="931680"/>
              </a:buClr>
            </a:pPr>
            <a:r>
              <a:rPr lang="en-US" sz="2200" b="1" dirty="0"/>
              <a:t>Identifiable</a:t>
            </a:r>
            <a:r>
              <a:rPr lang="en-US" sz="2200" dirty="0"/>
              <a:t> and verifiable, in particular recorded in the beneficiary´s accounts</a:t>
            </a:r>
          </a:p>
          <a:p>
            <a:pPr>
              <a:buClr>
                <a:srgbClr val="931680"/>
              </a:buClr>
            </a:pPr>
            <a:r>
              <a:rPr lang="en-US" sz="2200" dirty="0"/>
              <a:t>In compliance with applicable </a:t>
            </a:r>
            <a:r>
              <a:rPr lang="en-US" sz="2200" b="1" dirty="0"/>
              <a:t>national law </a:t>
            </a:r>
            <a:r>
              <a:rPr lang="en-US" sz="2200" dirty="0"/>
              <a:t>on taxes, </a:t>
            </a:r>
            <a:r>
              <a:rPr lang="en-US" sz="2200" dirty="0" err="1"/>
              <a:t>labour</a:t>
            </a:r>
            <a:r>
              <a:rPr lang="en-US" sz="2200" dirty="0"/>
              <a:t> and social security</a:t>
            </a:r>
          </a:p>
          <a:p>
            <a:pPr>
              <a:buClr>
                <a:srgbClr val="931680"/>
              </a:buClr>
            </a:pPr>
            <a:r>
              <a:rPr lang="en-US" sz="2200" b="1" dirty="0"/>
              <a:t>Reasonable</a:t>
            </a:r>
            <a:r>
              <a:rPr lang="en-US" sz="2200" dirty="0"/>
              <a:t>, justified and must comply with the principle of sound financial management</a:t>
            </a:r>
            <a:endParaRPr lang="de-DE" sz="2200" dirty="0"/>
          </a:p>
          <a:p>
            <a:pPr>
              <a:buClr>
                <a:srgbClr val="931680"/>
              </a:buClr>
            </a:pPr>
            <a:r>
              <a:rPr lang="en-GB" sz="2200" b="1" dirty="0"/>
              <a:t>Evaluators will approve the necessity for the activity and the related costs</a:t>
            </a: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01893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811" y="2468011"/>
            <a:ext cx="10708589" cy="1749286"/>
          </a:xfrm>
        </p:spPr>
        <p:txBody>
          <a:bodyPr/>
          <a:lstStyle/>
          <a:p>
            <a:r>
              <a:rPr lang="fr-BE" sz="4000" dirty="0"/>
              <a:t>Daily rate provisions 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/>
              <a:t>Direct COST - PERSONNEL COSTS</a:t>
            </a:r>
          </a:p>
          <a:p>
            <a:endParaRPr lang="en-IE" dirty="0"/>
          </a:p>
          <a:p>
            <a:endParaRPr lang="en-I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54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8710" y="1825625"/>
            <a:ext cx="10905699" cy="3881904"/>
          </a:xfrm>
        </p:spPr>
        <p:txBody>
          <a:bodyPr/>
          <a:lstStyle/>
          <a:p>
            <a:pPr>
              <a:buClr>
                <a:srgbClr val="931680"/>
              </a:buClr>
            </a:pPr>
            <a:r>
              <a:rPr lang="en-US" dirty="0" smtClean="0"/>
              <a:t>Use </a:t>
            </a:r>
            <a:r>
              <a:rPr lang="en-US" dirty="0"/>
              <a:t>of a single corporate daily rate and calendar year approach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solidFill>
                  <a:srgbClr val="931680"/>
                </a:solidFill>
              </a:rPr>
              <a:t>Personnel costs </a:t>
            </a:r>
            <a:r>
              <a:rPr lang="da-DK" dirty="0" smtClean="0">
                <a:solidFill>
                  <a:srgbClr val="931680"/>
                </a:solidFill>
              </a:rPr>
              <a:t>in </a:t>
            </a:r>
            <a:r>
              <a:rPr lang="da-DK" dirty="0">
                <a:solidFill>
                  <a:srgbClr val="931680"/>
                </a:solidFill>
              </a:rPr>
              <a:t>HE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325908" y="3072450"/>
            <a:ext cx="2405679" cy="1414166"/>
          </a:xfrm>
          <a:prstGeom prst="roundRect">
            <a:avLst/>
          </a:prstGeom>
          <a:solidFill>
            <a:srgbClr val="CCFFCC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5" name="Rounded Rectangle 4"/>
          <p:cNvSpPr/>
          <p:nvPr/>
        </p:nvSpPr>
        <p:spPr>
          <a:xfrm>
            <a:off x="7681093" y="3082434"/>
            <a:ext cx="2778838" cy="1414166"/>
          </a:xfrm>
          <a:prstGeom prst="roundRect">
            <a:avLst/>
          </a:prstGeom>
          <a:solidFill>
            <a:srgbClr val="CCFFCC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6" name="Multiply 5"/>
          <p:cNvSpPr/>
          <p:nvPr/>
        </p:nvSpPr>
        <p:spPr>
          <a:xfrm>
            <a:off x="6886948" y="3544439"/>
            <a:ext cx="567212" cy="697434"/>
          </a:xfrm>
          <a:prstGeom prst="mathMultiply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7" name="TextBox 6"/>
          <p:cNvSpPr txBox="1"/>
          <p:nvPr/>
        </p:nvSpPr>
        <p:spPr>
          <a:xfrm>
            <a:off x="4325907" y="3622455"/>
            <a:ext cx="2405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dirty="0">
                <a:solidFill>
                  <a:srgbClr val="0F5494"/>
                </a:solidFill>
              </a:rPr>
              <a:t>Daily rate</a:t>
            </a:r>
            <a:endParaRPr lang="en-GB" sz="2400" dirty="0" err="1">
              <a:solidFill>
                <a:srgbClr val="0F549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1091" y="3429618"/>
            <a:ext cx="2778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dirty="0" err="1">
                <a:solidFill>
                  <a:srgbClr val="0F5494"/>
                </a:solidFill>
              </a:rPr>
              <a:t>Days</a:t>
            </a:r>
            <a:r>
              <a:rPr lang="fr-BE" sz="2400" dirty="0">
                <a:solidFill>
                  <a:srgbClr val="0F5494"/>
                </a:solidFill>
              </a:rPr>
              <a:t> </a:t>
            </a:r>
            <a:r>
              <a:rPr lang="fr-BE" sz="2400" dirty="0" err="1">
                <a:solidFill>
                  <a:srgbClr val="0F5494"/>
                </a:solidFill>
              </a:rPr>
              <a:t>worked</a:t>
            </a:r>
            <a:r>
              <a:rPr lang="fr-BE" sz="2400" dirty="0">
                <a:solidFill>
                  <a:srgbClr val="0F5494"/>
                </a:solidFill>
              </a:rPr>
              <a:t> </a:t>
            </a:r>
          </a:p>
          <a:p>
            <a:pPr algn="ctr"/>
            <a:r>
              <a:rPr lang="fr-BE" sz="2400" dirty="0">
                <a:solidFill>
                  <a:srgbClr val="0F5494"/>
                </a:solidFill>
              </a:rPr>
              <a:t>in the </a:t>
            </a:r>
            <a:r>
              <a:rPr lang="fr-BE" sz="2400" dirty="0" err="1">
                <a:solidFill>
                  <a:srgbClr val="0F5494"/>
                </a:solidFill>
              </a:rPr>
              <a:t>project</a:t>
            </a:r>
            <a:endParaRPr lang="en-GB" sz="2400" dirty="0" err="1">
              <a:solidFill>
                <a:srgbClr val="0F5494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70723" y="3084565"/>
            <a:ext cx="2405679" cy="1414166"/>
          </a:xfrm>
          <a:prstGeom prst="roundRect">
            <a:avLst/>
          </a:prstGeom>
          <a:solidFill>
            <a:srgbClr val="CCFFCC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0" name="TextBox 9"/>
          <p:cNvSpPr txBox="1"/>
          <p:nvPr/>
        </p:nvSpPr>
        <p:spPr>
          <a:xfrm>
            <a:off x="970722" y="3634570"/>
            <a:ext cx="2405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dirty="0">
                <a:solidFill>
                  <a:srgbClr val="0F5494"/>
                </a:solidFill>
              </a:rPr>
              <a:t>Personnel costs</a:t>
            </a:r>
            <a:endParaRPr lang="en-GB" sz="2400" dirty="0" err="1">
              <a:solidFill>
                <a:srgbClr val="0F5494"/>
              </a:solidFill>
            </a:endParaRPr>
          </a:p>
        </p:txBody>
      </p:sp>
      <p:sp>
        <p:nvSpPr>
          <p:cNvPr id="11" name="Equal 10"/>
          <p:cNvSpPr/>
          <p:nvPr/>
        </p:nvSpPr>
        <p:spPr>
          <a:xfrm>
            <a:off x="3448042" y="3622455"/>
            <a:ext cx="613898" cy="61071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5365" y="0"/>
            <a:ext cx="1536635" cy="168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4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>
                <a:solidFill>
                  <a:srgbClr val="931680"/>
                </a:solidFill>
              </a:rPr>
              <a:t>Daily rate </a:t>
            </a:r>
            <a:r>
              <a:rPr lang="fr-BE" dirty="0" err="1">
                <a:solidFill>
                  <a:srgbClr val="931680"/>
                </a:solidFill>
              </a:rPr>
              <a:t>calculation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14034" y="3103558"/>
            <a:ext cx="946907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>
              <a:defRPr/>
            </a:pPr>
            <a:r>
              <a:rPr lang="en-US" sz="1600" i="1" dirty="0">
                <a:solidFill>
                  <a:srgbClr val="0F5494"/>
                </a:solidFill>
              </a:rPr>
              <a:t>	   </a:t>
            </a:r>
            <a:r>
              <a:rPr lang="en-US" sz="2000" i="1" dirty="0">
                <a:solidFill>
                  <a:srgbClr val="0F5494"/>
                </a:solidFill>
              </a:rPr>
              <a:t>actual annual personnel costs for the person</a:t>
            </a:r>
          </a:p>
          <a:p>
            <a:pPr lvl="4">
              <a:defRPr/>
            </a:pPr>
            <a:r>
              <a:rPr lang="en-US" sz="2000" i="1" dirty="0">
                <a:solidFill>
                  <a:srgbClr val="0F5494"/>
                </a:solidFill>
              </a:rPr>
              <a:t> </a:t>
            </a:r>
          </a:p>
          <a:p>
            <a:pPr lvl="4">
              <a:defRPr/>
            </a:pPr>
            <a:r>
              <a:rPr lang="en-US" sz="2000" i="1" dirty="0">
                <a:solidFill>
                  <a:srgbClr val="0F5494"/>
                </a:solidFill>
              </a:rPr>
              <a:t>	                               215* </a:t>
            </a:r>
          </a:p>
          <a:p>
            <a:pPr lvl="3">
              <a:defRPr/>
            </a:pPr>
            <a:endParaRPr lang="en-US" sz="1400" i="1" dirty="0">
              <a:solidFill>
                <a:srgbClr val="0F5494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 flipV="1">
            <a:off x="4974522" y="3532472"/>
            <a:ext cx="5295634" cy="22908"/>
          </a:xfrm>
          <a:prstGeom prst="line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Equal 20"/>
          <p:cNvSpPr/>
          <p:nvPr/>
        </p:nvSpPr>
        <p:spPr>
          <a:xfrm>
            <a:off x="4192609" y="3240039"/>
            <a:ext cx="613898" cy="61071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455871" y="2805175"/>
            <a:ext cx="2405679" cy="1414166"/>
          </a:xfrm>
          <a:prstGeom prst="roundRect">
            <a:avLst/>
          </a:prstGeom>
          <a:solidFill>
            <a:srgbClr val="CCFFCC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27" name="TextBox 26"/>
          <p:cNvSpPr txBox="1"/>
          <p:nvPr/>
        </p:nvSpPr>
        <p:spPr>
          <a:xfrm>
            <a:off x="1455872" y="3294673"/>
            <a:ext cx="2405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dirty="0">
                <a:solidFill>
                  <a:srgbClr val="0F5494"/>
                </a:solidFill>
              </a:rPr>
              <a:t>Daily rate</a:t>
            </a:r>
            <a:endParaRPr lang="en-GB" sz="2400" dirty="0" err="1">
              <a:solidFill>
                <a:srgbClr val="0F5494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90748" y="6396529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err="1">
                <a:solidFill>
                  <a:srgbClr val="BDDEFF"/>
                </a:solidFill>
              </a:rPr>
              <a:t>Disclaimer</a:t>
            </a:r>
            <a:r>
              <a:rPr lang="fr-BE" sz="1400" dirty="0">
                <a:solidFill>
                  <a:srgbClr val="BDDEFF"/>
                </a:solidFill>
              </a:rPr>
              <a:t>: Information not </a:t>
            </a:r>
            <a:r>
              <a:rPr lang="fr-BE" sz="1400" dirty="0" err="1">
                <a:solidFill>
                  <a:srgbClr val="BDDEFF"/>
                </a:solidFill>
              </a:rPr>
              <a:t>legally</a:t>
            </a:r>
            <a:r>
              <a:rPr lang="fr-BE" sz="1400" dirty="0">
                <a:solidFill>
                  <a:srgbClr val="BDDEFF"/>
                </a:solidFill>
              </a:rPr>
              <a:t> binding</a:t>
            </a:r>
            <a:endParaRPr lang="en-GB" sz="1400" dirty="0" err="1">
              <a:solidFill>
                <a:srgbClr val="BDDEF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37458" y="5668763"/>
            <a:ext cx="10515600" cy="505868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r-BE" sz="2400" dirty="0"/>
              <a:t>*</a:t>
            </a:r>
            <a:r>
              <a:rPr lang="en-US" sz="1400" dirty="0"/>
              <a:t>For Horizon Europe: Still possible to </a:t>
            </a:r>
            <a:r>
              <a:rPr lang="en-US" sz="1400" b="1" dirty="0"/>
              <a:t>deduct actual working days spent on parental leave </a:t>
            </a:r>
            <a:r>
              <a:rPr lang="en-US" sz="1400" dirty="0"/>
              <a:t>from the fixed number of 215 days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5365" y="0"/>
            <a:ext cx="1536635" cy="168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0722" y="2139590"/>
            <a:ext cx="10905699" cy="3881904"/>
          </a:xfrm>
        </p:spPr>
        <p:txBody>
          <a:bodyPr/>
          <a:lstStyle/>
          <a:p>
            <a:pPr algn="just">
              <a:buClr>
                <a:srgbClr val="931680"/>
              </a:buClr>
            </a:pPr>
            <a:r>
              <a:rPr lang="en-GB" sz="1800" b="1" dirty="0">
                <a:solidFill>
                  <a:srgbClr val="931680"/>
                </a:solidFill>
              </a:rPr>
              <a:t>per calendar year </a:t>
            </a:r>
            <a:r>
              <a:rPr lang="en-GB" sz="1800" dirty="0"/>
              <a:t>(from January to December) </a:t>
            </a:r>
          </a:p>
          <a:p>
            <a:pPr algn="just">
              <a:buClr>
                <a:srgbClr val="931680"/>
              </a:buClr>
            </a:pPr>
            <a:r>
              <a:rPr lang="en-GB" sz="1800" dirty="0"/>
              <a:t>except for the months running from the end of the last calendar year until the end of the reporting period. For those months, you must calculate </a:t>
            </a:r>
            <a:r>
              <a:rPr lang="en-GB" sz="1800" b="1" dirty="0">
                <a:solidFill>
                  <a:srgbClr val="931680"/>
                </a:solidFill>
              </a:rPr>
              <a:t>a separate partial daily rate as follows</a:t>
            </a:r>
            <a:r>
              <a:rPr lang="en-GB" sz="1800" dirty="0"/>
              <a:t>:</a:t>
            </a:r>
          </a:p>
          <a:p>
            <a:pPr marL="457200" lvl="1" indent="0" algn="just">
              <a:buNone/>
            </a:pPr>
            <a:r>
              <a:rPr lang="en-GB" sz="1800" i="1" dirty="0"/>
              <a:t>{actual </a:t>
            </a:r>
            <a:r>
              <a:rPr lang="en-GB" sz="1800" b="1" i="1" dirty="0">
                <a:solidFill>
                  <a:srgbClr val="931680"/>
                </a:solidFill>
              </a:rPr>
              <a:t>personnel costs</a:t>
            </a:r>
            <a:r>
              <a:rPr lang="en-GB" sz="1800" i="1" dirty="0">
                <a:solidFill>
                  <a:srgbClr val="931680"/>
                </a:solidFill>
              </a:rPr>
              <a:t> </a:t>
            </a:r>
            <a:r>
              <a:rPr lang="en-GB" sz="1800" i="1" dirty="0"/>
              <a:t>of the person incurred over those months </a:t>
            </a:r>
          </a:p>
          <a:p>
            <a:pPr marL="457200" lvl="1" indent="0" algn="just">
              <a:buNone/>
            </a:pPr>
            <a:r>
              <a:rPr lang="en-GB" sz="1800" i="1" dirty="0"/>
              <a:t>divided by</a:t>
            </a:r>
          </a:p>
          <a:p>
            <a:pPr marL="457200" lvl="1" indent="0" algn="just">
              <a:buNone/>
            </a:pPr>
            <a:r>
              <a:rPr lang="en-GB" sz="1800" i="1" dirty="0"/>
              <a:t>{215 / 12 (months) x number of months from the January until the end of the reporting period}}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>
                <a:solidFill>
                  <a:srgbClr val="931680"/>
                </a:solidFill>
              </a:rPr>
              <a:t>Daily rate </a:t>
            </a:r>
            <a:r>
              <a:rPr lang="fr-BE" dirty="0" err="1">
                <a:solidFill>
                  <a:srgbClr val="931680"/>
                </a:solidFill>
              </a:rPr>
              <a:t>calculation</a:t>
            </a:r>
            <a:r>
              <a:rPr lang="fr-BE" dirty="0">
                <a:solidFill>
                  <a:srgbClr val="931680"/>
                </a:solidFill>
              </a:rPr>
              <a:t> 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57349" y="1399716"/>
            <a:ext cx="15525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2200" b="1" u="sng" dirty="0" err="1">
                <a:solidFill>
                  <a:schemeClr val="tx2"/>
                </a:solidFill>
              </a:rPr>
              <a:t>When</a:t>
            </a:r>
            <a:r>
              <a:rPr lang="fr-BE" sz="2200" b="1" u="sng" dirty="0">
                <a:solidFill>
                  <a:schemeClr val="tx2"/>
                </a:solidFill>
              </a:rPr>
              <a:t>?</a:t>
            </a:r>
            <a:endParaRPr lang="en-GB" sz="22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51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4844" y="367357"/>
            <a:ext cx="10515600" cy="782357"/>
          </a:xfrm>
        </p:spPr>
        <p:txBody>
          <a:bodyPr/>
          <a:lstStyle/>
          <a:p>
            <a:r>
              <a:rPr lang="fr-BE" sz="2800" i="1" dirty="0" err="1">
                <a:solidFill>
                  <a:srgbClr val="931680"/>
                </a:solidFill>
                <a:latin typeface="+mn-lt"/>
                <a:ea typeface="+mn-ea"/>
                <a:cs typeface="+mn-cs"/>
              </a:rPr>
              <a:t>Example</a:t>
            </a:r>
            <a:endParaRPr lang="en-GB" sz="2800" i="1" dirty="0">
              <a:solidFill>
                <a:srgbClr val="93168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4844" y="1317357"/>
            <a:ext cx="114155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Costs for Researcher Y in reporting period 1. Reporting period 1 runs from 1/09/2021 until 31/03/2023</a:t>
            </a:r>
            <a:r>
              <a:rPr lang="en-GB" i="1" dirty="0">
                <a:solidFill>
                  <a:schemeClr val="tx2"/>
                </a:solidFill>
              </a:rPr>
              <a:t>: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1179292" y="539020"/>
          <a:ext cx="8465221" cy="6554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 bwMode="auto">
          <a:xfrm flipV="1">
            <a:off x="1711557" y="3435322"/>
            <a:ext cx="2003793" cy="3657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4637638" y="3387197"/>
            <a:ext cx="2003793" cy="3657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7506789" y="3396127"/>
            <a:ext cx="2003793" cy="3657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Plus 1"/>
          <p:cNvSpPr/>
          <p:nvPr/>
        </p:nvSpPr>
        <p:spPr>
          <a:xfrm>
            <a:off x="3792355" y="4629750"/>
            <a:ext cx="356133" cy="394637"/>
          </a:xfrm>
          <a:prstGeom prst="math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lus 14"/>
          <p:cNvSpPr/>
          <p:nvPr/>
        </p:nvSpPr>
        <p:spPr>
          <a:xfrm>
            <a:off x="6651059" y="4639378"/>
            <a:ext cx="356133" cy="385009"/>
          </a:xfrm>
          <a:prstGeom prst="math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Equal 4"/>
          <p:cNvSpPr/>
          <p:nvPr/>
        </p:nvSpPr>
        <p:spPr>
          <a:xfrm>
            <a:off x="9865895" y="3165814"/>
            <a:ext cx="481263" cy="626540"/>
          </a:xfrm>
          <a:prstGeom prst="mathEqua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424160" y="3041583"/>
            <a:ext cx="1347537" cy="847023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Personnel </a:t>
            </a:r>
            <a:r>
              <a:rPr lang="fr-BE" dirty="0" err="1"/>
              <a:t>Costs</a:t>
            </a:r>
            <a:r>
              <a:rPr lang="fr-BE" dirty="0"/>
              <a:t> RP1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75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/>
              <a:t>Eligible</a:t>
            </a:r>
            <a:r>
              <a:rPr lang="de-AT" dirty="0"/>
              <a:t> </a:t>
            </a:r>
            <a:r>
              <a:rPr lang="de-AT" dirty="0" err="1"/>
              <a:t>Costs</a:t>
            </a:r>
            <a:r>
              <a:rPr lang="de-AT" dirty="0"/>
              <a:t> &amp; </a:t>
            </a:r>
            <a:r>
              <a:rPr lang="de-AT" dirty="0" err="1"/>
              <a:t>Funding</a:t>
            </a:r>
            <a:r>
              <a:rPr lang="de-AT" dirty="0"/>
              <a:t> Rates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Budget </a:t>
            </a:r>
            <a:r>
              <a:rPr lang="de-AT" dirty="0" err="1"/>
              <a:t>preparation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2762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>
                <a:solidFill>
                  <a:srgbClr val="931680"/>
                </a:solidFill>
              </a:rPr>
              <a:t>Days </a:t>
            </a:r>
            <a:r>
              <a:rPr lang="fr-BE" dirty="0" err="1">
                <a:solidFill>
                  <a:srgbClr val="931680"/>
                </a:solidFill>
              </a:rPr>
              <a:t>worked</a:t>
            </a:r>
            <a:r>
              <a:rPr lang="fr-BE" dirty="0">
                <a:solidFill>
                  <a:srgbClr val="931680"/>
                </a:solidFill>
              </a:rPr>
              <a:t> – record </a:t>
            </a:r>
            <a:r>
              <a:rPr lang="fr-BE" dirty="0" err="1">
                <a:solidFill>
                  <a:srgbClr val="931680"/>
                </a:solidFill>
              </a:rPr>
              <a:t>keeping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7478" y="3103706"/>
            <a:ext cx="2778838" cy="1414166"/>
          </a:xfrm>
          <a:prstGeom prst="roundRect">
            <a:avLst/>
          </a:prstGeom>
          <a:solidFill>
            <a:srgbClr val="CCFFCC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9" name="TextBox 8"/>
          <p:cNvSpPr txBox="1"/>
          <p:nvPr/>
        </p:nvSpPr>
        <p:spPr>
          <a:xfrm>
            <a:off x="530474" y="3579957"/>
            <a:ext cx="2778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dirty="0" err="1">
                <a:solidFill>
                  <a:srgbClr val="0F5494"/>
                </a:solidFill>
              </a:rPr>
              <a:t>Days</a:t>
            </a:r>
            <a:r>
              <a:rPr lang="fr-BE" sz="2400" dirty="0">
                <a:solidFill>
                  <a:srgbClr val="0F5494"/>
                </a:solidFill>
              </a:rPr>
              <a:t> </a:t>
            </a:r>
            <a:r>
              <a:rPr lang="fr-BE" sz="2400" dirty="0" err="1">
                <a:solidFill>
                  <a:srgbClr val="0F5494"/>
                </a:solidFill>
              </a:rPr>
              <a:t>worked</a:t>
            </a:r>
            <a:endParaRPr lang="en-GB" sz="2400" dirty="0" err="1">
              <a:solidFill>
                <a:srgbClr val="0F5494"/>
              </a:solidFill>
            </a:endParaRPr>
          </a:p>
        </p:txBody>
      </p:sp>
      <p:sp>
        <p:nvSpPr>
          <p:cNvPr id="3" name="Striped Right Arrow 2"/>
          <p:cNvSpPr/>
          <p:nvPr/>
        </p:nvSpPr>
        <p:spPr>
          <a:xfrm>
            <a:off x="3673469" y="3406528"/>
            <a:ext cx="1251284" cy="80852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211906" y="2367363"/>
            <a:ext cx="6096000" cy="29270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1000"/>
              </a:spcAft>
              <a:buClr>
                <a:srgbClr val="931680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2000" i="1" dirty="0"/>
              <a:t>use reliable </a:t>
            </a:r>
            <a:r>
              <a:rPr lang="en-GB" sz="2000" b="1" i="1" dirty="0">
                <a:solidFill>
                  <a:srgbClr val="931680"/>
                </a:solidFill>
              </a:rPr>
              <a:t>time records </a:t>
            </a:r>
            <a:r>
              <a:rPr lang="en-GB" sz="2000" i="1" dirty="0"/>
              <a:t>(i.e. time-sheets) either on paper or in a computer-based time recording system.</a:t>
            </a:r>
          </a:p>
          <a:p>
            <a:pPr marL="342900" lvl="0" indent="-342900" algn="just">
              <a:lnSpc>
                <a:spcPct val="107000"/>
              </a:lnSpc>
              <a:spcAft>
                <a:spcPts val="1000"/>
              </a:spcAft>
              <a:buClr>
                <a:srgbClr val="931680"/>
              </a:buClr>
              <a:buSzPts val="1200"/>
              <a:buFont typeface="Arial" panose="020B0604020202020204" pitchFamily="34" charset="0"/>
              <a:buChar char="•"/>
            </a:pPr>
            <a:endParaRPr lang="en-GB" sz="1100" i="1" dirty="0"/>
          </a:p>
          <a:p>
            <a:pPr marL="793115" indent="-342900" algn="just">
              <a:lnSpc>
                <a:spcPct val="107000"/>
              </a:lnSpc>
              <a:spcAft>
                <a:spcPts val="1000"/>
              </a:spcAft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rgbClr val="931680"/>
                </a:solidFill>
              </a:rPr>
              <a:t>Or</a:t>
            </a:r>
          </a:p>
          <a:p>
            <a:pPr marL="621665" indent="-171450" algn="just">
              <a:lnSpc>
                <a:spcPct val="107000"/>
              </a:lnSpc>
              <a:spcAft>
                <a:spcPts val="1000"/>
              </a:spcAft>
              <a:buClr>
                <a:srgbClr val="931680"/>
              </a:buClr>
              <a:buFont typeface="Arial" panose="020B0604020202020204" pitchFamily="34" charset="0"/>
              <a:buChar char="•"/>
            </a:pPr>
            <a:endParaRPr lang="en-GB" sz="1100" b="1" i="1" dirty="0"/>
          </a:p>
          <a:p>
            <a:pPr marL="342900" lvl="0" indent="-342900" algn="just">
              <a:lnSpc>
                <a:spcPct val="107000"/>
              </a:lnSpc>
              <a:spcAft>
                <a:spcPts val="1000"/>
              </a:spcAft>
              <a:buClr>
                <a:srgbClr val="931680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2000" i="1" dirty="0"/>
              <a:t>sign </a:t>
            </a:r>
            <a:r>
              <a:rPr lang="en-GB" sz="2000" i="1" dirty="0">
                <a:solidFill>
                  <a:srgbClr val="931680"/>
                </a:solidFill>
              </a:rPr>
              <a:t>a </a:t>
            </a:r>
            <a:r>
              <a:rPr lang="en-GB" i="1" dirty="0">
                <a:solidFill>
                  <a:srgbClr val="93168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monthly declaration on days spent for the action </a:t>
            </a: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(template under development).</a:t>
            </a:r>
            <a:endParaRPr lang="en-GB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90748" y="6396529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err="1">
                <a:solidFill>
                  <a:srgbClr val="BDDEFF"/>
                </a:solidFill>
              </a:rPr>
              <a:t>Disclaimer</a:t>
            </a:r>
            <a:r>
              <a:rPr lang="fr-BE" sz="1400" dirty="0">
                <a:solidFill>
                  <a:srgbClr val="BDDEFF"/>
                </a:solidFill>
              </a:rPr>
              <a:t>: Information not </a:t>
            </a:r>
            <a:r>
              <a:rPr lang="fr-BE" sz="1400" dirty="0" err="1">
                <a:solidFill>
                  <a:srgbClr val="BDDEFF"/>
                </a:solidFill>
              </a:rPr>
              <a:t>legally</a:t>
            </a:r>
            <a:r>
              <a:rPr lang="fr-BE" sz="1400" dirty="0">
                <a:solidFill>
                  <a:srgbClr val="BDDEFF"/>
                </a:solidFill>
              </a:rPr>
              <a:t> binding</a:t>
            </a:r>
            <a:endParaRPr lang="en-GB" sz="1400" dirty="0" err="1">
              <a:solidFill>
                <a:srgbClr val="BDDE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5365" y="0"/>
            <a:ext cx="1536635" cy="168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3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363" y="2849011"/>
            <a:ext cx="10156297" cy="1749286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dirty="0"/>
              <a:t>Purchase Costs and Subcontracting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0512" y="1674670"/>
            <a:ext cx="10156297" cy="488568"/>
          </a:xfrm>
        </p:spPr>
        <p:txBody>
          <a:bodyPr/>
          <a:lstStyle/>
          <a:p>
            <a:r>
              <a:rPr lang="en-IE" dirty="0"/>
              <a:t>Direct costs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94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de-DE" dirty="0" err="1">
                <a:solidFill>
                  <a:srgbClr val="931680"/>
                </a:solidFill>
              </a:rPr>
              <a:t>When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are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travel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costs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eligible</a:t>
            </a:r>
            <a:r>
              <a:rPr lang="de-DE" dirty="0">
                <a:solidFill>
                  <a:srgbClr val="931680"/>
                </a:solidFill>
              </a:rPr>
              <a:t>?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0910" y="2207663"/>
            <a:ext cx="10177131" cy="3455988"/>
          </a:xfrm>
        </p:spPr>
        <p:txBody>
          <a:bodyPr/>
          <a:lstStyle/>
          <a:p>
            <a:pPr>
              <a:buClr>
                <a:srgbClr val="931680"/>
              </a:buClr>
            </a:pPr>
            <a:r>
              <a:rPr lang="en-GB" sz="2200" dirty="0"/>
              <a:t>Travel and subsistence costs for personnel and external experts are eligible if </a:t>
            </a:r>
            <a:r>
              <a:rPr lang="en-GB" sz="2200" dirty="0">
                <a:solidFill>
                  <a:schemeClr val="tx1"/>
                </a:solidFill>
              </a:rPr>
              <a:t>they fulfil the general conditions to be eligible (i.e. incurred during the action duration, necessary, linked to the action, etc.)</a:t>
            </a:r>
          </a:p>
          <a:p>
            <a:pPr>
              <a:buClr>
                <a:srgbClr val="931680"/>
              </a:buClr>
            </a:pPr>
            <a:r>
              <a:rPr lang="en-GB" sz="2200" dirty="0" smtClean="0"/>
              <a:t>According </a:t>
            </a:r>
            <a:r>
              <a:rPr lang="en-GB" sz="2200" dirty="0"/>
              <a:t>to the usual practices on travel of the beneficiary</a:t>
            </a:r>
          </a:p>
          <a:p>
            <a:pPr>
              <a:buClr>
                <a:srgbClr val="931680"/>
              </a:buClr>
            </a:pPr>
            <a:r>
              <a:rPr lang="en-GB" sz="2200" dirty="0" smtClean="0"/>
              <a:t>No </a:t>
            </a:r>
            <a:r>
              <a:rPr lang="en-GB" sz="2200" dirty="0"/>
              <a:t>distinction between travelling in or outside of Europe</a:t>
            </a:r>
          </a:p>
          <a:p>
            <a:pPr>
              <a:buClr>
                <a:srgbClr val="931680"/>
              </a:buClr>
            </a:pPr>
            <a:r>
              <a:rPr lang="en-GB" sz="2200" dirty="0" smtClean="0"/>
              <a:t>Particularly </a:t>
            </a:r>
            <a:r>
              <a:rPr lang="en-GB" sz="2200" dirty="0"/>
              <a:t>expensive travels: With approval of the Project Officer</a:t>
            </a:r>
          </a:p>
          <a:p>
            <a:pPr>
              <a:buClr>
                <a:srgbClr val="931680"/>
              </a:buClr>
            </a:pPr>
            <a:endParaRPr lang="en-GB" sz="2200" dirty="0"/>
          </a:p>
        </p:txBody>
      </p:sp>
      <p:pic>
        <p:nvPicPr>
          <p:cNvPr id="7170" name="Picture 2" descr="C:\Program Files (x86)\Microsoft Office\MEDIA\CAGCAT10\j02932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427" y="908721"/>
            <a:ext cx="2087271" cy="115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41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>
                <a:solidFill>
                  <a:srgbClr val="931680"/>
                </a:solidFill>
              </a:rPr>
              <a:t>Equipment </a:t>
            </a:r>
            <a:r>
              <a:rPr lang="fr-BE" dirty="0" err="1">
                <a:solidFill>
                  <a:srgbClr val="931680"/>
                </a:solidFill>
              </a:rPr>
              <a:t>costs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7" name="Flowchart: Stored Data 6"/>
          <p:cNvSpPr/>
          <p:nvPr/>
        </p:nvSpPr>
        <p:spPr>
          <a:xfrm rot="10800000">
            <a:off x="365759" y="3657598"/>
            <a:ext cx="2504889" cy="924025"/>
          </a:xfrm>
          <a:prstGeom prst="flowChartOnlineStorage">
            <a:avLst/>
          </a:prstGeom>
          <a:solidFill>
            <a:srgbClr val="ADE07A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525" y="3919555"/>
            <a:ext cx="2187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i="1" dirty="0" err="1">
                <a:solidFill>
                  <a:srgbClr val="931680"/>
                </a:solidFill>
              </a:rPr>
              <a:t>Further</a:t>
            </a:r>
            <a:r>
              <a:rPr lang="fr-BE" sz="2000" i="1" dirty="0">
                <a:solidFill>
                  <a:srgbClr val="931680"/>
                </a:solidFill>
              </a:rPr>
              <a:t> </a:t>
            </a:r>
            <a:r>
              <a:rPr lang="fr-BE" sz="2000" i="1" dirty="0" err="1">
                <a:solidFill>
                  <a:srgbClr val="931680"/>
                </a:solidFill>
              </a:rPr>
              <a:t>clarity</a:t>
            </a:r>
            <a:endParaRPr lang="en-GB" sz="2000" i="1" dirty="0" err="1">
              <a:solidFill>
                <a:srgbClr val="931680"/>
              </a:solidFill>
            </a:endParaRPr>
          </a:p>
        </p:txBody>
      </p:sp>
      <p:sp>
        <p:nvSpPr>
          <p:cNvPr id="9" name="ZoneTexte 2">
            <a:extLst>
              <a:ext uri="{FF2B5EF4-FFF2-40B4-BE49-F238E27FC236}">
                <a16:creationId xmlns:a16="http://schemas.microsoft.com/office/drawing/2014/main" id="{250FB342-EA24-424A-9C57-D39FE5B4D4AE}"/>
              </a:ext>
            </a:extLst>
          </p:cNvPr>
          <p:cNvSpPr txBox="1"/>
          <p:nvPr/>
        </p:nvSpPr>
        <p:spPr>
          <a:xfrm>
            <a:off x="3014249" y="1230831"/>
            <a:ext cx="9077038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494"/>
              </a:buClr>
            </a:pPr>
            <a:endParaRPr lang="en-US" sz="2000" dirty="0">
              <a:solidFill>
                <a:srgbClr val="878685">
                  <a:lumMod val="50000"/>
                </a:srgbClr>
              </a:solidFill>
            </a:endParaRPr>
          </a:p>
          <a:p>
            <a:pPr>
              <a:buClr>
                <a:srgbClr val="004494"/>
              </a:buClr>
            </a:pPr>
            <a:endParaRPr lang="en-US" dirty="0">
              <a:solidFill>
                <a:srgbClr val="878685">
                  <a:lumMod val="50000"/>
                </a:srgbClr>
              </a:solidFill>
            </a:endParaRPr>
          </a:p>
          <a:p>
            <a:pPr>
              <a:buClr>
                <a:srgbClr val="004494"/>
              </a:buClr>
            </a:pPr>
            <a:r>
              <a:rPr lang="en-US" sz="2000" dirty="0">
                <a:solidFill>
                  <a:srgbClr val="4D4D4D"/>
                </a:solidFill>
              </a:rPr>
              <a:t>Depreciation costs are </a:t>
            </a:r>
            <a:r>
              <a:rPr lang="en-US" sz="2000" b="1" dirty="0">
                <a:solidFill>
                  <a:srgbClr val="93168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by default </a:t>
            </a:r>
            <a:r>
              <a:rPr lang="en-US" sz="2000" dirty="0">
                <a:solidFill>
                  <a:srgbClr val="4D4D4D"/>
                </a:solidFill>
              </a:rPr>
              <a:t>eligible</a:t>
            </a:r>
            <a:r>
              <a:rPr lang="en-US" sz="2000" dirty="0">
                <a:solidFill>
                  <a:srgbClr val="004494">
                    <a:lumMod val="75000"/>
                  </a:srgbClr>
                </a:solidFill>
              </a:rPr>
              <a:t>.</a:t>
            </a:r>
          </a:p>
          <a:p>
            <a:pPr>
              <a:buClr>
                <a:srgbClr val="004494"/>
              </a:buClr>
            </a:pPr>
            <a:endParaRPr lang="en-US" sz="2000" dirty="0">
              <a:solidFill>
                <a:srgbClr val="009EE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004494"/>
              </a:buClr>
            </a:pPr>
            <a:r>
              <a:rPr lang="en-US" sz="2000" b="1" dirty="0">
                <a:solidFill>
                  <a:srgbClr val="93168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By exception</a:t>
            </a:r>
            <a:r>
              <a:rPr lang="en-US" sz="2000" dirty="0">
                <a:solidFill>
                  <a:srgbClr val="4D4D4D"/>
                </a:solidFill>
              </a:rPr>
              <a:t>, full costs may be eligible</a:t>
            </a:r>
            <a:r>
              <a:rPr lang="en-US" sz="2000" dirty="0">
                <a:solidFill>
                  <a:srgbClr val="004494">
                    <a:lumMod val="75000"/>
                  </a:srgbClr>
                </a:solidFill>
              </a:rPr>
              <a:t>.</a:t>
            </a:r>
          </a:p>
          <a:p>
            <a:pPr marL="342000" lvl="2" indent="-342900">
              <a:buClr>
                <a:srgbClr val="004494"/>
              </a:buClr>
              <a:buFont typeface="Wingdings" panose="05000000000000000000" pitchFamily="2" charset="2"/>
              <a:buChar char="§"/>
              <a:defRPr/>
            </a:pPr>
            <a:endParaRPr lang="en-US" dirty="0">
              <a:solidFill>
                <a:srgbClr val="878685">
                  <a:lumMod val="50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000" indent="-342900">
              <a:buClr>
                <a:srgbClr val="00449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rgbClr val="009EE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000" indent="-342900">
              <a:buClr>
                <a:srgbClr val="00449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rgbClr val="009EE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000" indent="-342900">
              <a:buClr>
                <a:srgbClr val="00449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rgbClr val="009EE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004494"/>
              </a:buClr>
            </a:pPr>
            <a:r>
              <a:rPr lang="en-US" sz="2000" b="1" dirty="0">
                <a:solidFill>
                  <a:srgbClr val="93168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Optional provisions </a:t>
            </a:r>
            <a:r>
              <a:rPr lang="en-US" sz="2000" dirty="0">
                <a:solidFill>
                  <a:srgbClr val="4D4D4D"/>
                </a:solidFill>
              </a:rPr>
              <a:t>addressing the specific case of </a:t>
            </a:r>
            <a:r>
              <a:rPr lang="en-US" sz="2000" b="1" dirty="0">
                <a:solidFill>
                  <a:srgbClr val="93168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assets under construction (e.g. prototype)</a:t>
            </a:r>
            <a:r>
              <a:rPr lang="en-US" sz="2000" dirty="0">
                <a:solidFill>
                  <a:srgbClr val="878685">
                    <a:lumMod val="50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dirty="0">
                <a:solidFill>
                  <a:srgbClr val="4D4D4D"/>
                </a:solidFill>
              </a:rPr>
              <a:t>and their related </a:t>
            </a:r>
            <a:r>
              <a:rPr lang="en-US" sz="2000" b="1" dirty="0" err="1">
                <a:solidFill>
                  <a:srgbClr val="93168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capitalised</a:t>
            </a:r>
            <a:r>
              <a:rPr lang="en-US" sz="2000" b="1" dirty="0">
                <a:solidFill>
                  <a:srgbClr val="93168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costs</a:t>
            </a:r>
            <a:r>
              <a:rPr lang="en-US" sz="2000" dirty="0">
                <a:solidFill>
                  <a:srgbClr val="878685">
                    <a:lumMod val="50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marL="342000" indent="-342900">
              <a:buClr>
                <a:srgbClr val="004494"/>
              </a:buClr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878685">
                  <a:lumMod val="50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000" indent="-342900"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D4D"/>
                </a:solidFill>
              </a:rPr>
              <a:t>The</a:t>
            </a:r>
            <a:r>
              <a:rPr lang="en-US" sz="2000" dirty="0">
                <a:solidFill>
                  <a:srgbClr val="004494">
                    <a:lumMod val="75000"/>
                  </a:srgbClr>
                </a:solidFill>
              </a:rPr>
              <a:t> </a:t>
            </a:r>
            <a:r>
              <a:rPr lang="en-US" sz="2000" b="1" dirty="0">
                <a:solidFill>
                  <a:srgbClr val="93168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full construction costs </a:t>
            </a:r>
            <a:r>
              <a:rPr lang="en-US" sz="2000" dirty="0">
                <a:solidFill>
                  <a:srgbClr val="4D4D4D"/>
                </a:solidFill>
              </a:rPr>
              <a:t>(typically the costs of the personnel involved in the  construction of the prototype) </a:t>
            </a:r>
          </a:p>
          <a:p>
            <a:pPr marL="342000" indent="-342900">
              <a:buClr>
                <a:srgbClr val="93168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D4D4D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000" indent="-342900"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D4D4D"/>
                </a:solidFill>
              </a:rPr>
              <a:t>The</a:t>
            </a:r>
            <a:r>
              <a:rPr lang="en-US" sz="2000" dirty="0">
                <a:solidFill>
                  <a:srgbClr val="004494">
                    <a:lumMod val="75000"/>
                  </a:srgbClr>
                </a:solidFill>
              </a:rPr>
              <a:t> </a:t>
            </a:r>
            <a:r>
              <a:rPr lang="en-US" sz="2000" b="1" dirty="0">
                <a:solidFill>
                  <a:srgbClr val="93168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full purchase costs </a:t>
            </a:r>
            <a:r>
              <a:rPr lang="en-US" sz="2000" dirty="0">
                <a:solidFill>
                  <a:srgbClr val="4D4D4D"/>
                </a:solidFill>
              </a:rPr>
              <a:t>(typically any component, pieces of equipment bought for the prototype) </a:t>
            </a:r>
          </a:p>
          <a:p>
            <a:pPr marL="342000" indent="-342900">
              <a:buClr>
                <a:srgbClr val="931680"/>
              </a:buClr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878685">
                  <a:lumMod val="50000"/>
                </a:srgbClr>
              </a:solidFill>
            </a:endParaRPr>
          </a:p>
          <a:p>
            <a:pPr>
              <a:buClr>
                <a:srgbClr val="F8A907"/>
              </a:buClr>
            </a:pPr>
            <a:endParaRPr lang="de-DE" sz="2000" dirty="0">
              <a:solidFill>
                <a:srgbClr val="878685">
                  <a:lumMod val="50000"/>
                </a:srgbClr>
              </a:solidFill>
            </a:endParaRPr>
          </a:p>
          <a:p>
            <a:pPr>
              <a:buClr>
                <a:srgbClr val="F8A907"/>
              </a:buClr>
            </a:pPr>
            <a:endParaRPr lang="en-GB" sz="2000" dirty="0">
              <a:solidFill>
                <a:srgbClr val="878685">
                  <a:lumMod val="50000"/>
                </a:srgbClr>
              </a:solidFill>
            </a:endParaRPr>
          </a:p>
          <a:p>
            <a:r>
              <a:rPr lang="en-GB" sz="2000" dirty="0">
                <a:solidFill>
                  <a:srgbClr val="4D4D4D"/>
                </a:solidFill>
              </a:rPr>
              <a:t> </a:t>
            </a:r>
            <a:endParaRPr lang="en-GB" sz="2000" dirty="0">
              <a:solidFill>
                <a:srgbClr val="878685">
                  <a:lumMod val="50000"/>
                </a:srgbClr>
              </a:solidFill>
            </a:endParaRPr>
          </a:p>
        </p:txBody>
      </p:sp>
      <p:sp>
        <p:nvSpPr>
          <p:cNvPr id="10" name="Flowchart: Stored Data 9"/>
          <p:cNvSpPr/>
          <p:nvPr/>
        </p:nvSpPr>
        <p:spPr>
          <a:xfrm rot="10800000">
            <a:off x="365759" y="1775592"/>
            <a:ext cx="2504890" cy="852103"/>
          </a:xfrm>
          <a:prstGeom prst="flowChartOnlineStorage">
            <a:avLst/>
          </a:prstGeom>
          <a:solidFill>
            <a:srgbClr val="ADE07A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0722" y="1979753"/>
            <a:ext cx="2043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i="1" dirty="0" err="1">
                <a:solidFill>
                  <a:srgbClr val="931680"/>
                </a:solidFill>
              </a:rPr>
              <a:t>Continuity</a:t>
            </a:r>
            <a:r>
              <a:rPr lang="fr-BE" sz="1600" i="1" dirty="0">
                <a:solidFill>
                  <a:srgbClr val="931680"/>
                </a:solidFill>
              </a:rPr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0492805" y="519513"/>
            <a:ext cx="864000" cy="864000"/>
            <a:chOff x="1013173" y="1558376"/>
            <a:chExt cx="864000" cy="864000"/>
          </a:xfrm>
        </p:grpSpPr>
        <p:sp>
          <p:nvSpPr>
            <p:cNvPr id="13" name="Oval 12"/>
            <p:cNvSpPr/>
            <p:nvPr/>
          </p:nvSpPr>
          <p:spPr>
            <a:xfrm>
              <a:off x="1013173" y="1558376"/>
              <a:ext cx="864000" cy="86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7190" y="1592611"/>
              <a:ext cx="795530" cy="7955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46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36"/>
            <a:ext cx="10944000" cy="576064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de-DE" dirty="0" err="1">
                <a:solidFill>
                  <a:srgbClr val="931680"/>
                </a:solidFill>
              </a:rPr>
              <a:t>When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are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en-GB" dirty="0">
                <a:solidFill>
                  <a:srgbClr val="931680"/>
                </a:solidFill>
              </a:rPr>
              <a:t>contracts for services, works or goods </a:t>
            </a:r>
            <a:r>
              <a:rPr lang="de-DE" dirty="0" err="1">
                <a:solidFill>
                  <a:srgbClr val="931680"/>
                </a:solidFill>
              </a:rPr>
              <a:t>eligible</a:t>
            </a:r>
            <a:r>
              <a:rPr lang="de-DE" dirty="0">
                <a:solidFill>
                  <a:srgbClr val="931680"/>
                </a:solidFill>
              </a:rPr>
              <a:t>?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9288" y="2139621"/>
            <a:ext cx="10273141" cy="3455988"/>
          </a:xfrm>
        </p:spPr>
        <p:txBody>
          <a:bodyPr/>
          <a:lstStyle/>
          <a:p>
            <a:pPr>
              <a:buClr>
                <a:srgbClr val="931680"/>
              </a:buClr>
            </a:pPr>
            <a:r>
              <a:rPr lang="en-GB" sz="2200" dirty="0">
                <a:solidFill>
                  <a:schemeClr val="tx1"/>
                </a:solidFill>
              </a:rPr>
              <a:t>These are ordinary contracts for services, works (i.e. buildings) or goods (e.g. equipment), needed to carry out the action, including the purchase of consumables and supplies.</a:t>
            </a:r>
          </a:p>
          <a:p>
            <a:pPr>
              <a:buClr>
                <a:srgbClr val="931680"/>
              </a:buClr>
            </a:pPr>
            <a:r>
              <a:rPr lang="de-DE" sz="2200" dirty="0">
                <a:solidFill>
                  <a:schemeClr val="tx1"/>
                </a:solidFill>
              </a:rPr>
              <a:t>These </a:t>
            </a:r>
            <a:r>
              <a:rPr lang="de-DE" sz="2200" dirty="0" err="1">
                <a:solidFill>
                  <a:schemeClr val="tx1"/>
                </a:solidFill>
              </a:rPr>
              <a:t>contracts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en-GB" sz="2200" dirty="0">
                <a:solidFill>
                  <a:schemeClr val="tx1"/>
                </a:solidFill>
              </a:rPr>
              <a:t>do not have to be indicated in the description of the action</a:t>
            </a:r>
          </a:p>
          <a:p>
            <a:pPr>
              <a:buClr>
                <a:srgbClr val="931680"/>
              </a:buClr>
            </a:pPr>
            <a:r>
              <a:rPr lang="en-GB" sz="2200" dirty="0">
                <a:solidFill>
                  <a:schemeClr val="tx1"/>
                </a:solidFill>
              </a:rPr>
              <a:t>The beneficiary must award the contracts on the basis of best value for money (or lowest price) and absence of conflict of interests</a:t>
            </a:r>
          </a:p>
          <a:p>
            <a:pPr>
              <a:buClr>
                <a:srgbClr val="931680"/>
              </a:buClr>
            </a:pPr>
            <a:r>
              <a:rPr lang="en-GB" sz="2200" dirty="0">
                <a:solidFill>
                  <a:schemeClr val="tx1"/>
                </a:solidFill>
              </a:rPr>
              <a:t>The eligible costs are the prices charged to the beneficiary by the contractors</a:t>
            </a:r>
            <a:endParaRPr lang="de-DE" sz="2200" dirty="0">
              <a:solidFill>
                <a:schemeClr val="tx1"/>
              </a:solidFill>
            </a:endParaRPr>
          </a:p>
          <a:p>
            <a:pPr>
              <a:buClr>
                <a:srgbClr val="931680"/>
              </a:buClr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65704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de-DE" dirty="0" err="1">
                <a:solidFill>
                  <a:srgbClr val="931680"/>
                </a:solidFill>
              </a:rPr>
              <a:t>When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are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subcontracting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costs</a:t>
            </a:r>
            <a:r>
              <a:rPr lang="de-DE" dirty="0">
                <a:solidFill>
                  <a:srgbClr val="931680"/>
                </a:solidFill>
              </a:rPr>
              <a:t> </a:t>
            </a:r>
            <a:r>
              <a:rPr lang="de-DE" dirty="0" err="1">
                <a:solidFill>
                  <a:srgbClr val="931680"/>
                </a:solidFill>
              </a:rPr>
              <a:t>eligible</a:t>
            </a:r>
            <a:r>
              <a:rPr lang="de-DE" dirty="0">
                <a:solidFill>
                  <a:srgbClr val="931680"/>
                </a:solidFill>
              </a:rPr>
              <a:t>?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5413" y="1764016"/>
            <a:ext cx="10081120" cy="3897232"/>
          </a:xfrm>
        </p:spPr>
        <p:txBody>
          <a:bodyPr/>
          <a:lstStyle/>
          <a:p>
            <a:pPr marL="0" lvl="5" indent="0">
              <a:lnSpc>
                <a:spcPct val="150000"/>
              </a:lnSpc>
              <a:spcAft>
                <a:spcPts val="600"/>
              </a:spcAft>
              <a:buClr>
                <a:srgbClr val="578DA3"/>
              </a:buClr>
              <a:buSzPct val="120000"/>
              <a:buNone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Subcontractors</a:t>
            </a:r>
          </a:p>
          <a:p>
            <a:pPr marL="504000" lvl="6" indent="-342900">
              <a:lnSpc>
                <a:spcPct val="150000"/>
              </a:lnSpc>
              <a:spcAft>
                <a:spcPts val="600"/>
              </a:spcAft>
              <a:buClr>
                <a:srgbClr val="93168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If necessary for the implementation of the action</a:t>
            </a:r>
          </a:p>
          <a:p>
            <a:pPr marL="504000" lvl="6" indent="-342900">
              <a:lnSpc>
                <a:spcPct val="150000"/>
              </a:lnSpc>
              <a:spcAft>
                <a:spcPts val="600"/>
              </a:spcAft>
              <a:buClr>
                <a:srgbClr val="931680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They carry out action tasks for the beneficiary</a:t>
            </a:r>
          </a:p>
          <a:p>
            <a:pPr marL="504000" lvl="6" indent="-342900">
              <a:lnSpc>
                <a:spcPct val="150000"/>
              </a:lnSpc>
              <a:spcAft>
                <a:spcPts val="600"/>
              </a:spcAft>
              <a:buClr>
                <a:srgbClr val="931680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Selected based either on </a:t>
            </a:r>
            <a:r>
              <a:rPr lang="en-US" sz="2200" u="sng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best value for money 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or on the </a:t>
            </a:r>
            <a:r>
              <a:rPr lang="en-US" sz="2200" u="sng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lowest price</a:t>
            </a:r>
          </a:p>
          <a:p>
            <a:pPr marL="504000" lvl="6" indent="-342900">
              <a:lnSpc>
                <a:spcPct val="150000"/>
              </a:lnSpc>
              <a:spcAft>
                <a:spcPts val="600"/>
              </a:spcAft>
              <a:buClr>
                <a:srgbClr val="931680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Issue invoices including profit, charge market prices</a:t>
            </a:r>
          </a:p>
          <a:p>
            <a:pPr marL="161100" lvl="6" indent="0">
              <a:spcAft>
                <a:spcPts val="600"/>
              </a:spcAft>
              <a:buClr>
                <a:srgbClr val="578DA3"/>
              </a:buClr>
              <a:buSzPct val="120000"/>
              <a:buNone/>
            </a:pP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The tasks to be implemented and the estimated cost for each subcontract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must be indicated in the proposal</a:t>
            </a:r>
          </a:p>
          <a:p>
            <a:pPr marL="323025" indent="0">
              <a:lnSpc>
                <a:spcPct val="150000"/>
              </a:lnSpc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446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363" y="2849011"/>
            <a:ext cx="10156297" cy="1749286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sz="4800" dirty="0"/>
              <a:t>Horizon Europe specific provisions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0512" y="1674670"/>
            <a:ext cx="10156297" cy="488568"/>
          </a:xfrm>
        </p:spPr>
        <p:txBody>
          <a:bodyPr/>
          <a:lstStyle/>
          <a:p>
            <a:r>
              <a:rPr lang="en-IE" dirty="0"/>
              <a:t>indirect costs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85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0711" y="185609"/>
            <a:ext cx="10515600" cy="782357"/>
          </a:xfrm>
        </p:spPr>
        <p:txBody>
          <a:bodyPr/>
          <a:lstStyle/>
          <a:p>
            <a:r>
              <a:rPr lang="da-DK" dirty="0" err="1">
                <a:solidFill>
                  <a:srgbClr val="931680"/>
                </a:solidFill>
              </a:rPr>
              <a:t>Indirect</a:t>
            </a:r>
            <a:r>
              <a:rPr lang="da-DK" dirty="0">
                <a:solidFill>
                  <a:srgbClr val="931680"/>
                </a:solidFill>
              </a:rPr>
              <a:t> </a:t>
            </a:r>
            <a:r>
              <a:rPr lang="da-DK" dirty="0" err="1">
                <a:solidFill>
                  <a:srgbClr val="931680"/>
                </a:solidFill>
              </a:rPr>
              <a:t>costs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10" name="Flowchart: Stored Data 9"/>
          <p:cNvSpPr/>
          <p:nvPr/>
        </p:nvSpPr>
        <p:spPr>
          <a:xfrm rot="10800000">
            <a:off x="210087" y="5036659"/>
            <a:ext cx="936104" cy="360040"/>
          </a:xfrm>
          <a:prstGeom prst="flowChartOnlineStorage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1" name="TextBox 10"/>
          <p:cNvSpPr txBox="1"/>
          <p:nvPr/>
        </p:nvSpPr>
        <p:spPr>
          <a:xfrm>
            <a:off x="365008" y="5037233"/>
            <a:ext cx="101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i="1" dirty="0">
                <a:solidFill>
                  <a:srgbClr val="931680"/>
                </a:solidFill>
              </a:rPr>
              <a:t>NEW</a:t>
            </a:r>
            <a:endParaRPr lang="en-GB" sz="1800" i="1" dirty="0" err="1">
              <a:solidFill>
                <a:srgbClr val="93168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7607" y="2155593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000" b="1" i="1" dirty="0">
                <a:solidFill>
                  <a:srgbClr val="931680"/>
                </a:solidFill>
                <a:sym typeface="Wingdings" panose="05000000000000000000" pitchFamily="2" charset="2"/>
              </a:rPr>
              <a:t>What?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0" y="0"/>
            <a:ext cx="1219200" cy="1337883"/>
          </a:xfrm>
          <a:prstGeom prst="rect">
            <a:avLst/>
          </a:prstGeom>
        </p:spPr>
      </p:pic>
      <p:sp>
        <p:nvSpPr>
          <p:cNvPr id="13" name="Flowchart: Stored Data 12"/>
          <p:cNvSpPr/>
          <p:nvPr/>
        </p:nvSpPr>
        <p:spPr>
          <a:xfrm rot="10800000">
            <a:off x="210087" y="3387369"/>
            <a:ext cx="996587" cy="355961"/>
          </a:xfrm>
          <a:prstGeom prst="flowChartOnlineStorage">
            <a:avLst/>
          </a:prstGeom>
          <a:solidFill>
            <a:srgbClr val="ADE07A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10773" y="3411460"/>
            <a:ext cx="1019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i="1" dirty="0" err="1">
                <a:solidFill>
                  <a:srgbClr val="931680"/>
                </a:solidFill>
              </a:rPr>
              <a:t>continuity</a:t>
            </a:r>
            <a:endParaRPr lang="en-GB" sz="1400" i="1" dirty="0" err="1">
              <a:solidFill>
                <a:srgbClr val="93168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0697" y="2111612"/>
            <a:ext cx="10971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Costs that are only indirectly linked to the action implementation</a:t>
            </a:r>
            <a:endParaRPr lang="en-GB" sz="2000" dirty="0"/>
          </a:p>
          <a:p>
            <a:pPr algn="just"/>
            <a:r>
              <a:rPr lang="en-GB" sz="2000" dirty="0"/>
              <a:t>(Art. 6(1) General eligibility conditions of the Horizon Europe MGA)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0697" y="3293322"/>
            <a:ext cx="1060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931680"/>
                </a:solidFill>
              </a:rPr>
              <a:t>Flat-rate of 25% of the eligible direct costs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/>
              <a:t>except subcontracting costs, financial support to third parties and exempted specific cost categories, if any. </a:t>
            </a:r>
          </a:p>
          <a:p>
            <a:pPr algn="just"/>
            <a:r>
              <a:rPr lang="en-US" sz="2000" dirty="0"/>
              <a:t>(Art. 6(2)(E) Indirect costs of the Horizon Europe MGA)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950711" y="4999197"/>
            <a:ext cx="10893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sz="2000" b="1" u="sng" dirty="0">
                <a:solidFill>
                  <a:srgbClr val="931680"/>
                </a:solidFill>
              </a:rPr>
              <a:t>Possibility to accept actual indirect costs</a:t>
            </a:r>
            <a:r>
              <a:rPr lang="en-US" sz="2000" b="1" dirty="0">
                <a:solidFill>
                  <a:srgbClr val="931680"/>
                </a:solidFill>
              </a:rPr>
              <a:t> </a:t>
            </a:r>
            <a:r>
              <a:rPr lang="en-US" sz="2000" dirty="0"/>
              <a:t>allocated via beneficiary’s usual key drivers in the unit cost calculation for </a:t>
            </a:r>
            <a:r>
              <a:rPr lang="en-US" sz="2000" b="1" u="sng" dirty="0">
                <a:solidFill>
                  <a:srgbClr val="931680"/>
                </a:solidFill>
              </a:rPr>
              <a:t>internally invoiced goods and services</a:t>
            </a:r>
          </a:p>
        </p:txBody>
      </p:sp>
    </p:spTree>
    <p:extLst>
      <p:ext uri="{BB962C8B-B14F-4D97-AF65-F5344CB8AC3E}">
        <p14:creationId xmlns:p14="http://schemas.microsoft.com/office/powerpoint/2010/main" val="108771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363" y="2849011"/>
            <a:ext cx="10156297" cy="1749286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sz="4800" dirty="0" smtClean="0"/>
              <a:t>in Horizon Europe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0512" y="1674670"/>
            <a:ext cx="10156297" cy="488568"/>
          </a:xfrm>
        </p:spPr>
        <p:txBody>
          <a:bodyPr/>
          <a:lstStyle/>
          <a:p>
            <a:r>
              <a:rPr lang="en-IE" dirty="0" smtClean="0"/>
              <a:t>Lump sum Funding /grants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21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</a:t>
            </a:r>
            <a:r>
              <a:rPr lang="en-GB" dirty="0" smtClean="0"/>
              <a:t>does the EC </a:t>
            </a:r>
            <a:r>
              <a:rPr lang="en-GB" dirty="0"/>
              <a:t>use lump sum funding?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38200" y="1379577"/>
            <a:ext cx="1029286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altLang="en-US" sz="2000" b="1" dirty="0">
                <a:solidFill>
                  <a:schemeClr val="tx2"/>
                </a:solidFill>
              </a:rPr>
              <a:t>Reducing the financial error rate</a:t>
            </a:r>
          </a:p>
          <a:p>
            <a:pPr marL="342900" lvl="1" indent="-3429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●"/>
              <a:defRPr/>
            </a:pPr>
            <a:r>
              <a:rPr lang="en-US" altLang="en-US" sz="2000" dirty="0"/>
              <a:t>Following the ECA annual reports 2019 and 2020, there is wide agreement that the error rate in the R&amp;I Framework </a:t>
            </a:r>
            <a:r>
              <a:rPr lang="en-US" altLang="en-US" sz="2000" dirty="0" err="1"/>
              <a:t>Programmes</a:t>
            </a:r>
            <a:r>
              <a:rPr lang="en-US" altLang="en-US" sz="2000" dirty="0"/>
              <a:t> must be reduced</a:t>
            </a:r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/>
            </a:pPr>
            <a:r>
              <a:rPr lang="en-US" altLang="en-US" sz="2000" dirty="0"/>
              <a:t>Lump sums are a key measure to achieve this in Horizon Europe</a:t>
            </a:r>
          </a:p>
          <a:p>
            <a:pPr marL="0" lvl="1"/>
            <a:endParaRPr lang="en-IE" sz="2000" b="1" dirty="0">
              <a:solidFill>
                <a:schemeClr val="tx2"/>
              </a:solidFill>
            </a:endParaRPr>
          </a:p>
          <a:p>
            <a:pPr marL="0" lvl="1"/>
            <a:r>
              <a:rPr lang="en-IE" sz="2000" b="1" dirty="0">
                <a:solidFill>
                  <a:schemeClr val="tx2"/>
                </a:solidFill>
              </a:rPr>
              <a:t>Significant simplification potential</a:t>
            </a:r>
          </a:p>
          <a:p>
            <a:pPr lvl="1"/>
            <a:endParaRPr lang="en-IE" sz="2000" dirty="0">
              <a:solidFill>
                <a:schemeClr val="tx2"/>
              </a:solidFill>
            </a:endParaRP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en-US" sz="2000" dirty="0"/>
              <a:t>Funding based on reimbursement of real costs remains complex and error-prone. Little scope for further simplification</a:t>
            </a: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IE" altLang="en-US" sz="2000" dirty="0"/>
              <a:t>Lump sums remove the obligation to report actual costs and resources</a:t>
            </a:r>
            <a:endParaRPr lang="en-US" altLang="en-US" sz="2000" dirty="0"/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US" altLang="en-US" sz="2000" dirty="0"/>
              <a:t>Easier to use for beneficiaries with limited experience</a:t>
            </a:r>
            <a:endParaRPr lang="en-GB" altLang="en-US" sz="2000" dirty="0"/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en-IE" sz="2000" dirty="0"/>
          </a:p>
          <a:p>
            <a:pPr marL="0" lvl="1">
              <a:buClr>
                <a:schemeClr val="accent2"/>
              </a:buClr>
            </a:pPr>
            <a:r>
              <a:rPr lang="en-IE" sz="2000" b="1" dirty="0">
                <a:solidFill>
                  <a:schemeClr val="tx2"/>
                </a:solidFill>
              </a:rPr>
              <a:t>Focus on content</a:t>
            </a:r>
          </a:p>
          <a:p>
            <a:pPr lvl="1">
              <a:buClr>
                <a:schemeClr val="accent2"/>
              </a:buClr>
            </a:pPr>
            <a:endParaRPr lang="en-IE" sz="2000" dirty="0">
              <a:solidFill>
                <a:schemeClr val="tx2"/>
              </a:solidFill>
            </a:endParaRP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en-US" sz="2000" dirty="0"/>
              <a:t>Focus less on financial management and more on content</a:t>
            </a:r>
            <a:endParaRPr lang="en-GB" sz="2000" dirty="0"/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24372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9288" y="1078942"/>
            <a:ext cx="11568661" cy="720000"/>
          </a:xfrm>
        </p:spPr>
        <p:txBody>
          <a:bodyPr/>
          <a:lstStyle/>
          <a:p>
            <a:pPr marL="0" indent="0"/>
            <a:r>
              <a:rPr lang="de-DE" sz="3600" b="1" dirty="0" err="1">
                <a:solidFill>
                  <a:srgbClr val="931680"/>
                </a:solidFill>
              </a:rPr>
              <a:t>Eligibility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r>
              <a:rPr lang="de-DE" sz="3600" b="1" dirty="0" err="1">
                <a:solidFill>
                  <a:srgbClr val="931680"/>
                </a:solidFill>
              </a:rPr>
              <a:t>for</a:t>
            </a:r>
            <a:r>
              <a:rPr lang="de-DE" sz="3600" b="1" dirty="0">
                <a:solidFill>
                  <a:srgbClr val="931680"/>
                </a:solidFill>
              </a:rPr>
              <a:t> Funding – General Rules</a:t>
            </a:r>
            <a:endParaRPr lang="en-GB" sz="3600" b="1" dirty="0">
              <a:solidFill>
                <a:srgbClr val="931680"/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815414" y="2205260"/>
            <a:ext cx="9121013" cy="3455988"/>
          </a:xfrm>
        </p:spPr>
        <p:txBody>
          <a:bodyPr/>
          <a:lstStyle/>
          <a:p>
            <a:pPr marL="0" lvl="0" indent="0" defTabSz="449263" eaLnBrk="1" hangingPunct="1">
              <a:spcBef>
                <a:spcPct val="0"/>
              </a:spcBef>
              <a:spcAft>
                <a:spcPct val="0"/>
              </a:spcAft>
              <a:buClr>
                <a:srgbClr val="578DA3"/>
              </a:buClr>
              <a:buSzTx/>
              <a:buNone/>
            </a:pPr>
            <a:r>
              <a:rPr lang="en-GB" altLang="en-US" sz="1800" b="1" kern="1200" dirty="0">
                <a:solidFill>
                  <a:srgbClr val="578DA3"/>
                </a:solidFill>
                <a:latin typeface="Verdana" pitchFamily="34" charset="0"/>
              </a:rPr>
              <a:t>Eligible for funding are legal entities established in: </a:t>
            </a:r>
          </a:p>
          <a:p>
            <a:pPr marL="800100" lvl="1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697A9"/>
              </a:buClr>
              <a:buFont typeface="Arial" pitchFamily="34" charset="0"/>
              <a:buChar char="•"/>
            </a:pPr>
            <a:r>
              <a:rPr lang="en-CA" b="0" kern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Member States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97A9"/>
              </a:buClr>
              <a:buFont typeface="Arial" pitchFamily="34" charset="0"/>
              <a:buChar char="•"/>
            </a:pPr>
            <a:r>
              <a:rPr lang="en-CA" b="0" kern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Associated Countries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97A9"/>
              </a:buClr>
              <a:buFont typeface="Arial" pitchFamily="34" charset="0"/>
              <a:buChar char="•"/>
            </a:pPr>
            <a:r>
              <a:rPr lang="en-CA" b="0" kern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Countries listed in Annex 1 of the </a:t>
            </a:r>
            <a:r>
              <a:rPr lang="en-CA" b="0" kern="120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Work Programme (</a:t>
            </a:r>
            <a:r>
              <a:rPr lang="en-CA" b="0" kern="120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  <a:hlinkClick r:id="rId3"/>
              </a:rPr>
              <a:t>https://ec.europa.eu/info/funding-tenders/opportunities/docs/2021-2027/common/guidance/list-3rd-country-participation_horizon-euratom_en.pdf</a:t>
            </a:r>
            <a:r>
              <a:rPr lang="en-CA" b="0" kern="120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)  </a:t>
            </a:r>
            <a:r>
              <a:rPr lang="en-CA" b="0" kern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	</a:t>
            </a:r>
          </a:p>
          <a:p>
            <a:pPr marL="457200" lvl="1" indent="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97A9"/>
              </a:buClr>
              <a:buNone/>
            </a:pPr>
            <a:r>
              <a:rPr lang="en-CA" b="0" kern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		</a:t>
            </a:r>
            <a:endParaRPr lang="en-CA" kern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 defTabSz="449263" eaLnBrk="1" hangingPunct="1">
              <a:spcBef>
                <a:spcPct val="0"/>
              </a:spcBef>
              <a:spcAft>
                <a:spcPct val="0"/>
              </a:spcAft>
              <a:buClr>
                <a:srgbClr val="578DA3"/>
              </a:buClr>
              <a:buSzTx/>
              <a:buNone/>
            </a:pPr>
            <a:r>
              <a:rPr lang="en-GB" altLang="en-US" sz="1800" b="1" kern="1200" dirty="0">
                <a:solidFill>
                  <a:srgbClr val="578DA3"/>
                </a:solidFill>
                <a:latin typeface="Verdana" pitchFamily="34" charset="0"/>
              </a:rPr>
              <a:t>Legal entities established in other Countries may be funded when: </a:t>
            </a:r>
            <a:r>
              <a:rPr lang="en-CA" sz="1800" kern="1200" dirty="0"/>
              <a:t> </a:t>
            </a:r>
          </a:p>
          <a:p>
            <a:pPr marL="800100" lvl="1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697A9"/>
              </a:buClr>
              <a:buFont typeface="Arial" pitchFamily="34" charset="0"/>
              <a:buChar char="•"/>
            </a:pPr>
            <a:r>
              <a:rPr lang="en-CA" b="0" kern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Agreement exists between 2 funding bodies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97A9"/>
              </a:buClr>
              <a:buFont typeface="Arial" pitchFamily="34" charset="0"/>
              <a:buChar char="•"/>
            </a:pPr>
            <a:r>
              <a:rPr lang="en-CA" b="0" kern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Provision made in the call text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2697A9"/>
              </a:buClr>
              <a:buFont typeface="Arial" pitchFamily="34" charset="0"/>
              <a:buChar char="•"/>
            </a:pPr>
            <a:r>
              <a:rPr lang="en-CA" b="0" kern="1200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Commission deems participation essential for carrying out the action</a:t>
            </a:r>
          </a:p>
          <a:p>
            <a:endParaRPr lang="de-DE" sz="1800" dirty="0"/>
          </a:p>
        </p:txBody>
      </p:sp>
      <p:pic>
        <p:nvPicPr>
          <p:cNvPr id="11" name="Picture 2" descr="hand_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0336">
            <a:off x="6019177" y="5568368"/>
            <a:ext cx="1337795" cy="48433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0461575" y="1703716"/>
            <a:ext cx="629888" cy="292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3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 lump sum proposal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422489"/>
            <a:ext cx="10515600" cy="49607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US" sz="2000" b="0" dirty="0">
                <a:solidFill>
                  <a:schemeClr val="tx1"/>
                </a:solidFill>
              </a:rPr>
              <a:t>To write a lump sum proposal, you:</a:t>
            </a:r>
          </a:p>
          <a:p>
            <a:pPr marL="1257300" lvl="2" indent="-34290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Use the standard Horizon Europe application form</a:t>
            </a:r>
          </a:p>
          <a:p>
            <a:pPr marL="1257300" lvl="2" indent="-34290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Present the objectives and methodology of your project and address the expected outcomes and impacts as in any Horizon Europe proposal</a:t>
            </a:r>
          </a:p>
          <a:p>
            <a:pPr marL="1257300" lvl="2" indent="-34290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Describe in detail the activities covered by each work package.</a:t>
            </a:r>
          </a:p>
          <a:p>
            <a:pPr lvl="2">
              <a:spcAft>
                <a:spcPts val="600"/>
              </a:spcAft>
              <a:buClr>
                <a:schemeClr val="accent2"/>
              </a:buClr>
            </a:pPr>
            <a:endParaRPr lang="en-US" b="0" dirty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US" sz="2000" b="0" dirty="0">
                <a:solidFill>
                  <a:schemeClr val="tx1"/>
                </a:solidFill>
              </a:rPr>
              <a:t>To define and justify the lump sum, you need to provide a </a:t>
            </a:r>
            <a:r>
              <a:rPr lang="en-US" sz="2000" dirty="0">
                <a:solidFill>
                  <a:srgbClr val="0F4494"/>
                </a:solidFill>
              </a:rPr>
              <a:t>detailed budget table </a:t>
            </a:r>
            <a:r>
              <a:rPr lang="en-US" sz="2000" b="0" dirty="0">
                <a:solidFill>
                  <a:schemeClr val="tx1"/>
                </a:solidFill>
              </a:rPr>
              <a:t>with cost estimations.</a:t>
            </a:r>
          </a:p>
          <a:p>
            <a:pPr lvl="1">
              <a:spcAft>
                <a:spcPts val="600"/>
              </a:spcAft>
              <a:buClr>
                <a:schemeClr val="accent2"/>
              </a:buClr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US" sz="2000" b="0" dirty="0">
                <a:solidFill>
                  <a:schemeClr val="tx1"/>
                </a:solidFill>
              </a:rPr>
              <a:t>The detailed budget table is an </a:t>
            </a:r>
            <a:r>
              <a:rPr lang="en-US" sz="2000" dirty="0">
                <a:solidFill>
                  <a:srgbClr val="0F4494"/>
                </a:solidFill>
              </a:rPr>
              <a:t>Excel file</a:t>
            </a:r>
            <a:r>
              <a:rPr lang="en-US" sz="2000" b="0" dirty="0">
                <a:solidFill>
                  <a:schemeClr val="tx1"/>
                </a:solidFill>
              </a:rPr>
              <a:t>. </a:t>
            </a:r>
            <a:r>
              <a:rPr lang="en-IE" sz="2000" b="0" kern="0" dirty="0">
                <a:solidFill>
                  <a:srgbClr val="4D4D4D"/>
                </a:solidFill>
              </a:rPr>
              <a:t>You must download it from the online submission system, fill it and submit it as an annex to the Part B of your application form.</a:t>
            </a:r>
          </a:p>
          <a:p>
            <a:pPr marL="342900" lvl="1" indent="-342900"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en-US" b="0" dirty="0">
              <a:solidFill>
                <a:schemeClr val="tx1"/>
              </a:solidFill>
            </a:endParaRPr>
          </a:p>
          <a:p>
            <a:pPr lvl="1">
              <a:buClr>
                <a:schemeClr val="accent2"/>
              </a:buClr>
            </a:pPr>
            <a:endParaRPr lang="fr-BE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3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 lump sum proposal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368076"/>
            <a:ext cx="10515600" cy="49607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IE" b="0" dirty="0">
                <a:solidFill>
                  <a:schemeClr val="tx1"/>
                </a:solidFill>
              </a:rPr>
              <a:t>In this detailed budget table, you provide </a:t>
            </a:r>
            <a:r>
              <a:rPr lang="en-IE" dirty="0">
                <a:solidFill>
                  <a:srgbClr val="0F4494"/>
                </a:solidFill>
              </a:rPr>
              <a:t>cost estimations for each cost category </a:t>
            </a:r>
            <a:r>
              <a:rPr lang="en-IE" b="0" dirty="0">
                <a:solidFill>
                  <a:schemeClr val="tx1"/>
                </a:solidFill>
              </a:rPr>
              <a:t>per beneficiary (and affiliated entity if any) and per work package.</a:t>
            </a:r>
          </a:p>
          <a:p>
            <a:pPr lvl="1">
              <a:spcAft>
                <a:spcPts val="600"/>
              </a:spcAft>
              <a:buClr>
                <a:schemeClr val="accent2"/>
              </a:buClr>
            </a:pPr>
            <a:endParaRPr lang="en-IE" b="0" dirty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US" b="0" dirty="0">
                <a:solidFill>
                  <a:schemeClr val="tx1"/>
                </a:solidFill>
              </a:rPr>
              <a:t>The cost estimations must be an </a:t>
            </a:r>
            <a:r>
              <a:rPr lang="en-US" dirty="0">
                <a:solidFill>
                  <a:srgbClr val="0F4494"/>
                </a:solidFill>
              </a:rPr>
              <a:t>approximation of your actual costs. </a:t>
            </a:r>
            <a:r>
              <a:rPr lang="en-US" b="0" dirty="0">
                <a:solidFill>
                  <a:schemeClr val="tx1"/>
                </a:solidFill>
              </a:rPr>
              <a:t>They:</a:t>
            </a:r>
          </a:p>
          <a:p>
            <a:pPr marL="1257300" lvl="2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are subject to the same eligibility rules as in actual costs grants</a:t>
            </a:r>
          </a:p>
          <a:p>
            <a:pPr marL="1257300" lvl="2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must be in line with your normal practices</a:t>
            </a:r>
          </a:p>
          <a:p>
            <a:pPr marL="1257300" lvl="2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must be reasonable / non-excessive</a:t>
            </a:r>
          </a:p>
          <a:p>
            <a:pPr marL="1257300" lvl="2" indent="-34290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must be in line with and necessary for your proposed activities.</a:t>
            </a:r>
          </a:p>
          <a:p>
            <a:pPr lvl="2">
              <a:spcAft>
                <a:spcPts val="600"/>
              </a:spcAft>
              <a:buClr>
                <a:schemeClr val="accent2"/>
              </a:buClr>
            </a:pPr>
            <a:endParaRPr lang="en-US" sz="1800" b="0" dirty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US" b="0" dirty="0">
                <a:solidFill>
                  <a:schemeClr val="tx1"/>
                </a:solidFill>
              </a:rPr>
              <a:t>The cost estimations are used to generate in the detailed budget table a </a:t>
            </a:r>
            <a:r>
              <a:rPr lang="en-US" dirty="0">
                <a:solidFill>
                  <a:srgbClr val="0F4494"/>
                </a:solidFill>
              </a:rPr>
              <a:t>breakdown of lump sum shares</a:t>
            </a:r>
            <a:r>
              <a:rPr lang="en-US" b="0" dirty="0">
                <a:solidFill>
                  <a:srgbClr val="0F4494"/>
                </a:solidFill>
              </a:rPr>
              <a:t> </a:t>
            </a:r>
            <a:r>
              <a:rPr lang="en-US" b="0" dirty="0">
                <a:solidFill>
                  <a:schemeClr val="tx1"/>
                </a:solidFill>
              </a:rPr>
              <a:t>per work package and per participant.</a:t>
            </a:r>
          </a:p>
          <a:p>
            <a:pPr lvl="1">
              <a:spcAft>
                <a:spcPts val="600"/>
              </a:spcAft>
              <a:buClr>
                <a:schemeClr val="accent2"/>
              </a:buClr>
            </a:pPr>
            <a:endParaRPr lang="en-US" b="0" dirty="0">
              <a:solidFill>
                <a:schemeClr val="tx1"/>
              </a:solidFill>
            </a:endParaRP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US" b="0" dirty="0">
                <a:solidFill>
                  <a:schemeClr val="tx1"/>
                </a:solidFill>
              </a:rPr>
              <a:t>Details and instructions on how to fill in the lump sum detailed budget table are provided in the </a:t>
            </a:r>
            <a:r>
              <a:rPr lang="en-US" b="0" dirty="0">
                <a:solidFill>
                  <a:schemeClr val="tx1"/>
                </a:solidFill>
                <a:hlinkClick r:id="rId2"/>
              </a:rPr>
              <a:t>Funding &amp; Tenders portal</a:t>
            </a:r>
            <a:r>
              <a:rPr lang="en-US" b="0" dirty="0">
                <a:solidFill>
                  <a:schemeClr val="tx1"/>
                </a:solidFill>
              </a:rPr>
              <a:t>. </a:t>
            </a:r>
          </a:p>
          <a:p>
            <a:pPr lvl="1">
              <a:buClr>
                <a:schemeClr val="accent2"/>
              </a:buClr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fr-BE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1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 allocation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213338"/>
            <a:ext cx="10515600" cy="4036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chemeClr val="accent2"/>
              </a:buClr>
            </a:pPr>
            <a:r>
              <a:rPr lang="en-US" sz="2000" dirty="0">
                <a:solidFill>
                  <a:schemeClr val="tx2"/>
                </a:solidFill>
              </a:rPr>
              <a:t>Budget allocation (annex 2 to the grant agreement) </a:t>
            </a: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en-US" sz="2000" b="0" dirty="0">
              <a:solidFill>
                <a:schemeClr val="tx1"/>
              </a:solidFill>
            </a:endParaRPr>
          </a:p>
          <a:p>
            <a:pPr lvl="1">
              <a:buClr>
                <a:schemeClr val="accent2"/>
              </a:buClr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fr-BE" sz="2000" b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 descr="The budget table in a lump sum grant presents the split of the total lump sum (maximum grant amount) per work package and per beneficiary.&#10;&#10;One share of the lump sum is allocated to each beneficary for each work packages they are involved in. " title="Budget allocation"/>
          <p:cNvGraphicFramePr>
            <a:graphicFrameLocks noGrp="1"/>
          </p:cNvGraphicFramePr>
          <p:nvPr>
            <p:extLst/>
          </p:nvPr>
        </p:nvGraphicFramePr>
        <p:xfrm>
          <a:off x="838200" y="1883672"/>
          <a:ext cx="8229059" cy="1500654"/>
        </p:xfrm>
        <a:graphic>
          <a:graphicData uri="http://schemas.openxmlformats.org/drawingml/2006/table">
            <a:tbl>
              <a:tblPr/>
              <a:tblGrid>
                <a:gridCol w="1046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5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5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50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50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50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50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50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0238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501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WP1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WP2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WP3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WP4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WP5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WP6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WP7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WP8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Total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Beneficiary A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250.000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1.150.000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1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Beneficiary B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900.000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1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Beneficiary C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100.000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280.000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530.000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1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Beneficiary D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420.000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109"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Total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470.000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350.000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530.000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600.000</a:t>
                      </a:r>
                    </a:p>
                  </a:txBody>
                  <a:tcPr marL="7356" marR="7356" marT="73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3.000.000</a:t>
                      </a:r>
                    </a:p>
                  </a:txBody>
                  <a:tcPr marL="7356" marR="7356" marT="73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6" name="Group 15" descr="null" title="null"/>
          <p:cNvGrpSpPr/>
          <p:nvPr/>
        </p:nvGrpSpPr>
        <p:grpSpPr>
          <a:xfrm>
            <a:off x="1155792" y="3367511"/>
            <a:ext cx="4362622" cy="1191372"/>
            <a:chOff x="882204" y="5131406"/>
            <a:chExt cx="5040560" cy="1393243"/>
          </a:xfrm>
        </p:grpSpPr>
        <p:sp>
          <p:nvSpPr>
            <p:cNvPr id="17" name="Left Bracket 16"/>
            <p:cNvSpPr/>
            <p:nvPr/>
          </p:nvSpPr>
          <p:spPr bwMode="auto">
            <a:xfrm rot="16200000">
              <a:off x="2214352" y="4807370"/>
              <a:ext cx="144016" cy="792088"/>
            </a:xfrm>
            <a:prstGeom prst="leftBracke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78191" tIns="39095" rIns="78191" bIns="39095" numCol="1" rtlCol="0" anchor="ctr" anchorCtr="0" compatLnSpc="1">
              <a:prstTxWarp prst="textNoShape">
                <a:avLst/>
              </a:prstTxWarp>
            </a:bodyPr>
            <a:lstStyle/>
            <a:p>
              <a:pPr marL="2715" marR="0" lvl="0" indent="0" algn="l" defTabSz="78190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499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8" name="Left Bracket 17"/>
            <p:cNvSpPr/>
            <p:nvPr/>
          </p:nvSpPr>
          <p:spPr bwMode="auto">
            <a:xfrm rot="16200000">
              <a:off x="3137254" y="4814636"/>
              <a:ext cx="144016" cy="792088"/>
            </a:xfrm>
            <a:prstGeom prst="leftBracke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78191" tIns="39095" rIns="78191" bIns="39095" numCol="1" rtlCol="0" anchor="ctr" anchorCtr="0" compatLnSpc="1">
              <a:prstTxWarp prst="textNoShape">
                <a:avLst/>
              </a:prstTxWarp>
            </a:bodyPr>
            <a:lstStyle/>
            <a:p>
              <a:pPr marL="2715" marR="0" lvl="0" indent="0" algn="l" defTabSz="78190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499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9" name="Left Bracket 18"/>
            <p:cNvSpPr/>
            <p:nvPr/>
          </p:nvSpPr>
          <p:spPr bwMode="auto">
            <a:xfrm rot="16200000">
              <a:off x="4032145" y="4807371"/>
              <a:ext cx="144016" cy="792088"/>
            </a:xfrm>
            <a:prstGeom prst="leftBracke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78191" tIns="39095" rIns="78191" bIns="39095" numCol="1" rtlCol="0" anchor="ctr" anchorCtr="0" compatLnSpc="1">
              <a:prstTxWarp prst="textNoShape">
                <a:avLst/>
              </a:prstTxWarp>
            </a:bodyPr>
            <a:lstStyle/>
            <a:p>
              <a:pPr marL="2715" marR="0" lvl="0" indent="0" algn="l" defTabSz="78190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499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82204" y="6139676"/>
              <a:ext cx="5040560" cy="384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39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Shares of the lump sum per WP</a:t>
              </a:r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>
              <a:off x="1626781" y="6139676"/>
              <a:ext cx="3795012" cy="0"/>
            </a:xfrm>
            <a:prstGeom prst="line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7873133" y="3805469"/>
            <a:ext cx="1832778" cy="1039772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3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Lump sum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3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=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3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Maximum grant amount</a:t>
            </a:r>
          </a:p>
        </p:txBody>
      </p:sp>
      <p:sp>
        <p:nvSpPr>
          <p:cNvPr id="28" name="Left Bracket 27" descr="null" title="null"/>
          <p:cNvSpPr/>
          <p:nvPr/>
        </p:nvSpPr>
        <p:spPr bwMode="auto">
          <a:xfrm rot="16200000">
            <a:off x="4656407" y="3081085"/>
            <a:ext cx="123149" cy="677320"/>
          </a:xfrm>
          <a:prstGeom prst="leftBracket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vert="horz" wrap="square" lIns="78191" tIns="39095" rIns="78191" bIns="39095" numCol="1" rtlCol="0" anchor="ctr" anchorCtr="0" compatLnSpc="1">
            <a:prstTxWarp prst="textNoShape">
              <a:avLst/>
            </a:prstTxWarp>
          </a:bodyPr>
          <a:lstStyle/>
          <a:p>
            <a:pPr marL="2715" marR="0" lvl="0" indent="0" algn="l" defTabSz="78190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6499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33" name="Straight Connector 32" descr="null" title="null"/>
          <p:cNvCxnSpPr/>
          <p:nvPr/>
        </p:nvCxnSpPr>
        <p:spPr>
          <a:xfrm>
            <a:off x="9184097" y="2304290"/>
            <a:ext cx="658340" cy="25422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 descr="null" title="null"/>
          <p:cNvCxnSpPr/>
          <p:nvPr/>
        </p:nvCxnSpPr>
        <p:spPr>
          <a:xfrm flipH="1" flipV="1">
            <a:off x="9189125" y="2502848"/>
            <a:ext cx="653312" cy="6269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 descr="null" title="null"/>
          <p:cNvCxnSpPr/>
          <p:nvPr/>
        </p:nvCxnSpPr>
        <p:spPr>
          <a:xfrm flipH="1">
            <a:off x="9193426" y="2578491"/>
            <a:ext cx="649011" cy="19247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 descr="null" title="null"/>
          <p:cNvCxnSpPr>
            <a:endCxn id="57" idx="1"/>
          </p:cNvCxnSpPr>
          <p:nvPr/>
        </p:nvCxnSpPr>
        <p:spPr>
          <a:xfrm flipH="1">
            <a:off x="9189125" y="2565547"/>
            <a:ext cx="680130" cy="42689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 descr="null" title="null"/>
          <p:cNvCxnSpPr>
            <a:stCxn id="17" idx="1"/>
            <a:endCxn id="21" idx="0"/>
          </p:cNvCxnSpPr>
          <p:nvPr/>
        </p:nvCxnSpPr>
        <p:spPr>
          <a:xfrm>
            <a:off x="2371094" y="3490660"/>
            <a:ext cx="966009" cy="73903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Connector 46" descr="null" title="null"/>
          <p:cNvCxnSpPr>
            <a:stCxn id="18" idx="1"/>
            <a:endCxn id="21" idx="0"/>
          </p:cNvCxnSpPr>
          <p:nvPr/>
        </p:nvCxnSpPr>
        <p:spPr>
          <a:xfrm>
            <a:off x="3169869" y="3496873"/>
            <a:ext cx="167234" cy="73281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 descr="null" title="null"/>
          <p:cNvCxnSpPr>
            <a:stCxn id="19" idx="1"/>
            <a:endCxn id="21" idx="0"/>
          </p:cNvCxnSpPr>
          <p:nvPr/>
        </p:nvCxnSpPr>
        <p:spPr>
          <a:xfrm flipH="1">
            <a:off x="3337103" y="3490661"/>
            <a:ext cx="607297" cy="73902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Straight Connector 50" descr="null" title="null"/>
          <p:cNvCxnSpPr>
            <a:stCxn id="28" idx="1"/>
          </p:cNvCxnSpPr>
          <p:nvPr/>
        </p:nvCxnSpPr>
        <p:spPr>
          <a:xfrm flipH="1">
            <a:off x="3340272" y="3481320"/>
            <a:ext cx="1377710" cy="74836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Left Bracket 53" descr="null" title="null"/>
          <p:cNvSpPr/>
          <p:nvPr/>
        </p:nvSpPr>
        <p:spPr bwMode="auto">
          <a:xfrm flipH="1">
            <a:off x="9100123" y="2205105"/>
            <a:ext cx="83973" cy="184311"/>
          </a:xfrm>
          <a:prstGeom prst="leftBracke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91" tIns="39095" rIns="78191" bIns="39095" numCol="1" rtlCol="0" anchor="ctr" anchorCtr="0" compatLnSpc="1">
            <a:prstTxWarp prst="textNoShape">
              <a:avLst/>
            </a:prstTxWarp>
          </a:bodyPr>
          <a:lstStyle/>
          <a:p>
            <a:pPr marL="2715" marR="0" lvl="0" indent="0" algn="l" defTabSz="78190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6499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5" name="Left Bracket 54" descr="null" title="null"/>
          <p:cNvSpPr/>
          <p:nvPr/>
        </p:nvSpPr>
        <p:spPr bwMode="auto">
          <a:xfrm flipH="1">
            <a:off x="9100123" y="2422010"/>
            <a:ext cx="83973" cy="184311"/>
          </a:xfrm>
          <a:prstGeom prst="leftBracke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91" tIns="39095" rIns="78191" bIns="39095" numCol="1" rtlCol="0" anchor="ctr" anchorCtr="0" compatLnSpc="1">
            <a:prstTxWarp prst="textNoShape">
              <a:avLst/>
            </a:prstTxWarp>
          </a:bodyPr>
          <a:lstStyle/>
          <a:p>
            <a:pPr marL="2715" marR="0" lvl="0" indent="0" algn="l" defTabSz="78190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6499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6" name="Left Bracket 55" descr="null" title="null"/>
          <p:cNvSpPr/>
          <p:nvPr/>
        </p:nvSpPr>
        <p:spPr bwMode="auto">
          <a:xfrm flipH="1">
            <a:off x="9095822" y="2678807"/>
            <a:ext cx="83973" cy="184311"/>
          </a:xfrm>
          <a:prstGeom prst="leftBracke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91" tIns="39095" rIns="78191" bIns="39095" numCol="1" rtlCol="0" anchor="ctr" anchorCtr="0" compatLnSpc="1">
            <a:prstTxWarp prst="textNoShape">
              <a:avLst/>
            </a:prstTxWarp>
          </a:bodyPr>
          <a:lstStyle/>
          <a:p>
            <a:pPr marL="2715" marR="0" lvl="0" indent="0" algn="l" defTabSz="78190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6499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7" name="Left Bracket 56" descr="null" title="null"/>
          <p:cNvSpPr/>
          <p:nvPr/>
        </p:nvSpPr>
        <p:spPr bwMode="auto">
          <a:xfrm flipH="1">
            <a:off x="9105152" y="2900287"/>
            <a:ext cx="83973" cy="184311"/>
          </a:xfrm>
          <a:prstGeom prst="leftBracke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78191" tIns="39095" rIns="78191" bIns="39095" numCol="1" rtlCol="0" anchor="ctr" anchorCtr="0" compatLnSpc="1">
            <a:prstTxWarp prst="textNoShape">
              <a:avLst/>
            </a:prstTxWarp>
          </a:bodyPr>
          <a:lstStyle/>
          <a:p>
            <a:pPr marL="2715" marR="0" lvl="0" indent="0" algn="l" defTabSz="78190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6499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60" name="Straight Connector 59" descr="null" title="null"/>
          <p:cNvCxnSpPr/>
          <p:nvPr/>
        </p:nvCxnSpPr>
        <p:spPr bwMode="auto">
          <a:xfrm>
            <a:off x="9860483" y="1883672"/>
            <a:ext cx="5848" cy="1532391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9923480" y="2158921"/>
            <a:ext cx="1322458" cy="1039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39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Shares of the lump sum per beneficiary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9790" y="5309055"/>
            <a:ext cx="8456382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>
              <a:buClr>
                <a:schemeClr val="accent2"/>
              </a:buClr>
            </a:pPr>
            <a:r>
              <a:rPr lang="en-US" sz="1600" dirty="0"/>
              <a:t>You can </a:t>
            </a:r>
            <a:r>
              <a:rPr lang="en-US" sz="1600" b="1" dirty="0">
                <a:solidFill>
                  <a:schemeClr val="accent2"/>
                </a:solidFill>
              </a:rPr>
              <a:t>use the budget as you see fit</a:t>
            </a:r>
            <a:r>
              <a:rPr lang="en-US" sz="1600" b="1" dirty="0"/>
              <a:t> </a:t>
            </a:r>
            <a:r>
              <a:rPr lang="en-US" sz="1600" dirty="0"/>
              <a:t>as long as the project is implemented as agreed. The actual distribution of the lump sum is invisible to us.</a:t>
            </a:r>
          </a:p>
          <a:p>
            <a:pPr marL="0" lvl="1">
              <a:buClr>
                <a:schemeClr val="accent2"/>
              </a:buClr>
            </a:pPr>
            <a:endParaRPr lang="en-US" sz="1600" dirty="0"/>
          </a:p>
          <a:p>
            <a:pPr marL="0" lvl="1">
              <a:buClr>
                <a:schemeClr val="accent2"/>
              </a:buClr>
            </a:pPr>
            <a:r>
              <a:rPr lang="en-US" sz="1600" dirty="0"/>
              <a:t>Budget transfers between work packages and/or partners require an amendment if the consortium wants to reflect them in the grant agreement.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56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Ex-post controls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93716" y="1110855"/>
            <a:ext cx="9063446" cy="53421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800" dirty="0">
              <a:solidFill>
                <a:schemeClr val="tx1"/>
              </a:solidFill>
              <a:sym typeface="Webding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800" dirty="0">
                <a:solidFill>
                  <a:schemeClr val="tx1"/>
                </a:solidFill>
                <a:sym typeface="Webdings"/>
              </a:rPr>
              <a:t>Checks, reviews and audits for</a:t>
            </a:r>
            <a:r>
              <a:rPr lang="en-GB" sz="1800" b="0" dirty="0">
                <a:solidFill>
                  <a:schemeClr val="tx1"/>
                </a:solidFill>
                <a:sym typeface="Webdings"/>
              </a:rPr>
              <a:t>:</a:t>
            </a:r>
          </a:p>
          <a:p>
            <a:pPr marL="1075117" lvl="0" indent="-676021" fontAlgn="base">
              <a:spcBef>
                <a:spcPts val="1800"/>
              </a:spcBef>
              <a:spcAft>
                <a:spcPct val="0"/>
              </a:spcAft>
              <a:buSzPct val="200000"/>
              <a:buFont typeface="Webdings" panose="05030102010509060703" pitchFamily="18" charset="2"/>
              <a:buChar char="L"/>
              <a:defRPr/>
            </a:pPr>
            <a:r>
              <a:rPr lang="en-GB" sz="1800" b="0" dirty="0">
                <a:solidFill>
                  <a:schemeClr val="tx1"/>
                </a:solidFill>
                <a:sym typeface="Webdings"/>
              </a:rPr>
              <a:t>Proper implementation of the action (e.g. technical review)</a:t>
            </a:r>
          </a:p>
          <a:p>
            <a:pPr marL="1075117" lvl="0" indent="-676021" fontAlgn="base">
              <a:spcBef>
                <a:spcPts val="1800"/>
              </a:spcBef>
              <a:spcAft>
                <a:spcPct val="0"/>
              </a:spcAft>
              <a:buSzPct val="200000"/>
              <a:buFont typeface="Webdings" panose="05030102010509060703" pitchFamily="18" charset="2"/>
              <a:buChar char="L"/>
              <a:defRPr/>
            </a:pPr>
            <a:r>
              <a:rPr lang="en-GB" sz="1800" b="0" dirty="0">
                <a:solidFill>
                  <a:schemeClr val="tx1"/>
                </a:solidFill>
                <a:sym typeface="Webdings"/>
              </a:rPr>
              <a:t>Compliance with the other non-financial obligations of the grant, e.g.</a:t>
            </a:r>
          </a:p>
          <a:p>
            <a:pPr marL="399096" lvl="0" fontAlgn="base">
              <a:spcBef>
                <a:spcPts val="600"/>
              </a:spcBef>
              <a:spcAft>
                <a:spcPct val="0"/>
              </a:spcAft>
              <a:buSzPct val="200000"/>
              <a:defRPr/>
            </a:pPr>
            <a:r>
              <a:rPr lang="en-GB" sz="1800" b="0" dirty="0">
                <a:solidFill>
                  <a:schemeClr val="tx1"/>
                </a:solidFill>
                <a:sym typeface="Webdings"/>
              </a:rPr>
              <a:t>	 </a:t>
            </a:r>
          </a:p>
          <a:p>
            <a:pPr marL="1457924" lvl="1" indent="-382807" defTabSz="676021" fontAlgn="base">
              <a:spcBef>
                <a:spcPts val="1026"/>
              </a:spcBef>
              <a:spcAft>
                <a:spcPct val="0"/>
              </a:spcAft>
              <a:buSzPct val="200000"/>
              <a:buFont typeface="Symbol" panose="05050102010706020507" pitchFamily="18" charset="2"/>
              <a:buChar char=""/>
              <a:defRPr/>
            </a:pPr>
            <a:r>
              <a:rPr lang="en-GB" b="0" dirty="0">
                <a:solidFill>
                  <a:schemeClr val="tx1"/>
                </a:solidFill>
              </a:rPr>
              <a:t>IPR obligations</a:t>
            </a:r>
          </a:p>
          <a:p>
            <a:pPr marL="1457924" lvl="1" indent="-382807" defTabSz="676021" fontAlgn="base">
              <a:spcBef>
                <a:spcPts val="1026"/>
              </a:spcBef>
              <a:spcAft>
                <a:spcPct val="0"/>
              </a:spcAft>
              <a:buSzPct val="200000"/>
              <a:buFont typeface="Symbol" panose="05050102010706020507" pitchFamily="18" charset="2"/>
              <a:buChar char=""/>
              <a:defRPr/>
            </a:pPr>
            <a:r>
              <a:rPr lang="en-GB" b="0" dirty="0">
                <a:solidFill>
                  <a:schemeClr val="tx1"/>
                </a:solidFill>
              </a:rPr>
              <a:t>Ethics and integrity</a:t>
            </a:r>
          </a:p>
          <a:p>
            <a:pPr marL="1457924" lvl="1" indent="-382807" defTabSz="676021" fontAlgn="base">
              <a:spcBef>
                <a:spcPts val="1026"/>
              </a:spcBef>
              <a:spcAft>
                <a:spcPct val="0"/>
              </a:spcAft>
              <a:buSzPct val="200000"/>
              <a:buFont typeface="Symbol" panose="05050102010706020507" pitchFamily="18" charset="2"/>
              <a:buChar char=""/>
              <a:defRPr/>
            </a:pPr>
            <a:r>
              <a:rPr lang="en-GB" b="0" dirty="0">
                <a:solidFill>
                  <a:schemeClr val="tx1"/>
                </a:solidFill>
              </a:rPr>
              <a:t>Open science</a:t>
            </a:r>
          </a:p>
          <a:p>
            <a:pPr marL="1457924" lvl="1" indent="-382807" defTabSz="676021" fontAlgn="base">
              <a:spcBef>
                <a:spcPts val="1026"/>
              </a:spcBef>
              <a:spcAft>
                <a:spcPct val="0"/>
              </a:spcAft>
              <a:buSzPct val="200000"/>
              <a:buFont typeface="Symbol" panose="05050102010706020507" pitchFamily="18" charset="2"/>
              <a:buChar char=""/>
              <a:defRPr/>
            </a:pPr>
            <a:r>
              <a:rPr lang="en-GB" b="0" dirty="0">
                <a:solidFill>
                  <a:schemeClr val="tx1"/>
                </a:solidFill>
              </a:rPr>
              <a:t>Dissemination</a:t>
            </a:r>
          </a:p>
          <a:p>
            <a:pPr marL="1457924" lvl="1" indent="-382807" defTabSz="676021" fontAlgn="base">
              <a:spcBef>
                <a:spcPts val="1026"/>
              </a:spcBef>
              <a:spcAft>
                <a:spcPct val="0"/>
              </a:spcAft>
              <a:buSzPct val="200000"/>
              <a:buFont typeface="Symbol" panose="05050102010706020507" pitchFamily="18" charset="2"/>
              <a:buChar char=""/>
              <a:defRPr/>
            </a:pPr>
            <a:r>
              <a:rPr lang="en-GB" b="0" dirty="0">
                <a:solidFill>
                  <a:schemeClr val="tx1"/>
                </a:solidFill>
              </a:rPr>
              <a:t>Etc.</a:t>
            </a:r>
            <a:endParaRPr lang="en-GB" sz="1800" b="0" dirty="0">
              <a:solidFill>
                <a:schemeClr val="tx1"/>
              </a:solidFill>
            </a:endParaRPr>
          </a:p>
          <a:p>
            <a:pPr marL="399096" lvl="0" fontAlgn="base">
              <a:spcBef>
                <a:spcPct val="0"/>
              </a:spcBef>
              <a:spcAft>
                <a:spcPct val="0"/>
              </a:spcAft>
              <a:buSzPct val="200000"/>
              <a:defRPr/>
            </a:pPr>
            <a:endParaRPr lang="en-GB" sz="1800" b="0" dirty="0">
              <a:solidFill>
                <a:schemeClr val="tx1"/>
              </a:solidFill>
            </a:endParaRPr>
          </a:p>
          <a:p>
            <a:pPr lvl="1">
              <a:buClr>
                <a:schemeClr val="accent2"/>
              </a:buClr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buClr>
                <a:schemeClr val="accent2"/>
              </a:buClr>
            </a:pPr>
            <a:endParaRPr lang="fr-BE" b="0" dirty="0">
              <a:solidFill>
                <a:schemeClr val="tx1"/>
              </a:solidFill>
            </a:endParaRPr>
          </a:p>
        </p:txBody>
      </p:sp>
      <p:grpSp>
        <p:nvGrpSpPr>
          <p:cNvPr id="71" name="Group 70" descr="null" title="null"/>
          <p:cNvGrpSpPr/>
          <p:nvPr/>
        </p:nvGrpSpPr>
        <p:grpSpPr>
          <a:xfrm>
            <a:off x="1603157" y="5265010"/>
            <a:ext cx="864000" cy="864000"/>
            <a:chOff x="10070085" y="4807760"/>
            <a:chExt cx="864000" cy="864000"/>
          </a:xfrm>
        </p:grpSpPr>
        <p:sp>
          <p:nvSpPr>
            <p:cNvPr id="72" name="Oval 71"/>
            <p:cNvSpPr/>
            <p:nvPr/>
          </p:nvSpPr>
          <p:spPr>
            <a:xfrm>
              <a:off x="10070085" y="4807760"/>
              <a:ext cx="864000" cy="864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3" name="Picture 72" descr="null" title="null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4320" y="4841995"/>
              <a:ext cx="795530" cy="79553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2821577" y="5512344"/>
            <a:ext cx="654884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E" dirty="0"/>
              <a:t>No financial checks, reviews and audits by EU services</a:t>
            </a:r>
          </a:p>
        </p:txBody>
      </p:sp>
    </p:spTree>
    <p:extLst>
      <p:ext uri="{BB962C8B-B14F-4D97-AF65-F5344CB8AC3E}">
        <p14:creationId xmlns:p14="http://schemas.microsoft.com/office/powerpoint/2010/main" val="7190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records</a:t>
            </a:r>
          </a:p>
        </p:txBody>
      </p:sp>
      <p:sp>
        <p:nvSpPr>
          <p:cNvPr id="5" name="Text Placeholder 2" descr="null" title="null"/>
          <p:cNvSpPr txBox="1">
            <a:spLocks/>
          </p:cNvSpPr>
          <p:nvPr/>
        </p:nvSpPr>
        <p:spPr>
          <a:xfrm>
            <a:off x="838200" y="1069955"/>
            <a:ext cx="9063446" cy="53421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GB" altLang="en-US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22" name="Diagram 21" descr="You need to keep any document proving that the work was done as detailed in Annex 1. For example:&#10;- technical documents;&#10;- publications, prototypes, deliverables;&#10;- any document proving that the work was done as detailed in Annex 1.&#10;All these documents must be kept for all Horizon Europe grants.&#10;&#10;You don't need to keep any document probing the actual costs incurred:&#10;- time-sheets;&#10;- pay-slips or contracts&#10;- depreciation policy&#10;- invoices." title="Which records do you need to keep?"/>
          <p:cNvGraphicFramePr/>
          <p:nvPr>
            <p:extLst/>
          </p:nvPr>
        </p:nvGraphicFramePr>
        <p:xfrm>
          <a:off x="1031500" y="1200575"/>
          <a:ext cx="8602824" cy="4956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71548" y="6258262"/>
            <a:ext cx="3474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Same as for all Horizon</a:t>
            </a:r>
            <a:r>
              <a:rPr kumimoji="0" lang="en-GB" sz="1400" b="1" i="1" u="none" kern="1200" cap="none" spc="0" normalizeH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Europe grants</a:t>
            </a:r>
            <a:endParaRPr kumimoji="0" lang="en-GB" sz="1400" b="1" i="1" u="none" kern="1200" cap="none" spc="0" normalizeH="0" baseline="0" noProof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Left Brace 7" descr="null" title="null"/>
          <p:cNvSpPr/>
          <p:nvPr/>
        </p:nvSpPr>
        <p:spPr>
          <a:xfrm rot="16200000">
            <a:off x="3141081" y="4397304"/>
            <a:ext cx="335902" cy="3238199"/>
          </a:xfrm>
          <a:prstGeom prst="leftBrace">
            <a:avLst/>
          </a:prstGeom>
          <a:ln>
            <a:solidFill>
              <a:srgbClr val="0F4494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Resources </a:t>
            </a:r>
            <a:r>
              <a:rPr lang="en-US" dirty="0"/>
              <a:t>available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73335" y="921155"/>
            <a:ext cx="8099165" cy="851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GB" sz="1600" b="0" dirty="0">
              <a:solidFill>
                <a:schemeClr val="tx1"/>
              </a:solidFill>
              <a:hlinkClick r:id="rId2"/>
            </a:endParaRPr>
          </a:p>
          <a:p>
            <a:pPr>
              <a:buClr>
                <a:schemeClr val="accent2"/>
              </a:buClr>
            </a:pPr>
            <a:r>
              <a:rPr lang="en-GB" b="0" dirty="0">
                <a:solidFill>
                  <a:schemeClr val="tx1"/>
                </a:solidFill>
              </a:rPr>
              <a:t>One dedicated </a:t>
            </a:r>
            <a:r>
              <a:rPr lang="en-GB" dirty="0">
                <a:solidFill>
                  <a:schemeClr val="tx1"/>
                </a:solidFill>
                <a:hlinkClick r:id="rId3"/>
              </a:rPr>
              <a:t>lump sum page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b="0" dirty="0">
                <a:solidFill>
                  <a:schemeClr val="tx1"/>
                </a:solidFill>
              </a:rPr>
              <a:t>on the F</a:t>
            </a:r>
            <a:r>
              <a:rPr lang="en-150" b="0" dirty="0" err="1">
                <a:solidFill>
                  <a:schemeClr val="tx1"/>
                </a:solidFill>
              </a:rPr>
              <a:t>unding</a:t>
            </a:r>
            <a:r>
              <a:rPr lang="en-150" b="0" dirty="0">
                <a:solidFill>
                  <a:schemeClr val="tx1"/>
                </a:solidFill>
              </a:rPr>
              <a:t> </a:t>
            </a:r>
            <a:r>
              <a:rPr lang="en-GB" b="0" dirty="0">
                <a:solidFill>
                  <a:schemeClr val="tx1"/>
                </a:solidFill>
              </a:rPr>
              <a:t>&amp;T</a:t>
            </a:r>
            <a:r>
              <a:rPr lang="en-150" b="0" dirty="0">
                <a:solidFill>
                  <a:schemeClr val="tx1"/>
                </a:solidFill>
              </a:rPr>
              <a:t>enders</a:t>
            </a:r>
            <a:r>
              <a:rPr lang="en-GB" b="0" dirty="0">
                <a:solidFill>
                  <a:schemeClr val="tx1"/>
                </a:solidFill>
              </a:rPr>
              <a:t> Portal with:</a:t>
            </a:r>
            <a:endParaRPr lang="en-US" sz="1800" b="0" dirty="0">
              <a:solidFill>
                <a:schemeClr val="tx1"/>
              </a:solidFill>
            </a:endParaRP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1"/>
              </a:solidFill>
            </a:endParaRPr>
          </a:p>
          <a:p>
            <a:pPr>
              <a:buClr>
                <a:schemeClr val="accent2"/>
              </a:buClr>
            </a:pPr>
            <a:endParaRPr lang="en-GB" sz="1800" b="0" dirty="0">
              <a:solidFill>
                <a:schemeClr val="tx1"/>
              </a:solidFill>
            </a:endParaRPr>
          </a:p>
          <a:p>
            <a:pPr lvl="1">
              <a:buClr>
                <a:schemeClr val="accent2"/>
              </a:buClr>
            </a:pPr>
            <a:endParaRPr lang="fr-BE" sz="2000" dirty="0">
              <a:solidFill>
                <a:schemeClr val="tx2"/>
              </a:solidFill>
            </a:endParaRPr>
          </a:p>
          <a:p>
            <a:pPr lvl="1">
              <a:buClr>
                <a:schemeClr val="accent2"/>
              </a:buClr>
            </a:pPr>
            <a:endParaRPr lang="fr-BE" b="0" dirty="0">
              <a:solidFill>
                <a:schemeClr val="tx1"/>
              </a:solidFill>
            </a:endParaRPr>
          </a:p>
        </p:txBody>
      </p:sp>
      <p:pic>
        <p:nvPicPr>
          <p:cNvPr id="9" name="Picture 8" descr="null" title="null">
            <a:extLst>
              <a:ext uri="{FF2B5EF4-FFF2-40B4-BE49-F238E27FC236}">
                <a16:creationId xmlns:a16="http://schemas.microsoft.com/office/drawing/2014/main" id="{E400F48E-CF70-4CE8-A6CD-027191C43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8617" y="1362838"/>
            <a:ext cx="3197028" cy="4518824"/>
          </a:xfrm>
          <a:prstGeom prst="rect">
            <a:avLst/>
          </a:prstGeom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B41AD657-14FE-48D9-8DD7-C309F581CABD}"/>
              </a:ext>
            </a:extLst>
          </p:cNvPr>
          <p:cNvGraphicFramePr/>
          <p:nvPr>
            <p:extLst/>
          </p:nvPr>
        </p:nvGraphicFramePr>
        <p:xfrm>
          <a:off x="473335" y="1871176"/>
          <a:ext cx="7961085" cy="4518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94363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363" y="2849011"/>
            <a:ext cx="10156297" cy="1749286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sz="4800" dirty="0"/>
              <a:t>Horizon Europe specific provisions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0512" y="1674670"/>
            <a:ext cx="10156297" cy="488568"/>
          </a:xfrm>
        </p:spPr>
        <p:txBody>
          <a:bodyPr/>
          <a:lstStyle/>
          <a:p>
            <a:r>
              <a:rPr lang="en-IE" dirty="0"/>
              <a:t>PROJECT-BASED REMUNERATION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54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089" y="881089"/>
            <a:ext cx="972000" cy="972000"/>
          </a:xfrm>
          <a:prstGeom prst="rect">
            <a:avLst/>
          </a:prstGeom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8775182" y="2071518"/>
            <a:ext cx="2996514" cy="3308441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sz="2000" cap="all" dirty="0"/>
              <a:t>METHODOLOGY?</a:t>
            </a:r>
          </a:p>
          <a:p>
            <a:pPr lvl="1" algn="just"/>
            <a:endParaRPr lang="en-GB" sz="2000" cap="all" dirty="0"/>
          </a:p>
          <a:p>
            <a:pPr marL="342900" lvl="1" indent="-342900" algn="just">
              <a:buClr>
                <a:srgbClr val="931680"/>
              </a:buClr>
              <a:buFont typeface="Wingdings" panose="05000000000000000000" pitchFamily="2" charset="2"/>
              <a:buChar char="v"/>
            </a:pPr>
            <a:r>
              <a:rPr lang="en-GB" dirty="0">
                <a:solidFill>
                  <a:srgbClr val="93168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Compare</a:t>
            </a:r>
            <a:r>
              <a:rPr lang="en-GB" b="0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1" indent="-342900" algn="just">
              <a:buClr>
                <a:srgbClr val="931680"/>
              </a:buClr>
              <a:buFont typeface="Wingdings" panose="05000000000000000000" pitchFamily="2" charset="2"/>
              <a:buChar char="v"/>
            </a:pPr>
            <a:endParaRPr lang="fr-BE" b="0" dirty="0">
              <a:solidFill>
                <a:srgbClr val="4D4D4D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1" indent="-342900" algn="just">
              <a:buClr>
                <a:srgbClr val="931680"/>
              </a:buClr>
              <a:buFont typeface="Wingdings" panose="05000000000000000000" pitchFamily="2" charset="2"/>
              <a:buChar char="v"/>
            </a:pPr>
            <a:endParaRPr lang="fr-BE" b="0" dirty="0">
              <a:solidFill>
                <a:srgbClr val="4D4D4D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buClr>
                <a:srgbClr val="931680"/>
              </a:buClr>
            </a:pPr>
            <a:endParaRPr lang="fr-BE" b="0" dirty="0">
              <a:solidFill>
                <a:srgbClr val="4D4D4D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1" indent="-342900" algn="just">
              <a:buClr>
                <a:srgbClr val="931680"/>
              </a:buClr>
              <a:buFont typeface="Wingdings" panose="05000000000000000000" pitchFamily="2" charset="2"/>
              <a:buChar char="v"/>
            </a:pPr>
            <a:endParaRPr lang="en-GB" b="0" dirty="0">
              <a:solidFill>
                <a:srgbClr val="4D4D4D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1" indent="-342900" algn="just">
              <a:buClr>
                <a:srgbClr val="931680"/>
              </a:buClr>
              <a:buFont typeface="Wingdings" panose="05000000000000000000" pitchFamily="2" charset="2"/>
              <a:buChar char="v"/>
            </a:pPr>
            <a:r>
              <a:rPr lang="en-GB" b="0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 </a:t>
            </a:r>
            <a:r>
              <a:rPr lang="en-GB" u="sng" dirty="0">
                <a:solidFill>
                  <a:srgbClr val="93168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lower of the two</a:t>
            </a:r>
            <a:r>
              <a:rPr lang="en-GB" b="0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GB" b="0" dirty="0">
              <a:solidFill>
                <a:srgbClr val="4D4D4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845292" y="2072079"/>
            <a:ext cx="0" cy="1548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921" y="881089"/>
            <a:ext cx="972000" cy="972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1060" y="50198"/>
            <a:ext cx="10515600" cy="564543"/>
          </a:xfrm>
        </p:spPr>
        <p:txBody>
          <a:bodyPr/>
          <a:lstStyle/>
          <a:p>
            <a:r>
              <a:rPr lang="fr-BE" dirty="0"/>
              <a:t>Project-</a:t>
            </a:r>
            <a:r>
              <a:rPr lang="fr-BE" dirty="0" err="1"/>
              <a:t>based</a:t>
            </a:r>
            <a:r>
              <a:rPr lang="fr-BE" dirty="0"/>
              <a:t> </a:t>
            </a:r>
            <a:r>
              <a:rPr lang="fr-BE" dirty="0" err="1"/>
              <a:t>remuneration</a:t>
            </a:r>
            <a:r>
              <a:rPr lang="fr-BE" dirty="0"/>
              <a:t> at a </a:t>
            </a:r>
            <a:r>
              <a:rPr lang="fr-BE" dirty="0" err="1"/>
              <a:t>glance</a:t>
            </a:r>
            <a:r>
              <a:rPr lang="fr-BE" dirty="0"/>
              <a:t>    </a:t>
            </a:r>
            <a:endParaRPr lang="en-GB" sz="3600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4002932" y="2071517"/>
            <a:ext cx="4149665" cy="3308441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sz="2000" cap="all" dirty="0"/>
              <a:t>How MUCH CAN BE DECLARED?</a:t>
            </a:r>
          </a:p>
          <a:p>
            <a:pPr marL="342900" lvl="1" indent="-342900" algn="just">
              <a:buClr>
                <a:srgbClr val="931680"/>
              </a:buClr>
              <a:buFont typeface="Wingdings" panose="05000000000000000000" pitchFamily="2" charset="2"/>
              <a:buChar char="v"/>
            </a:pPr>
            <a:r>
              <a:rPr lang="en-US" b="0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Actual remuneration costs paid by the legal entity for the time worked by the personnel in the action </a:t>
            </a:r>
            <a:r>
              <a:rPr lang="en-US" b="0" dirty="0">
                <a:solidFill>
                  <a:schemeClr val="accent4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(‘action daily rate’)</a:t>
            </a:r>
            <a:r>
              <a:rPr lang="en-US" b="0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to </a:t>
            </a:r>
            <a:r>
              <a:rPr lang="en-US" b="0" dirty="0">
                <a:solidFill>
                  <a:schemeClr val="tx1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remuneration that the person </a:t>
            </a:r>
            <a:r>
              <a:rPr lang="en-US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would be paid for work in R&amp;I projects funded by national schemes </a:t>
            </a:r>
            <a:r>
              <a:rPr lang="en-US" b="0" dirty="0">
                <a:solidFill>
                  <a:schemeClr val="accent4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(‘national projects daily rate’)</a:t>
            </a:r>
          </a:p>
          <a:p>
            <a:pPr lvl="1" algn="just"/>
            <a:endParaRPr lang="fr-BE" sz="2000" cap="all" dirty="0"/>
          </a:p>
          <a:p>
            <a:pPr lvl="1" algn="just"/>
            <a:endParaRPr lang="en-GB" sz="2000" cap="all" dirty="0"/>
          </a:p>
        </p:txBody>
      </p:sp>
      <p:sp>
        <p:nvSpPr>
          <p:cNvPr id="13" name="Rectangle 12"/>
          <p:cNvSpPr/>
          <p:nvPr/>
        </p:nvSpPr>
        <p:spPr>
          <a:xfrm>
            <a:off x="156513" y="4845938"/>
            <a:ext cx="3686630" cy="1309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sng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Example: </a:t>
            </a:r>
          </a:p>
          <a:p>
            <a:pPr marL="45720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employee who gets a bonus or a new contract with a higher salary level for working in a project.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8419" y="3136023"/>
            <a:ext cx="1327918" cy="5400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522" y="3136023"/>
            <a:ext cx="1416988" cy="533138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8466328" y="2071517"/>
            <a:ext cx="0" cy="1548000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9902660" y="935089"/>
            <a:ext cx="864000" cy="864000"/>
            <a:chOff x="10070085" y="2641504"/>
            <a:chExt cx="864000" cy="864000"/>
          </a:xfrm>
        </p:grpSpPr>
        <p:sp>
          <p:nvSpPr>
            <p:cNvPr id="38" name="Oval 37"/>
            <p:cNvSpPr/>
            <p:nvPr/>
          </p:nvSpPr>
          <p:spPr>
            <a:xfrm>
              <a:off x="10070085" y="2641504"/>
              <a:ext cx="864000" cy="86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4320" y="2675739"/>
              <a:ext cx="795530" cy="795530"/>
            </a:xfrm>
            <a:prstGeom prst="rect">
              <a:avLst/>
            </a:prstGeom>
          </p:spPr>
        </p:pic>
      </p:grpSp>
      <p:sp>
        <p:nvSpPr>
          <p:cNvPr id="40" name="Text Placeholder 2"/>
          <p:cNvSpPr txBox="1">
            <a:spLocks/>
          </p:cNvSpPr>
          <p:nvPr/>
        </p:nvSpPr>
        <p:spPr>
          <a:xfrm>
            <a:off x="348769" y="2071518"/>
            <a:ext cx="3345309" cy="3308441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sz="2000" cap="all" dirty="0"/>
              <a:t>What is it?</a:t>
            </a:r>
          </a:p>
          <a:p>
            <a:pPr lvl="1" algn="just"/>
            <a:endParaRPr lang="en-GB" sz="2000" cap="all" dirty="0"/>
          </a:p>
          <a:p>
            <a:pPr marL="342900" lvl="1" indent="-342900" algn="just"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en-US" b="0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Usual remuneration practices of a legal entity under which a </a:t>
            </a:r>
            <a:r>
              <a:rPr lang="en-US" dirty="0"/>
              <a:t>personnel receives supplementary payments for work in projects</a:t>
            </a:r>
            <a:endParaRPr lang="en-GB" b="0" dirty="0">
              <a:solidFill>
                <a:srgbClr val="93168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60754" y="4878764"/>
            <a:ext cx="387325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Usually based 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either regulatory requirements (such as national law or collective </a:t>
            </a:r>
            <a:r>
              <a:rPr lang="en-U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labour</a:t>
            </a:r>
            <a:r>
              <a:rPr lang="en-US" sz="1400" i="1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agreements) </a:t>
            </a:r>
          </a:p>
          <a:p>
            <a:endParaRPr lang="en-US" sz="1400" i="1" dirty="0">
              <a:solidFill>
                <a:srgbClr val="4D4D4D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your written internal remuneration rules</a:t>
            </a:r>
          </a:p>
          <a:p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11485684" y="2935968"/>
            <a:ext cx="231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solidFill>
                  <a:schemeClr val="accent1"/>
                </a:solidFill>
              </a:rPr>
              <a:t>*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386962" y="4772256"/>
            <a:ext cx="231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solidFill>
                  <a:schemeClr val="accent1"/>
                </a:solidFill>
              </a:rPr>
              <a:t>*</a:t>
            </a:r>
            <a:endParaRPr lang="en-GB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7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/>
              <a:t>THIRD PARTIES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077012" y="1454778"/>
            <a:ext cx="10156297" cy="1749286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sz="4000" dirty="0"/>
              <a:t>Horizon Europe Model Grant Agreement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57661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>
                <a:solidFill>
                  <a:srgbClr val="931680"/>
                </a:solidFill>
              </a:rPr>
              <a:t>Affiliated</a:t>
            </a:r>
            <a:r>
              <a:rPr lang="fr-BE" dirty="0">
                <a:solidFill>
                  <a:srgbClr val="931680"/>
                </a:solidFill>
              </a:rPr>
              <a:t> </a:t>
            </a:r>
            <a:r>
              <a:rPr lang="fr-BE" dirty="0" err="1">
                <a:solidFill>
                  <a:srgbClr val="931680"/>
                </a:solidFill>
              </a:rPr>
              <a:t>entities</a:t>
            </a:r>
            <a:endParaRPr lang="en-GB" dirty="0">
              <a:solidFill>
                <a:srgbClr val="93168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3470" y="0"/>
            <a:ext cx="1328530" cy="133933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579949" y="2032557"/>
            <a:ext cx="10612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34EA2"/>
              </a:buClr>
            </a:pPr>
            <a:r>
              <a:rPr lang="fr-BE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Article 187 (1)(b) of the EU Financial </a:t>
            </a:r>
            <a:r>
              <a:rPr lang="fr-BE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Regulation</a:t>
            </a:r>
            <a:r>
              <a:rPr lang="fr-BE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</a:p>
          <a:p>
            <a:pPr>
              <a:buClr>
                <a:srgbClr val="034EA2"/>
              </a:buClr>
            </a:pPr>
            <a:endParaRPr lang="fr-BE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Clr>
                <a:srgbClr val="034EA2"/>
              </a:buClr>
            </a:pPr>
            <a:r>
              <a:rPr lang="en-US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Entities </a:t>
            </a:r>
            <a:r>
              <a:rPr lang="en-US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‘that have a link with the beneficiary, in particular a legal or capital link, which is neither limited to the action nor established for the sole purpose of its implementation’. </a:t>
            </a:r>
            <a:endParaRPr lang="fr-BE" i="1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0162" y="4510189"/>
            <a:ext cx="11856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b="1" u="sng" dirty="0" err="1">
                <a:solidFill>
                  <a:srgbClr val="034EA2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Affiliated</a:t>
            </a:r>
            <a:r>
              <a:rPr lang="fr-BE" b="1" u="sng" dirty="0">
                <a:solidFill>
                  <a:srgbClr val="034EA2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b="1" u="sng" dirty="0" err="1">
                <a:solidFill>
                  <a:srgbClr val="034EA2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entities</a:t>
            </a:r>
            <a:r>
              <a:rPr lang="fr-BE" b="1" u="sng" dirty="0">
                <a:solidFill>
                  <a:srgbClr val="034EA2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Horizon Europe = </a:t>
            </a:r>
            <a:r>
              <a:rPr lang="fr-BE" b="1" u="sng" dirty="0" err="1">
                <a:solidFill>
                  <a:srgbClr val="034EA2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Linked</a:t>
            </a:r>
            <a:r>
              <a:rPr lang="fr-BE" b="1" u="sng" dirty="0">
                <a:solidFill>
                  <a:srgbClr val="034EA2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b="1" u="sng" dirty="0" err="1">
                <a:solidFill>
                  <a:srgbClr val="034EA2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third</a:t>
            </a:r>
            <a:r>
              <a:rPr lang="fr-BE" b="1" u="sng" dirty="0">
                <a:solidFill>
                  <a:srgbClr val="034EA2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parties in Horizon 2020</a:t>
            </a:r>
          </a:p>
          <a:p>
            <a:pPr algn="ctr"/>
            <a:endParaRPr lang="fr-BE" dirty="0">
              <a:solidFill>
                <a:srgbClr val="034EA2">
                  <a:lumMod val="7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fr-BE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(alignement of labelling/</a:t>
            </a:r>
            <a:r>
              <a:rPr lang="fr-BE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definition</a:t>
            </a:r>
            <a:r>
              <a:rPr lang="fr-BE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in the </a:t>
            </a:r>
            <a:r>
              <a:rPr lang="fr-BE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corporate</a:t>
            </a:r>
            <a:r>
              <a:rPr lang="fr-BE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context</a:t>
            </a:r>
            <a:r>
              <a:rPr lang="fr-BE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)</a:t>
            </a:r>
          </a:p>
          <a:p>
            <a:endParaRPr lang="en-GB" dirty="0">
              <a:solidFill>
                <a:srgbClr val="0F549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1980340"/>
            <a:ext cx="1337170" cy="17890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90748" y="6396529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err="1">
                <a:solidFill>
                  <a:srgbClr val="BDDEFF"/>
                </a:solidFill>
              </a:rPr>
              <a:t>Disclaimer</a:t>
            </a:r>
            <a:r>
              <a:rPr lang="fr-BE" sz="1400" dirty="0">
                <a:solidFill>
                  <a:srgbClr val="BDDEFF"/>
                </a:solidFill>
              </a:rPr>
              <a:t>: Information not </a:t>
            </a:r>
            <a:r>
              <a:rPr lang="fr-BE" sz="1400" dirty="0" err="1">
                <a:solidFill>
                  <a:srgbClr val="BDDEFF"/>
                </a:solidFill>
              </a:rPr>
              <a:t>legally</a:t>
            </a:r>
            <a:r>
              <a:rPr lang="fr-BE" sz="1400" dirty="0">
                <a:solidFill>
                  <a:srgbClr val="BDDEFF"/>
                </a:solidFill>
              </a:rPr>
              <a:t> binding</a:t>
            </a:r>
            <a:endParaRPr lang="en-GB" sz="1400" dirty="0" err="1">
              <a:solidFill>
                <a:srgbClr val="BDDE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7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GB" sz="3600" b="1" dirty="0">
                <a:solidFill>
                  <a:srgbClr val="931680"/>
                </a:solidFill>
              </a:rPr>
              <a:t>What funding rate applies?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15413" y="2852936"/>
            <a:ext cx="7440203" cy="4104456"/>
          </a:xfrm>
        </p:spPr>
        <p:txBody>
          <a:bodyPr/>
          <a:lstStyle/>
          <a:p>
            <a:pPr marL="457200" lvl="1" indent="-457200">
              <a:buClr>
                <a:srgbClr val="2697A9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Actual costs</a:t>
            </a:r>
            <a:r>
              <a:rPr lang="en-US" sz="2000" b="0" dirty="0">
                <a:solidFill>
                  <a:schemeClr val="tx1"/>
                </a:solidFill>
              </a:rPr>
              <a:t>, directly linked to the implementation of the action</a:t>
            </a:r>
          </a:p>
          <a:p>
            <a:pPr marL="457200" lvl="1" indent="-457200">
              <a:buClr>
                <a:srgbClr val="2697A9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Flat-rate</a:t>
            </a:r>
            <a:r>
              <a:rPr lang="en-US" sz="2000" b="0" dirty="0">
                <a:solidFill>
                  <a:schemeClr val="tx1"/>
                </a:solidFill>
              </a:rPr>
              <a:t> for indirect costs/overhead costs</a:t>
            </a:r>
          </a:p>
          <a:p>
            <a:pPr marL="0" lvl="1" indent="0">
              <a:lnSpc>
                <a:spcPct val="150000"/>
              </a:lnSpc>
              <a:buClr>
                <a:srgbClr val="2697A9"/>
              </a:buClr>
              <a:buNone/>
            </a:pPr>
            <a:endParaRPr lang="de-DE" sz="800" dirty="0">
              <a:solidFill>
                <a:schemeClr val="tx1"/>
              </a:solidFill>
            </a:endParaRPr>
          </a:p>
          <a:p>
            <a:pPr marL="0" lvl="1" indent="0">
              <a:lnSpc>
                <a:spcPct val="150000"/>
              </a:lnSpc>
              <a:buClr>
                <a:srgbClr val="2697A9"/>
              </a:buClr>
              <a:buNone/>
            </a:pPr>
            <a:r>
              <a:rPr lang="de-DE" sz="2000" dirty="0">
                <a:solidFill>
                  <a:schemeClr val="tx1"/>
                </a:solidFill>
              </a:rPr>
              <a:t>Marie </a:t>
            </a:r>
            <a:r>
              <a:rPr lang="de-DE" sz="2000" dirty="0" err="1">
                <a:solidFill>
                  <a:schemeClr val="tx1"/>
                </a:solidFill>
              </a:rPr>
              <a:t>Skłodowska</a:t>
            </a:r>
            <a:r>
              <a:rPr lang="de-DE" sz="2000" dirty="0">
                <a:solidFill>
                  <a:schemeClr val="tx1"/>
                </a:solidFill>
              </a:rPr>
              <a:t> Curie Actions</a:t>
            </a:r>
          </a:p>
          <a:p>
            <a:pPr marL="457200" lvl="1" indent="-457200">
              <a:lnSpc>
                <a:spcPct val="150000"/>
              </a:lnSpc>
              <a:buClr>
                <a:srgbClr val="2697A9"/>
              </a:buClr>
              <a:buFont typeface="+mj-lt"/>
              <a:buAutoNum type="arabicPeriod" startAt="3"/>
            </a:pPr>
            <a:r>
              <a:rPr lang="en-US" sz="2000" b="0" dirty="0">
                <a:solidFill>
                  <a:schemeClr val="tx1"/>
                </a:solidFill>
              </a:rPr>
              <a:t>Fixed </a:t>
            </a:r>
            <a:r>
              <a:rPr lang="en-US" sz="2000" dirty="0">
                <a:solidFill>
                  <a:schemeClr val="tx1"/>
                </a:solidFill>
              </a:rPr>
              <a:t>Unit cost </a:t>
            </a:r>
            <a:r>
              <a:rPr lang="en-US" sz="2000" b="0" dirty="0">
                <a:solidFill>
                  <a:schemeClr val="tx1"/>
                </a:solidFill>
              </a:rPr>
              <a:t>rates cover researcher costs and institutional costs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815413" y="2124056"/>
            <a:ext cx="8304299" cy="51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578DA3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lvl="1" indent="0">
              <a:buClrTx/>
              <a:buNone/>
            </a:pPr>
            <a:r>
              <a:rPr lang="en-US" sz="2000" dirty="0">
                <a:solidFill>
                  <a:schemeClr val="tx1"/>
                </a:solidFill>
              </a:rPr>
              <a:t>100%  (RIA, CSA, ERC) or 70 % (IA) funding rate for</a:t>
            </a:r>
          </a:p>
        </p:txBody>
      </p:sp>
      <p:pic>
        <p:nvPicPr>
          <p:cNvPr id="2052" name="Picture 4" descr="C:\Users\admin\AppData\Local\Microsoft\Windows\INetCache\IE\1YJHOIF9\1200px-Euro_symbol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926" y="2852936"/>
            <a:ext cx="3058214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81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>
                <a:solidFill>
                  <a:srgbClr val="931680"/>
                </a:solidFill>
              </a:rPr>
              <a:t>Associated Partner (AP)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0782" y="1667391"/>
            <a:ext cx="111554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da-DK" sz="2400" dirty="0" err="1">
                <a:solidFill>
                  <a:srgbClr val="4D4D4D"/>
                </a:solidFill>
              </a:rPr>
              <a:t>Inherited</a:t>
            </a:r>
            <a:r>
              <a:rPr lang="da-DK" sz="2400" dirty="0">
                <a:solidFill>
                  <a:srgbClr val="4D4D4D"/>
                </a:solidFill>
              </a:rPr>
              <a:t> and </a:t>
            </a:r>
            <a:r>
              <a:rPr lang="da-DK" sz="2400" dirty="0" err="1">
                <a:solidFill>
                  <a:srgbClr val="4D4D4D"/>
                </a:solidFill>
              </a:rPr>
              <a:t>derived</a:t>
            </a:r>
            <a:r>
              <a:rPr lang="da-DK" sz="2400" dirty="0">
                <a:solidFill>
                  <a:srgbClr val="4D4D4D"/>
                </a:solidFill>
              </a:rPr>
              <a:t> from the </a:t>
            </a:r>
            <a:r>
              <a:rPr lang="da-DK" sz="2400" b="1" dirty="0">
                <a:solidFill>
                  <a:srgbClr val="931680"/>
                </a:solidFill>
              </a:rPr>
              <a:t>‘International partner’ </a:t>
            </a:r>
            <a:r>
              <a:rPr lang="da-DK" sz="2400" dirty="0">
                <a:solidFill>
                  <a:srgbClr val="4D4D4D"/>
                </a:solidFill>
              </a:rPr>
              <a:t>status in H2020 MGA</a:t>
            </a:r>
          </a:p>
          <a:p>
            <a:pPr marL="342900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endParaRPr lang="da-DK" sz="2400" dirty="0">
              <a:solidFill>
                <a:srgbClr val="4D4D4D"/>
              </a:solidFill>
            </a:endParaRPr>
          </a:p>
          <a:p>
            <a:pPr marL="342900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da-DK" sz="2400" b="1" dirty="0" err="1">
                <a:solidFill>
                  <a:srgbClr val="931680"/>
                </a:solidFill>
              </a:rPr>
              <a:t>Corporate</a:t>
            </a:r>
            <a:r>
              <a:rPr lang="da-DK" sz="2400" b="1" dirty="0">
                <a:solidFill>
                  <a:srgbClr val="931680"/>
                </a:solidFill>
              </a:rPr>
              <a:t> </a:t>
            </a:r>
            <a:r>
              <a:rPr lang="da-DK" sz="2400" b="1" dirty="0" err="1">
                <a:solidFill>
                  <a:srgbClr val="931680"/>
                </a:solidFill>
              </a:rPr>
              <a:t>terminology</a:t>
            </a:r>
            <a:r>
              <a:rPr lang="da-DK" sz="2400" b="1" dirty="0">
                <a:solidFill>
                  <a:srgbClr val="931680"/>
                </a:solidFill>
              </a:rPr>
              <a:t> </a:t>
            </a:r>
            <a:r>
              <a:rPr lang="da-DK" sz="2400" dirty="0">
                <a:solidFill>
                  <a:srgbClr val="4D4D4D"/>
                </a:solidFill>
              </a:rPr>
              <a:t>and status with the </a:t>
            </a:r>
            <a:r>
              <a:rPr lang="da-DK" sz="2400" dirty="0" err="1">
                <a:solidFill>
                  <a:srgbClr val="4D4D4D"/>
                </a:solidFill>
              </a:rPr>
              <a:t>following</a:t>
            </a:r>
            <a:r>
              <a:rPr lang="da-DK" sz="2400" dirty="0">
                <a:solidFill>
                  <a:srgbClr val="4D4D4D"/>
                </a:solidFill>
              </a:rPr>
              <a:t> features: </a:t>
            </a:r>
          </a:p>
          <a:p>
            <a:pPr marL="342900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endParaRPr lang="da-DK" sz="2400" dirty="0">
              <a:solidFill>
                <a:srgbClr val="4D4D4D"/>
              </a:solidFill>
            </a:endParaRPr>
          </a:p>
          <a:p>
            <a:pPr marL="685800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da-DK" sz="2400" dirty="0">
                <a:solidFill>
                  <a:srgbClr val="4D4D4D"/>
                </a:solidFill>
              </a:rPr>
              <a:t>AP </a:t>
            </a:r>
            <a:r>
              <a:rPr lang="da-DK" sz="2400" dirty="0" err="1">
                <a:solidFill>
                  <a:srgbClr val="4D4D4D"/>
                </a:solidFill>
              </a:rPr>
              <a:t>does</a:t>
            </a:r>
            <a:r>
              <a:rPr lang="da-DK" sz="2400" dirty="0">
                <a:solidFill>
                  <a:srgbClr val="4D4D4D"/>
                </a:solidFill>
              </a:rPr>
              <a:t> </a:t>
            </a:r>
            <a:r>
              <a:rPr lang="da-DK" sz="2400" dirty="0" err="1">
                <a:solidFill>
                  <a:srgbClr val="4D4D4D"/>
                </a:solidFill>
              </a:rPr>
              <a:t>work</a:t>
            </a:r>
            <a:r>
              <a:rPr lang="da-DK" sz="2400" dirty="0">
                <a:solidFill>
                  <a:srgbClr val="4D4D4D"/>
                </a:solidFill>
              </a:rPr>
              <a:t> but </a:t>
            </a:r>
            <a:r>
              <a:rPr lang="da-DK" sz="2400" dirty="0" err="1">
                <a:solidFill>
                  <a:srgbClr val="4D4D4D"/>
                </a:solidFill>
              </a:rPr>
              <a:t>cannot</a:t>
            </a:r>
            <a:r>
              <a:rPr lang="da-DK" sz="2400" dirty="0">
                <a:solidFill>
                  <a:srgbClr val="4D4D4D"/>
                </a:solidFill>
              </a:rPr>
              <a:t> </a:t>
            </a:r>
            <a:r>
              <a:rPr lang="da-DK" sz="2400" dirty="0" err="1">
                <a:solidFill>
                  <a:srgbClr val="4D4D4D"/>
                </a:solidFill>
              </a:rPr>
              <a:t>declare</a:t>
            </a:r>
            <a:r>
              <a:rPr lang="da-DK" sz="2400" dirty="0">
                <a:solidFill>
                  <a:srgbClr val="4D4D4D"/>
                </a:solidFill>
              </a:rPr>
              <a:t> </a:t>
            </a:r>
            <a:r>
              <a:rPr lang="da-DK" sz="2400" dirty="0" err="1">
                <a:solidFill>
                  <a:srgbClr val="4D4D4D"/>
                </a:solidFill>
              </a:rPr>
              <a:t>costs</a:t>
            </a:r>
            <a:endParaRPr lang="da-DK" sz="2400" dirty="0">
              <a:solidFill>
                <a:srgbClr val="4D4D4D"/>
              </a:solidFill>
            </a:endParaRPr>
          </a:p>
          <a:p>
            <a:pPr marL="685800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da-DK" sz="2400" dirty="0">
                <a:solidFill>
                  <a:srgbClr val="4D4D4D"/>
                </a:solidFill>
              </a:rPr>
              <a:t>AP </a:t>
            </a:r>
            <a:r>
              <a:rPr lang="da-DK" sz="2400" dirty="0" err="1">
                <a:solidFill>
                  <a:srgbClr val="4D4D4D"/>
                </a:solidFill>
              </a:rPr>
              <a:t>can</a:t>
            </a:r>
            <a:r>
              <a:rPr lang="da-DK" sz="2400" dirty="0">
                <a:solidFill>
                  <a:srgbClr val="4D4D4D"/>
                </a:solidFill>
              </a:rPr>
              <a:t> </a:t>
            </a:r>
            <a:r>
              <a:rPr lang="da-DK" sz="2400" dirty="0" err="1">
                <a:solidFill>
                  <a:srgbClr val="4D4D4D"/>
                </a:solidFill>
              </a:rPr>
              <a:t>be</a:t>
            </a:r>
            <a:r>
              <a:rPr lang="da-DK" sz="2400" dirty="0">
                <a:solidFill>
                  <a:srgbClr val="4D4D4D"/>
                </a:solidFill>
              </a:rPr>
              <a:t> </a:t>
            </a:r>
            <a:r>
              <a:rPr lang="da-DK" sz="2400" dirty="0" err="1">
                <a:solidFill>
                  <a:srgbClr val="4D4D4D"/>
                </a:solidFill>
              </a:rPr>
              <a:t>linked</a:t>
            </a:r>
            <a:r>
              <a:rPr lang="da-DK" sz="2400" dirty="0">
                <a:solidFill>
                  <a:srgbClr val="4D4D4D"/>
                </a:solidFill>
              </a:rPr>
              <a:t>:</a:t>
            </a:r>
          </a:p>
          <a:p>
            <a:pPr marL="1143000" lvl="1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da-DK" sz="2400" dirty="0" err="1">
                <a:solidFill>
                  <a:srgbClr val="4D4D4D"/>
                </a:solidFill>
              </a:rPr>
              <a:t>either</a:t>
            </a:r>
            <a:r>
              <a:rPr lang="da-DK" sz="2400" dirty="0">
                <a:solidFill>
                  <a:srgbClr val="4D4D4D"/>
                </a:solidFill>
              </a:rPr>
              <a:t> to </a:t>
            </a:r>
            <a:r>
              <a:rPr lang="en-US" sz="2400" dirty="0">
                <a:solidFill>
                  <a:srgbClr val="4D4D4D"/>
                </a:solidFill>
              </a:rPr>
              <a:t>one or more beneficiaries </a:t>
            </a:r>
          </a:p>
          <a:p>
            <a:pPr marL="1143000" lvl="1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D4D4D"/>
                </a:solidFill>
              </a:rPr>
              <a:t>or with the whole consortium</a:t>
            </a:r>
          </a:p>
          <a:p>
            <a:pPr marL="1143000" lvl="1" indent="-342900" algn="just">
              <a:buClr>
                <a:srgbClr val="931680"/>
              </a:buClr>
              <a:buFont typeface="Arial" panose="020B0604020202020204" pitchFamily="34" charset="0"/>
              <a:buChar char="•"/>
            </a:pPr>
            <a:endParaRPr lang="da-DK" sz="2400" dirty="0">
              <a:solidFill>
                <a:srgbClr val="4D4D4D"/>
              </a:solidFill>
            </a:endParaRPr>
          </a:p>
          <a:p>
            <a:pPr marL="685800" indent="-342900" algn="just">
              <a:buClr>
                <a:srgbClr val="931680"/>
              </a:buClr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da-DK" sz="2400" dirty="0">
                <a:solidFill>
                  <a:srgbClr val="4D4D4D"/>
                </a:solidFill>
              </a:rPr>
              <a:t>The </a:t>
            </a:r>
            <a:r>
              <a:rPr lang="da-DK" sz="2400" dirty="0" err="1">
                <a:solidFill>
                  <a:srgbClr val="4D4D4D"/>
                </a:solidFill>
              </a:rPr>
              <a:t>beneficiaries</a:t>
            </a:r>
            <a:r>
              <a:rPr lang="da-DK" sz="2400" dirty="0">
                <a:solidFill>
                  <a:srgbClr val="4D4D4D"/>
                </a:solidFill>
              </a:rPr>
              <a:t> must </a:t>
            </a:r>
            <a:r>
              <a:rPr lang="da-DK" sz="2400" dirty="0" err="1">
                <a:solidFill>
                  <a:srgbClr val="4D4D4D"/>
                </a:solidFill>
              </a:rPr>
              <a:t>ensure</a:t>
            </a:r>
            <a:r>
              <a:rPr lang="da-DK" sz="2400" dirty="0">
                <a:solidFill>
                  <a:srgbClr val="4D4D4D"/>
                </a:solidFill>
              </a:rPr>
              <a:t> </a:t>
            </a:r>
            <a:r>
              <a:rPr lang="da-DK" sz="2400" dirty="0" err="1">
                <a:solidFill>
                  <a:srgbClr val="4D4D4D"/>
                </a:solidFill>
              </a:rPr>
              <a:t>that</a:t>
            </a:r>
            <a:r>
              <a:rPr lang="da-DK" sz="2400" dirty="0">
                <a:solidFill>
                  <a:srgbClr val="4D4D4D"/>
                </a:solidFill>
              </a:rPr>
              <a:t> </a:t>
            </a:r>
            <a:r>
              <a:rPr lang="da-DK" sz="2400" dirty="0" err="1">
                <a:solidFill>
                  <a:srgbClr val="4D4D4D"/>
                </a:solidFill>
              </a:rPr>
              <a:t>some</a:t>
            </a:r>
            <a:r>
              <a:rPr lang="da-DK" sz="2400" dirty="0">
                <a:solidFill>
                  <a:srgbClr val="4D4D4D"/>
                </a:solidFill>
              </a:rPr>
              <a:t> of MGA obligations </a:t>
            </a:r>
            <a:r>
              <a:rPr lang="da-DK" sz="2400" dirty="0" err="1">
                <a:solidFill>
                  <a:srgbClr val="4D4D4D"/>
                </a:solidFill>
              </a:rPr>
              <a:t>also</a:t>
            </a:r>
            <a:r>
              <a:rPr lang="da-DK" sz="2400" dirty="0">
                <a:solidFill>
                  <a:srgbClr val="4D4D4D"/>
                </a:solidFill>
              </a:rPr>
              <a:t> </a:t>
            </a:r>
            <a:r>
              <a:rPr lang="da-DK" sz="2400" dirty="0" err="1">
                <a:solidFill>
                  <a:srgbClr val="4D4D4D"/>
                </a:solidFill>
              </a:rPr>
              <a:t>applied</a:t>
            </a:r>
            <a:r>
              <a:rPr lang="da-DK" sz="2400" dirty="0">
                <a:solidFill>
                  <a:srgbClr val="4D4D4D"/>
                </a:solidFill>
              </a:rPr>
              <a:t> to AP </a:t>
            </a:r>
            <a:r>
              <a:rPr lang="da-DK" i="1" dirty="0">
                <a:solidFill>
                  <a:srgbClr val="4D4D4D"/>
                </a:solidFill>
              </a:rPr>
              <a:t>(i.e. </a:t>
            </a:r>
            <a:r>
              <a:rPr lang="en-US" i="1" dirty="0">
                <a:solidFill>
                  <a:srgbClr val="4D4D4D"/>
                </a:solidFill>
              </a:rPr>
              <a:t>Articles 11 (proper implementation), 12 (conflict of interests), 13 (confidentiality and security), 14 (ethics), 17.2 (visibility), 18 (specific rules for carrying out action), 19 (information) and 20 (record-keeping)</a:t>
            </a:r>
            <a:endParaRPr lang="da-DK" i="1" dirty="0">
              <a:solidFill>
                <a:srgbClr val="4D4D4D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3470" y="0"/>
            <a:ext cx="1328530" cy="133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4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363" y="2849011"/>
            <a:ext cx="10156297" cy="1749286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dirty="0"/>
              <a:t>Proposal: </a:t>
            </a:r>
            <a:r>
              <a:rPr lang="en-IE" sz="4800" dirty="0" err="1"/>
              <a:t>Buget</a:t>
            </a:r>
            <a:r>
              <a:rPr lang="en-IE" sz="4800" dirty="0"/>
              <a:t> Plan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0512" y="1674670"/>
            <a:ext cx="10156297" cy="48856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963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Cost categories have separate columns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476" y="2132857"/>
            <a:ext cx="9159171" cy="274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2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Cost categories – Application form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916832"/>
            <a:ext cx="9048129" cy="350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Key </a:t>
            </a:r>
            <a:r>
              <a:rPr lang="de-DE" sz="2400" dirty="0" err="1"/>
              <a:t>messages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072978" y="1409742"/>
            <a:ext cx="10409274" cy="4040187"/>
          </a:xfrm>
        </p:spPr>
        <p:txBody>
          <a:bodyPr/>
          <a:lstStyle/>
          <a:p>
            <a:pPr>
              <a:buClr>
                <a:srgbClr val="931680"/>
              </a:buClr>
            </a:pPr>
            <a:r>
              <a:rPr lang="en-US" sz="2200" dirty="0"/>
              <a:t>Information source: NCP, Annotated Grant agreement (online…)</a:t>
            </a:r>
          </a:p>
          <a:p>
            <a:pPr>
              <a:buClr>
                <a:srgbClr val="931680"/>
              </a:buClr>
            </a:pPr>
            <a:r>
              <a:rPr lang="en-US" sz="2200" dirty="0"/>
              <a:t>Costs must be incurred </a:t>
            </a:r>
            <a:r>
              <a:rPr lang="en-US" sz="2200" b="1" dirty="0"/>
              <a:t>during</a:t>
            </a:r>
            <a:r>
              <a:rPr lang="en-US" sz="2200" dirty="0"/>
              <a:t> the project by the beneficiary and be </a:t>
            </a:r>
            <a:r>
              <a:rPr lang="en-US" sz="2200" b="1" dirty="0"/>
              <a:t>identifiable</a:t>
            </a:r>
            <a:r>
              <a:rPr lang="en-US" sz="2200" dirty="0"/>
              <a:t> and verifiable in the accounts to be eligible</a:t>
            </a:r>
          </a:p>
          <a:p>
            <a:pPr>
              <a:buClr>
                <a:srgbClr val="931680"/>
              </a:buClr>
            </a:pPr>
            <a:r>
              <a:rPr lang="en-US" sz="2200" dirty="0"/>
              <a:t>The work that you performed should be described in the </a:t>
            </a:r>
            <a:r>
              <a:rPr lang="en-US" sz="2200" b="1" dirty="0"/>
              <a:t>work packages</a:t>
            </a:r>
            <a:r>
              <a:rPr lang="en-US" sz="2200" dirty="0"/>
              <a:t> of the proposal</a:t>
            </a:r>
          </a:p>
          <a:p>
            <a:pPr>
              <a:buClr>
                <a:srgbClr val="931680"/>
              </a:buClr>
            </a:pPr>
            <a:r>
              <a:rPr lang="en-US" sz="2200" dirty="0"/>
              <a:t>Indirect costs – a  </a:t>
            </a:r>
            <a:r>
              <a:rPr lang="en-US" sz="2200" b="1" dirty="0"/>
              <a:t>25%</a:t>
            </a:r>
            <a:r>
              <a:rPr lang="en-US" sz="2200" dirty="0"/>
              <a:t> fixed flat-rate of the eligible direct costs (minus certain direct eligible costs)</a:t>
            </a:r>
          </a:p>
          <a:p>
            <a:pPr>
              <a:spcAft>
                <a:spcPts val="0"/>
              </a:spcAft>
              <a:buClr>
                <a:srgbClr val="931680"/>
              </a:buClr>
            </a:pPr>
            <a:r>
              <a:rPr lang="en-US" sz="2200" dirty="0"/>
              <a:t>Income of projects should be considered at the proposal stage</a:t>
            </a:r>
          </a:p>
        </p:txBody>
      </p:sp>
    </p:spTree>
    <p:extLst>
      <p:ext uri="{BB962C8B-B14F-4D97-AF65-F5344CB8AC3E}">
        <p14:creationId xmlns:p14="http://schemas.microsoft.com/office/powerpoint/2010/main" val="263454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363" y="2849011"/>
            <a:ext cx="10156297" cy="1749286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dirty="0"/>
              <a:t>GROUP WORK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0512" y="1674670"/>
            <a:ext cx="10156297" cy="48856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47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812160"/>
          </a:xfrm>
        </p:spPr>
        <p:txBody>
          <a:bodyPr/>
          <a:lstStyle/>
          <a:p>
            <a:r>
              <a:rPr lang="de-DE" sz="2400" dirty="0" err="1"/>
              <a:t>Budgeting</a:t>
            </a:r>
            <a:r>
              <a:rPr lang="de-DE" sz="2400" dirty="0"/>
              <a:t> a </a:t>
            </a:r>
            <a:r>
              <a:rPr lang="de-DE" sz="2400" dirty="0" err="1" smtClean="0"/>
              <a:t>Workpackage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718456" y="1575480"/>
            <a:ext cx="10045337" cy="4040187"/>
          </a:xfrm>
        </p:spPr>
        <p:txBody>
          <a:bodyPr/>
          <a:lstStyle/>
          <a:p>
            <a:pPr>
              <a:buClr>
                <a:srgbClr val="931680"/>
              </a:buClr>
            </a:pPr>
            <a:r>
              <a:rPr lang="en-US" dirty="0"/>
              <a:t>Use your </a:t>
            </a:r>
            <a:r>
              <a:rPr lang="en-US" dirty="0" smtClean="0"/>
              <a:t>WP descriptions </a:t>
            </a:r>
            <a:r>
              <a:rPr lang="en-US" dirty="0"/>
              <a:t>from </a:t>
            </a:r>
            <a:r>
              <a:rPr lang="en-US" dirty="0" smtClean="0"/>
              <a:t>previous sessions.</a:t>
            </a:r>
            <a:endParaRPr lang="en-US" dirty="0"/>
          </a:p>
          <a:p>
            <a:pPr>
              <a:buClr>
                <a:srgbClr val="931680"/>
              </a:buClr>
            </a:pPr>
            <a:r>
              <a:rPr lang="en-US" dirty="0"/>
              <a:t>What costs have to be covered?</a:t>
            </a:r>
          </a:p>
          <a:p>
            <a:pPr>
              <a:buClr>
                <a:srgbClr val="931680"/>
              </a:buClr>
            </a:pPr>
            <a:r>
              <a:rPr lang="en-US" dirty="0"/>
              <a:t>Who has to commit staff time and how much time will be needed?</a:t>
            </a:r>
          </a:p>
          <a:p>
            <a:pPr>
              <a:buClr>
                <a:srgbClr val="931680"/>
              </a:buClr>
            </a:pPr>
            <a:r>
              <a:rPr lang="en-US" dirty="0"/>
              <a:t>Who has to travel? </a:t>
            </a:r>
          </a:p>
          <a:p>
            <a:pPr>
              <a:buClr>
                <a:srgbClr val="931680"/>
              </a:buClr>
            </a:pPr>
            <a:r>
              <a:rPr lang="en-US" dirty="0"/>
              <a:t>Service needed from companies?</a:t>
            </a:r>
          </a:p>
          <a:p>
            <a:pPr>
              <a:buClr>
                <a:srgbClr val="931680"/>
              </a:buClr>
            </a:pPr>
            <a:r>
              <a:rPr lang="en-US" dirty="0"/>
              <a:t>Is there any income/are revenues generated?</a:t>
            </a:r>
          </a:p>
          <a:p>
            <a:pPr>
              <a:buClr>
                <a:srgbClr val="931680"/>
              </a:buClr>
            </a:pPr>
            <a:r>
              <a:rPr lang="en-US" dirty="0"/>
              <a:t>Do you know the rules in your </a:t>
            </a:r>
            <a:r>
              <a:rPr lang="en-US" dirty="0" err="1"/>
              <a:t>organisation</a:t>
            </a:r>
            <a:r>
              <a:rPr lang="en-US" dirty="0"/>
              <a:t>?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dirty="0"/>
              <a:t>Additional question: Are there internal issues to be clarified in advance?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/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8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830388" y="2219845"/>
            <a:ext cx="8229600" cy="1373951"/>
          </a:xfrm>
          <a:prstGeom prst="rect">
            <a:avLst/>
          </a:prstGeom>
        </p:spPr>
        <p:txBody>
          <a:bodyPr wrap="none" tIns="0" bIns="0" anchor="t" anchorCtr="0"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algn="ctr">
              <a:lnSpc>
                <a:spcPct val="200000"/>
              </a:lnSpc>
            </a:pPr>
            <a:r>
              <a:rPr lang="en-GB" sz="5400" b="0" kern="0" dirty="0">
                <a:solidFill>
                  <a:schemeClr val="accent4"/>
                </a:solidFill>
              </a:rPr>
              <a:t>Thank you!</a:t>
            </a:r>
          </a:p>
          <a:p>
            <a:pPr algn="ctr"/>
            <a:r>
              <a:rPr lang="en-GB" b="0" kern="0" dirty="0">
                <a:latin typeface="EC Square Sans Pro" panose="020B0506040000020004" pitchFamily="34" charset="0"/>
              </a:rPr>
              <a:t/>
            </a:r>
            <a:br>
              <a:rPr lang="en-GB" b="0" kern="0" dirty="0">
                <a:latin typeface="EC Square Sans Pro" panose="020B0506040000020004" pitchFamily="34" charset="0"/>
              </a:rPr>
            </a:br>
            <a:r>
              <a:rPr lang="en-GB" b="0" kern="0" dirty="0">
                <a:latin typeface="EC Square Sans Pro" panose="020B0506040000020004" pitchFamily="34" charset="0"/>
              </a:rPr>
              <a:t> </a:t>
            </a:r>
            <a:br>
              <a:rPr lang="en-GB" b="0" kern="0" dirty="0">
                <a:latin typeface="EC Square Sans Pro" panose="020B0506040000020004" pitchFamily="34" charset="0"/>
              </a:rPr>
            </a:br>
            <a:r>
              <a:rPr lang="en-GB" b="0" kern="0" dirty="0">
                <a:latin typeface="EC Square Sans Pro" panose="020B0506040000020004" pitchFamily="34" charset="0"/>
              </a:rPr>
              <a:t/>
            </a:r>
            <a:br>
              <a:rPr lang="en-GB" b="0" kern="0" dirty="0">
                <a:latin typeface="EC Square Sans Pro" panose="020B0506040000020004" pitchFamily="34" charset="0"/>
              </a:rPr>
            </a:br>
            <a:r>
              <a:rPr lang="en-GB" kern="0" dirty="0"/>
              <a:t/>
            </a:r>
            <a:br>
              <a:rPr lang="en-GB" kern="0" dirty="0"/>
            </a:br>
            <a:endParaRPr lang="en-GB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3107899" y="4221088"/>
            <a:ext cx="5674579" cy="523220"/>
          </a:xfrm>
          <a:prstGeom prst="rect">
            <a:avLst/>
          </a:prstGeom>
          <a:noFill/>
        </p:spPr>
        <p:txBody>
          <a:bodyPr wrap="square" lIns="0" rtlCol="0" anchor="ctr" anchorCtr="0">
            <a:spAutoFit/>
          </a:bodyPr>
          <a:lstStyle/>
          <a:p>
            <a:pPr algn="ctr"/>
            <a:r>
              <a:rPr lang="en-GB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</a:t>
            </a:r>
            <a:r>
              <a:rPr lang="en-GB" sz="28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HorizonEU</a:t>
            </a:r>
            <a:endParaRPr lang="en-GB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65428" y="4765568"/>
            <a:ext cx="595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tx2"/>
                </a:solidFill>
                <a:latin typeface="+mj-lt"/>
                <a:hlinkClick r:id="rId2"/>
              </a:rPr>
              <a:t>http://ec.europa.eu/horizon-europe</a:t>
            </a:r>
            <a:endParaRPr lang="en-GB" sz="1800" b="1" dirty="0">
              <a:solidFill>
                <a:schemeClr val="tx2"/>
              </a:solidFill>
              <a:latin typeface="+mj-lt"/>
            </a:endParaRPr>
          </a:p>
          <a:p>
            <a:pPr algn="ctr"/>
            <a:endParaRPr lang="en-GB" sz="1000" b="0" dirty="0" err="1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66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90" y="381088"/>
            <a:ext cx="10515600" cy="782357"/>
          </a:xfrm>
        </p:spPr>
        <p:txBody>
          <a:bodyPr/>
          <a:lstStyle/>
          <a:p>
            <a:r>
              <a:rPr lang="fr-BE" dirty="0"/>
              <a:t/>
            </a:r>
            <a:br>
              <a:rPr lang="fr-BE" dirty="0"/>
            </a:br>
            <a:r>
              <a:rPr lang="fr-BE" dirty="0"/>
              <a:t/>
            </a:r>
            <a:br>
              <a:rPr lang="fr-BE" dirty="0"/>
            </a:br>
            <a:r>
              <a:rPr lang="fr-BE" dirty="0">
                <a:solidFill>
                  <a:srgbClr val="931680"/>
                </a:solidFill>
              </a:rPr>
              <a:t>Time </a:t>
            </a:r>
            <a:r>
              <a:rPr lang="fr-BE" dirty="0" err="1">
                <a:solidFill>
                  <a:srgbClr val="931680"/>
                </a:solidFill>
              </a:rPr>
              <a:t>recording</a:t>
            </a:r>
            <a:r>
              <a:rPr lang="fr-BE" dirty="0">
                <a:solidFill>
                  <a:srgbClr val="931680"/>
                </a:solidFill>
              </a:rPr>
              <a:t> system in </a:t>
            </a:r>
            <a:r>
              <a:rPr lang="fr-BE" dirty="0" err="1">
                <a:solidFill>
                  <a:srgbClr val="931680"/>
                </a:solidFill>
              </a:rPr>
              <a:t>hours</a:t>
            </a:r>
            <a:endParaRPr lang="en-GB" sz="2800" i="1" dirty="0">
              <a:solidFill>
                <a:srgbClr val="93168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7590" y="1572965"/>
            <a:ext cx="6864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2400" b="1" i="1" u="sng" dirty="0">
                <a:solidFill>
                  <a:srgbClr val="004494"/>
                </a:solidFill>
              </a:rPr>
              <a:t>‘Day-</a:t>
            </a:r>
            <a:r>
              <a:rPr lang="fr-BE" sz="2400" b="1" i="1" u="sng" dirty="0" err="1">
                <a:solidFill>
                  <a:srgbClr val="004494"/>
                </a:solidFill>
              </a:rPr>
              <a:t>equivalent</a:t>
            </a:r>
            <a:r>
              <a:rPr lang="fr-BE" sz="2400" b="1" i="1" u="sng" dirty="0">
                <a:solidFill>
                  <a:srgbClr val="004494"/>
                </a:solidFill>
              </a:rPr>
              <a:t>’: </a:t>
            </a:r>
            <a:r>
              <a:rPr lang="fr-BE" sz="2400" b="1" i="1" u="sng" dirty="0" err="1">
                <a:solidFill>
                  <a:srgbClr val="004494"/>
                </a:solidFill>
              </a:rPr>
              <a:t>When</a:t>
            </a:r>
            <a:r>
              <a:rPr lang="fr-BE" sz="2400" b="1" i="1" u="sng" dirty="0">
                <a:solidFill>
                  <a:srgbClr val="004494"/>
                </a:solidFill>
              </a:rPr>
              <a:t> to do the conversion?</a:t>
            </a:r>
            <a:endParaRPr lang="en-GB" sz="2400" b="1" u="sng" dirty="0">
              <a:solidFill>
                <a:srgbClr val="004494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0347" y="2650107"/>
            <a:ext cx="877182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rgbClr val="4D4D4D"/>
                </a:solidFill>
              </a:rPr>
              <a:t>Each time that you have to calculate a daily rate </a:t>
            </a:r>
            <a:r>
              <a:rPr lang="en-GB" sz="2000" dirty="0">
                <a:solidFill>
                  <a:srgbClr val="4D4D4D"/>
                </a:solidFill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931680"/>
                </a:solidFill>
                <a:sym typeface="Wingdings" panose="05000000000000000000" pitchFamily="2" charset="2"/>
              </a:rPr>
              <a:t>per calendar year </a:t>
            </a:r>
            <a:endParaRPr lang="en-GB" sz="2000" b="1" dirty="0">
              <a:solidFill>
                <a:srgbClr val="931680"/>
              </a:solidFill>
            </a:endParaRPr>
          </a:p>
          <a:p>
            <a:pPr algn="just"/>
            <a:endParaRPr lang="en-GB" sz="2000" dirty="0">
              <a:solidFill>
                <a:srgbClr val="4D4D4D"/>
              </a:solidFill>
            </a:endParaRPr>
          </a:p>
          <a:p>
            <a:pPr algn="just"/>
            <a:r>
              <a:rPr lang="en-GB" sz="2000" i="1" dirty="0">
                <a:solidFill>
                  <a:srgbClr val="4D4D4D"/>
                </a:solidFill>
              </a:rPr>
              <a:t>	</a:t>
            </a:r>
          </a:p>
          <a:p>
            <a:pPr lvl="1" algn="just"/>
            <a:r>
              <a:rPr lang="en-GB" sz="2000" b="1" i="1" u="sng" dirty="0">
                <a:solidFill>
                  <a:srgbClr val="004494"/>
                </a:solidFill>
              </a:rPr>
              <a:t>For example at the time of a reporting period:</a:t>
            </a:r>
          </a:p>
          <a:p>
            <a:pPr lvl="1" algn="just"/>
            <a:endParaRPr lang="en-GB" sz="2000" i="1" dirty="0">
              <a:solidFill>
                <a:srgbClr val="4D4D4D"/>
              </a:solidFill>
            </a:endParaRPr>
          </a:p>
          <a:p>
            <a:pPr lvl="1" algn="just"/>
            <a:r>
              <a:rPr lang="en-GB" sz="2000" i="1" dirty="0">
                <a:solidFill>
                  <a:srgbClr val="4D4D4D"/>
                </a:solidFill>
              </a:rPr>
              <a:t>If a daily rate is calculated for year 2021, the beneficiary must convert into day-equivalents the total number of hours worked by the person on the action during 2021 altogether.</a:t>
            </a:r>
            <a:endParaRPr lang="fr-BE" sz="2000" i="1" dirty="0">
              <a:solidFill>
                <a:srgbClr val="4D4D4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90748" y="6396529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err="1">
                <a:solidFill>
                  <a:srgbClr val="BDDEFF"/>
                </a:solidFill>
              </a:rPr>
              <a:t>Disclaimer</a:t>
            </a:r>
            <a:r>
              <a:rPr lang="fr-BE" sz="1400" dirty="0">
                <a:solidFill>
                  <a:srgbClr val="BDDEFF"/>
                </a:solidFill>
              </a:rPr>
              <a:t>: Information not </a:t>
            </a:r>
            <a:r>
              <a:rPr lang="fr-BE" sz="1400" dirty="0" err="1">
                <a:solidFill>
                  <a:srgbClr val="BDDEFF"/>
                </a:solidFill>
              </a:rPr>
              <a:t>legally</a:t>
            </a:r>
            <a:r>
              <a:rPr lang="fr-BE" sz="1400" dirty="0">
                <a:solidFill>
                  <a:srgbClr val="BDDEFF"/>
                </a:solidFill>
              </a:rPr>
              <a:t> binding</a:t>
            </a:r>
            <a:endParaRPr lang="en-GB" sz="1400" dirty="0" err="1">
              <a:solidFill>
                <a:srgbClr val="BDDE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529190" y="708965"/>
            <a:ext cx="864000" cy="864000"/>
            <a:chOff x="8937971" y="3722100"/>
            <a:chExt cx="864000" cy="864000"/>
          </a:xfrm>
        </p:grpSpPr>
        <p:sp>
          <p:nvSpPr>
            <p:cNvPr id="10" name="Oval 9"/>
            <p:cNvSpPr/>
            <p:nvPr/>
          </p:nvSpPr>
          <p:spPr>
            <a:xfrm>
              <a:off x="8937971" y="3722100"/>
              <a:ext cx="864000" cy="86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2206" y="3756335"/>
              <a:ext cx="795530" cy="7955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3375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363" y="2849011"/>
            <a:ext cx="10156297" cy="1749286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sz="4800" dirty="0"/>
              <a:t>Horizon Europe specific provisions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6363" y="1357170"/>
            <a:ext cx="10156297" cy="488568"/>
          </a:xfrm>
        </p:spPr>
        <p:txBody>
          <a:bodyPr/>
          <a:lstStyle/>
          <a:p>
            <a:r>
              <a:rPr lang="en-IE" dirty="0"/>
              <a:t>Certificate on financial statements (CFS)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271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80580" y="2069005"/>
            <a:ext cx="2400778" cy="4153995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altLang="en-US" cap="all" dirty="0"/>
              <a:t>A. Personnel</a:t>
            </a:r>
            <a:r>
              <a:rPr lang="en-GB" altLang="zh-CN" cap="all" dirty="0" bmk=""/>
              <a:t> costs</a:t>
            </a:r>
            <a:endParaRPr lang="en-GB" cap="all" dirty="0"/>
          </a:p>
          <a:p>
            <a:pPr marL="806450" lvl="2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zh-CN" sz="1500" b="1" dirty="0" bmk="">
                <a:solidFill>
                  <a:srgbClr val="931680"/>
                </a:solidFill>
              </a:rPr>
              <a:t>A.1</a:t>
            </a:r>
            <a:r>
              <a:rPr lang="en-GB" altLang="zh-CN" sz="1500" b="0" dirty="0" bmk="">
                <a:solidFill>
                  <a:schemeClr val="tx1"/>
                </a:solidFill>
              </a:rPr>
              <a:t> </a:t>
            </a:r>
            <a:r>
              <a:rPr lang="en-GB" altLang="zh-CN" sz="1500" b="0" dirty="0" bmk="">
                <a:solidFill>
                  <a:schemeClr val="tx2"/>
                </a:solidFill>
              </a:rPr>
              <a:t>Employees</a:t>
            </a:r>
          </a:p>
          <a:p>
            <a:pPr marL="806450" lvl="2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zh-CN" sz="1500" b="1" dirty="0" bmk="">
                <a:solidFill>
                  <a:srgbClr val="931680"/>
                </a:solidFill>
              </a:rPr>
              <a:t>A.2</a:t>
            </a:r>
            <a:r>
              <a:rPr lang="en-GB" altLang="zh-CN" sz="1500" b="0" dirty="0" bmk="">
                <a:solidFill>
                  <a:schemeClr val="tx1"/>
                </a:solidFill>
              </a:rPr>
              <a:t> </a:t>
            </a:r>
            <a:r>
              <a:rPr lang="en-GB" altLang="zh-CN" sz="1500" b="0" dirty="0" bmk="">
                <a:solidFill>
                  <a:schemeClr val="tx2"/>
                </a:solidFill>
              </a:rPr>
              <a:t>Natural persons under direct contract</a:t>
            </a:r>
          </a:p>
          <a:p>
            <a:pPr marL="806450" lvl="2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zh-CN" sz="1500" b="1" dirty="0" bmk="">
                <a:solidFill>
                  <a:srgbClr val="931680"/>
                </a:solidFill>
              </a:rPr>
              <a:t>A.3</a:t>
            </a:r>
            <a:r>
              <a:rPr lang="en-GB" altLang="zh-CN" sz="1500" b="1" dirty="0" bmk="">
                <a:solidFill>
                  <a:schemeClr val="tx1"/>
                </a:solidFill>
              </a:rPr>
              <a:t> </a:t>
            </a:r>
            <a:r>
              <a:rPr lang="en-GB" altLang="zh-CN" sz="1500" b="0" dirty="0" bmk="">
                <a:solidFill>
                  <a:schemeClr val="tx2"/>
                </a:solidFill>
              </a:rPr>
              <a:t>Seconded persons</a:t>
            </a:r>
          </a:p>
          <a:p>
            <a:pPr marL="806450" lvl="2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zh-CN" sz="1500" b="1" dirty="0" bmk="">
                <a:solidFill>
                  <a:srgbClr val="931680"/>
                </a:solidFill>
              </a:rPr>
              <a:t>A.4</a:t>
            </a:r>
            <a:r>
              <a:rPr lang="en-GB" altLang="zh-CN" sz="1500" dirty="0" bmk="">
                <a:solidFill>
                  <a:srgbClr val="931680"/>
                </a:solidFill>
              </a:rPr>
              <a:t> </a:t>
            </a:r>
            <a:r>
              <a:rPr lang="en-GB" altLang="zh-CN" sz="1500" b="0" dirty="0" bmk="">
                <a:solidFill>
                  <a:schemeClr val="tx2"/>
                </a:solidFill>
              </a:rPr>
              <a:t>SME owners and natural person beneficiaries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zh-CN" b="0" dirty="0" bmk="">
              <a:solidFill>
                <a:schemeClr val="tx1"/>
              </a:solidFill>
            </a:endParaRPr>
          </a:p>
          <a:p>
            <a:pPr marL="342900" lvl="1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fr-BE" sz="2000" dirty="0">
              <a:solidFill>
                <a:srgbClr val="93168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0575061" y="2069004"/>
            <a:ext cx="1627381" cy="1624583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altLang="zh-CN" cap="all" dirty="0" bmk=""/>
              <a:t>E. INDIRECT costs</a:t>
            </a:r>
          </a:p>
          <a:p>
            <a:pPr lvl="1" algn="ctr"/>
            <a:endParaRPr lang="en-GB" sz="2000" cap="all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26875" y="2079388"/>
            <a:ext cx="2568037" cy="3333312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cap="all" dirty="0">
                <a:solidFill>
                  <a:srgbClr val="931680"/>
                </a:solidFill>
              </a:rPr>
              <a:t>C. </a:t>
            </a:r>
            <a:r>
              <a:rPr lang="en-GB" dirty="0" bmk="">
                <a:solidFill>
                  <a:srgbClr val="931680"/>
                </a:solidFill>
                <a:cs typeface="Arial" panose="020B0604020202020204" pitchFamily="34" charset="0"/>
              </a:rPr>
              <a:t>PURCHASE COSTS</a:t>
            </a:r>
            <a:endParaRPr lang="en-GB" altLang="zh-CN" dirty="0" bmk="">
              <a:solidFill>
                <a:srgbClr val="931680"/>
              </a:solidFill>
            </a:endParaRPr>
          </a:p>
          <a:p>
            <a:pPr lvl="1" algn="ctr"/>
            <a:endParaRPr lang="en-GB" sz="2000" cap="all" dirty="0"/>
          </a:p>
          <a:p>
            <a:pPr marL="806450" lvl="2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zh-CN" sz="1600" b="1" dirty="0" bmk="">
                <a:solidFill>
                  <a:srgbClr val="931680"/>
                </a:solidFill>
              </a:rPr>
              <a:t>C.1 </a:t>
            </a:r>
            <a:r>
              <a:rPr lang="en-GB" altLang="zh-CN" sz="1600" dirty="0" bmk="">
                <a:solidFill>
                  <a:schemeClr val="tx2"/>
                </a:solidFill>
              </a:rPr>
              <a:t>Travel and subsistence</a:t>
            </a:r>
          </a:p>
          <a:p>
            <a:pPr marL="806450" lvl="2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zh-CN" sz="1600" b="1" dirty="0" bmk="">
                <a:solidFill>
                  <a:srgbClr val="931680"/>
                </a:solidFill>
              </a:rPr>
              <a:t>C.2 </a:t>
            </a:r>
            <a:r>
              <a:rPr lang="en-GB" altLang="zh-CN" sz="1600" dirty="0" bmk="">
                <a:solidFill>
                  <a:schemeClr val="tx2"/>
                </a:solidFill>
              </a:rPr>
              <a:t>Equipment</a:t>
            </a:r>
          </a:p>
          <a:p>
            <a:pPr marL="806450" lvl="2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zh-CN" sz="1600" b="1" dirty="0" bmk="">
                <a:solidFill>
                  <a:srgbClr val="931680"/>
                </a:solidFill>
              </a:rPr>
              <a:t>C.3 </a:t>
            </a:r>
            <a:r>
              <a:rPr lang="en-GB" altLang="zh-CN" sz="1600" dirty="0" bmk="">
                <a:solidFill>
                  <a:schemeClr val="tx2"/>
                </a:solidFill>
              </a:rPr>
              <a:t>Other goods, works and services</a:t>
            </a:r>
          </a:p>
          <a:p>
            <a:pPr marL="342900" lvl="1" indent="-342900"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●"/>
            </a:pPr>
            <a:endParaRPr lang="fr-BE" sz="2000" b="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566566" y="1546776"/>
            <a:ext cx="8468" cy="467622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4898301" y="1501495"/>
            <a:ext cx="14806" cy="4676221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0613" y="486775"/>
            <a:ext cx="12065876" cy="564543"/>
          </a:xfrm>
        </p:spPr>
        <p:txBody>
          <a:bodyPr/>
          <a:lstStyle/>
          <a:p>
            <a:r>
              <a:rPr lang="fr-BE" dirty="0">
                <a:solidFill>
                  <a:srgbClr val="931680"/>
                </a:solidFill>
              </a:rPr>
              <a:t>Horizon Europe – Model Grant Agreement (</a:t>
            </a:r>
            <a:r>
              <a:rPr lang="fr-BE" dirty="0" err="1">
                <a:solidFill>
                  <a:srgbClr val="931680"/>
                </a:solidFill>
              </a:rPr>
              <a:t>Annex</a:t>
            </a:r>
            <a:r>
              <a:rPr lang="fr-BE" dirty="0">
                <a:solidFill>
                  <a:srgbClr val="931680"/>
                </a:solidFill>
              </a:rPr>
              <a:t> 2): </a:t>
            </a:r>
            <a:r>
              <a:rPr lang="fr-BE" dirty="0" err="1">
                <a:solidFill>
                  <a:srgbClr val="931680"/>
                </a:solidFill>
              </a:rPr>
              <a:t>cost</a:t>
            </a:r>
            <a:r>
              <a:rPr lang="fr-BE" dirty="0">
                <a:solidFill>
                  <a:srgbClr val="931680"/>
                </a:solidFill>
              </a:rPr>
              <a:t> </a:t>
            </a:r>
            <a:r>
              <a:rPr lang="fr-BE" dirty="0" err="1">
                <a:solidFill>
                  <a:srgbClr val="931680"/>
                </a:solidFill>
              </a:rPr>
              <a:t>categories</a:t>
            </a:r>
            <a:r>
              <a:rPr lang="fr-BE" sz="2200" kern="0" dirty="0">
                <a:latin typeface="+mn-lt"/>
                <a:ea typeface="+mn-ea"/>
                <a:cs typeface="+mn-cs"/>
              </a:rPr>
              <a:t> </a:t>
            </a:r>
            <a:endParaRPr lang="en-GB" sz="2200" kern="0" dirty="0"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6952647" y="1501495"/>
            <a:ext cx="26222" cy="4664353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2"/>
          <p:cNvSpPr txBox="1">
            <a:spLocks/>
          </p:cNvSpPr>
          <p:nvPr/>
        </p:nvSpPr>
        <p:spPr>
          <a:xfrm>
            <a:off x="6873619" y="2069004"/>
            <a:ext cx="3803335" cy="4748668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cap="all" dirty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GB" altLang="zh-CN" dirty="0" bmk="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OTHER COST CATEGORIES</a:t>
            </a:r>
          </a:p>
          <a:p>
            <a:pPr lvl="1" algn="ctr"/>
            <a:r>
              <a:rPr lang="de-DE" u="sng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de-DE" u="sng" dirty="0" err="1">
                <a:solidFill>
                  <a:schemeClr val="bg1">
                    <a:lumMod val="50000"/>
                  </a:schemeClr>
                </a:solidFill>
              </a:rPr>
              <a:t>If</a:t>
            </a:r>
            <a:r>
              <a:rPr lang="de-DE" u="sng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u="sng" dirty="0" err="1">
                <a:solidFill>
                  <a:schemeClr val="bg1">
                    <a:lumMod val="50000"/>
                  </a:schemeClr>
                </a:solidFill>
              </a:rPr>
              <a:t>allowed</a:t>
            </a:r>
            <a:r>
              <a:rPr lang="de-DE" u="sng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u="sng" dirty="0" err="1">
                <a:solidFill>
                  <a:schemeClr val="bg1">
                    <a:lumMod val="50000"/>
                  </a:schemeClr>
                </a:solidFill>
              </a:rPr>
              <a:t>by</a:t>
            </a:r>
            <a:r>
              <a:rPr lang="de-DE" u="sng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u="sng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u="sng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u="sng" dirty="0" err="1">
                <a:solidFill>
                  <a:schemeClr val="bg1">
                    <a:lumMod val="50000"/>
                  </a:schemeClr>
                </a:solidFill>
              </a:rPr>
              <a:t>call</a:t>
            </a:r>
            <a:r>
              <a:rPr lang="de-DE" u="sng" dirty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GB" u="sng" dirty="0" bmk="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806450" lvl="2" indent="-342900"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altLang="zh-CN" sz="1500" b="1" dirty="0" bmk="">
                <a:solidFill>
                  <a:schemeClr val="bg1">
                    <a:lumMod val="50000"/>
                  </a:schemeClr>
                </a:solidFill>
              </a:rPr>
              <a:t>D.1</a:t>
            </a:r>
            <a:r>
              <a:rPr lang="en-GB" altLang="zh-CN" sz="1500" b="0" dirty="0" bmk="">
                <a:solidFill>
                  <a:schemeClr val="bg1">
                    <a:lumMod val="50000"/>
                  </a:schemeClr>
                </a:solidFill>
              </a:rPr>
              <a:t> Financial support to third parties</a:t>
            </a:r>
          </a:p>
          <a:p>
            <a:pPr marL="806450" lvl="2" indent="-342900"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altLang="zh-CN" sz="1500" b="1" dirty="0" bmk="">
                <a:solidFill>
                  <a:schemeClr val="bg1">
                    <a:lumMod val="50000"/>
                  </a:schemeClr>
                </a:solidFill>
              </a:rPr>
              <a:t>D.2</a:t>
            </a:r>
            <a:r>
              <a:rPr lang="en-GB" altLang="zh-CN" sz="1500" b="0" dirty="0" bmk="">
                <a:solidFill>
                  <a:schemeClr val="bg1">
                    <a:lumMod val="50000"/>
                  </a:schemeClr>
                </a:solidFill>
              </a:rPr>
              <a:t> Internally invoiced goods and services</a:t>
            </a:r>
          </a:p>
          <a:p>
            <a:pPr marL="806450" lvl="2" indent="-342900"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altLang="zh-CN" sz="1500" b="1" i="1" dirty="0" bmk="">
                <a:solidFill>
                  <a:schemeClr val="bg1">
                    <a:lumMod val="50000"/>
                  </a:schemeClr>
                </a:solidFill>
              </a:rPr>
              <a:t>[D.3</a:t>
            </a:r>
            <a:r>
              <a:rPr lang="en-GB" altLang="zh-CN" sz="1500" i="1" dirty="0" bmk="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altLang="zh-CN" sz="1500" b="0" i="1" dirty="0" bmk="">
                <a:solidFill>
                  <a:schemeClr val="bg1">
                    <a:lumMod val="50000"/>
                  </a:schemeClr>
                </a:solidFill>
              </a:rPr>
              <a:t>Transnational access to research infrastructure unit costs</a:t>
            </a:r>
            <a:r>
              <a:rPr lang="en-GB" altLang="zh-CN" sz="1500" b="1" i="1" dirty="0" bmk="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marL="806450" lvl="2" indent="-342900"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altLang="zh-CN" sz="1500" b="1" i="1" dirty="0" bmk="">
                <a:solidFill>
                  <a:schemeClr val="bg1">
                    <a:lumMod val="50000"/>
                  </a:schemeClr>
                </a:solidFill>
              </a:rPr>
              <a:t>[D.4 </a:t>
            </a:r>
            <a:r>
              <a:rPr lang="en-GB" altLang="zh-CN" sz="1500" b="0" i="1" dirty="0" bmk="">
                <a:solidFill>
                  <a:schemeClr val="bg1">
                    <a:lumMod val="50000"/>
                  </a:schemeClr>
                </a:solidFill>
              </a:rPr>
              <a:t>Virtual access to research infrastructure unit costs</a:t>
            </a:r>
            <a:r>
              <a:rPr lang="en-GB" altLang="zh-CN" sz="1500" b="1" i="1" dirty="0" bmk="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marL="806450" lvl="2" indent="-342900"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altLang="en-US" sz="1500" b="1" i="1" dirty="0" bmk="">
                <a:solidFill>
                  <a:schemeClr val="bg1">
                    <a:lumMod val="50000"/>
                  </a:schemeClr>
                </a:solidFill>
              </a:rPr>
              <a:t>[D.5 </a:t>
            </a:r>
            <a:r>
              <a:rPr lang="en-GB" altLang="en-US" sz="1500" i="1" dirty="0" bmk="">
                <a:solidFill>
                  <a:schemeClr val="bg1">
                    <a:lumMod val="50000"/>
                  </a:schemeClr>
                </a:solidFill>
              </a:rPr>
              <a:t>PCP/PPI procurement cost</a:t>
            </a:r>
            <a:r>
              <a:rPr lang="en-GB" altLang="en-US" sz="1500" b="1" i="1" dirty="0" bmk="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marL="806450" lvl="2" indent="-342900"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altLang="en-US" sz="1500" b="1" i="1" dirty="0" bmk="">
                <a:solidFill>
                  <a:schemeClr val="bg1">
                    <a:lumMod val="50000"/>
                  </a:schemeClr>
                </a:solidFill>
              </a:rPr>
              <a:t>[D.6 </a:t>
            </a:r>
            <a:r>
              <a:rPr lang="en-GB" altLang="en-US" sz="1500" i="1" dirty="0" bmk="">
                <a:solidFill>
                  <a:schemeClr val="bg1">
                    <a:lumMod val="50000"/>
                  </a:schemeClr>
                </a:solidFill>
              </a:rPr>
              <a:t>Euratom </a:t>
            </a:r>
            <a:r>
              <a:rPr lang="en-GB" altLang="en-US" sz="1500" i="1" dirty="0" err="1" bmk="">
                <a:solidFill>
                  <a:schemeClr val="bg1">
                    <a:lumMod val="50000"/>
                  </a:schemeClr>
                </a:solidFill>
              </a:rPr>
              <a:t>Cofund</a:t>
            </a:r>
            <a:r>
              <a:rPr lang="en-GB" altLang="en-US" sz="1500" i="1" dirty="0" bmk="">
                <a:solidFill>
                  <a:schemeClr val="bg1">
                    <a:lumMod val="50000"/>
                  </a:schemeClr>
                </a:solidFill>
              </a:rPr>
              <a:t> staff mobility costs</a:t>
            </a:r>
            <a:r>
              <a:rPr lang="en-GB" altLang="en-US" sz="1500" b="1" i="1" dirty="0" bmk="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marL="806450" lvl="2" indent="-342900"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altLang="en-US" sz="1500" b="1" i="1" dirty="0" bmk="">
                <a:solidFill>
                  <a:schemeClr val="bg1">
                    <a:lumMod val="50000"/>
                  </a:schemeClr>
                </a:solidFill>
              </a:rPr>
              <a:t>[D.7 </a:t>
            </a:r>
            <a:r>
              <a:rPr lang="en-GB" altLang="en-US" sz="1500" i="1" dirty="0" bmk="">
                <a:solidFill>
                  <a:schemeClr val="bg1">
                    <a:lumMod val="50000"/>
                  </a:schemeClr>
                </a:solidFill>
              </a:rPr>
              <a:t>ERC additional funding</a:t>
            </a:r>
            <a:r>
              <a:rPr lang="en-GB" altLang="en-US" sz="1500" b="1" i="1" dirty="0" bmk="">
                <a:solidFill>
                  <a:schemeClr val="bg1">
                    <a:lumMod val="50000"/>
                  </a:schemeClr>
                </a:solidFill>
              </a:rPr>
              <a:t>] </a:t>
            </a:r>
          </a:p>
          <a:p>
            <a:pPr marL="806450" lvl="2" indent="-342900"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altLang="en-US" sz="1500" b="1" i="1" dirty="0" bmk="">
                <a:solidFill>
                  <a:schemeClr val="bg1">
                    <a:lumMod val="50000"/>
                  </a:schemeClr>
                </a:solidFill>
              </a:rPr>
              <a:t>[D.8 </a:t>
            </a:r>
            <a:r>
              <a:rPr lang="en-GB" altLang="en-US" sz="1500" i="1" dirty="0" bmk="">
                <a:solidFill>
                  <a:schemeClr val="bg1">
                    <a:lumMod val="50000"/>
                  </a:schemeClr>
                </a:solidFill>
              </a:rPr>
              <a:t>ERC additional funding (subcontracting, FSTP and internally invoiced goods and services)</a:t>
            </a:r>
            <a:r>
              <a:rPr lang="en-GB" altLang="en-US" sz="1500" b="1" i="1" dirty="0" bmk="">
                <a:solidFill>
                  <a:schemeClr val="bg1">
                    <a:lumMod val="50000"/>
                  </a:schemeClr>
                </a:solidFill>
              </a:rPr>
              <a:t>] </a:t>
            </a:r>
          </a:p>
          <a:p>
            <a:pPr lvl="1">
              <a:spcBef>
                <a:spcPts val="1200"/>
              </a:spcBef>
              <a:buClr>
                <a:schemeClr val="accent2"/>
              </a:buClr>
            </a:pPr>
            <a:endParaRPr lang="fr-BE" sz="2000" b="0" dirty="0">
              <a:solidFill>
                <a:schemeClr val="tx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0661445" y="1552709"/>
            <a:ext cx="15509" cy="4561923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2"/>
          <p:cNvSpPr txBox="1">
            <a:spLocks/>
          </p:cNvSpPr>
          <p:nvPr/>
        </p:nvSpPr>
        <p:spPr>
          <a:xfrm>
            <a:off x="2496867" y="2023149"/>
            <a:ext cx="2545279" cy="1624583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altLang="zh-CN" cap="all" dirty="0" bmk=""/>
              <a:t>B. Subcontracting costs</a:t>
            </a:r>
          </a:p>
          <a:p>
            <a:pPr lvl="1" algn="ctr"/>
            <a:endParaRPr lang="en-GB" sz="2000" cap="all" dirty="0"/>
          </a:p>
        </p:txBody>
      </p:sp>
      <p:grpSp>
        <p:nvGrpSpPr>
          <p:cNvPr id="40" name="Group 39"/>
          <p:cNvGrpSpPr/>
          <p:nvPr/>
        </p:nvGrpSpPr>
        <p:grpSpPr>
          <a:xfrm>
            <a:off x="1144667" y="1102998"/>
            <a:ext cx="619154" cy="594625"/>
            <a:chOff x="3277401" y="1558376"/>
            <a:chExt cx="864000" cy="864000"/>
          </a:xfrm>
        </p:grpSpPr>
        <p:sp>
          <p:nvSpPr>
            <p:cNvPr id="41" name="Oval 40"/>
            <p:cNvSpPr/>
            <p:nvPr/>
          </p:nvSpPr>
          <p:spPr>
            <a:xfrm>
              <a:off x="3277401" y="1558376"/>
              <a:ext cx="864000" cy="86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1636" y="1586530"/>
              <a:ext cx="795530" cy="795530"/>
            </a:xfrm>
            <a:prstGeom prst="rect">
              <a:avLst/>
            </a:prstGeom>
          </p:spPr>
        </p:pic>
      </p:grpSp>
      <p:grpSp>
        <p:nvGrpSpPr>
          <p:cNvPr id="43" name="Group 42"/>
          <p:cNvGrpSpPr/>
          <p:nvPr/>
        </p:nvGrpSpPr>
        <p:grpSpPr>
          <a:xfrm>
            <a:off x="3344341" y="1111700"/>
            <a:ext cx="707496" cy="631895"/>
            <a:chOff x="7805857" y="1558376"/>
            <a:chExt cx="864000" cy="864000"/>
          </a:xfrm>
        </p:grpSpPr>
        <p:sp>
          <p:nvSpPr>
            <p:cNvPr id="44" name="Oval 43"/>
            <p:cNvSpPr/>
            <p:nvPr/>
          </p:nvSpPr>
          <p:spPr>
            <a:xfrm>
              <a:off x="7805857" y="1558376"/>
              <a:ext cx="864000" cy="86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0092" y="1565315"/>
              <a:ext cx="795530" cy="795530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5477132" y="1128783"/>
            <a:ext cx="678448" cy="625486"/>
            <a:chOff x="2145287" y="2641504"/>
            <a:chExt cx="864000" cy="864000"/>
          </a:xfrm>
        </p:grpSpPr>
        <p:sp>
          <p:nvSpPr>
            <p:cNvPr id="47" name="Oval 46"/>
            <p:cNvSpPr/>
            <p:nvPr/>
          </p:nvSpPr>
          <p:spPr>
            <a:xfrm>
              <a:off x="2145287" y="2641504"/>
              <a:ext cx="864000" cy="86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1936" y="2725689"/>
              <a:ext cx="695631" cy="695631"/>
            </a:xfrm>
            <a:prstGeom prst="rect">
              <a:avLst/>
            </a:prstGeom>
          </p:spPr>
        </p:pic>
      </p:grpSp>
      <p:grpSp>
        <p:nvGrpSpPr>
          <p:cNvPr id="49" name="Group 48"/>
          <p:cNvGrpSpPr/>
          <p:nvPr/>
        </p:nvGrpSpPr>
        <p:grpSpPr>
          <a:xfrm>
            <a:off x="10998900" y="1051318"/>
            <a:ext cx="764192" cy="692281"/>
            <a:chOff x="10070085" y="2641504"/>
            <a:chExt cx="864000" cy="864000"/>
          </a:xfrm>
        </p:grpSpPr>
        <p:sp>
          <p:nvSpPr>
            <p:cNvPr id="50" name="Oval 49"/>
            <p:cNvSpPr/>
            <p:nvPr/>
          </p:nvSpPr>
          <p:spPr>
            <a:xfrm>
              <a:off x="10070085" y="2641504"/>
              <a:ext cx="864000" cy="86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4320" y="2675739"/>
              <a:ext cx="795530" cy="795530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>
            <a:off x="8430723" y="1086104"/>
            <a:ext cx="689126" cy="668165"/>
            <a:chOff x="8937971" y="3722100"/>
            <a:chExt cx="864000" cy="864000"/>
          </a:xfrm>
        </p:grpSpPr>
        <p:sp>
          <p:nvSpPr>
            <p:cNvPr id="53" name="Oval 52"/>
            <p:cNvSpPr/>
            <p:nvPr/>
          </p:nvSpPr>
          <p:spPr>
            <a:xfrm>
              <a:off x="8937971" y="3722100"/>
              <a:ext cx="864000" cy="86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2206" y="3756335"/>
              <a:ext cx="795530" cy="7955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234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7140" y="207514"/>
            <a:ext cx="9920411" cy="600164"/>
          </a:xfrm>
        </p:spPr>
        <p:txBody>
          <a:bodyPr/>
          <a:lstStyle/>
          <a:p>
            <a:r>
              <a:rPr lang="de-DE" dirty="0"/>
              <a:t>Standard </a:t>
            </a:r>
            <a:r>
              <a:rPr lang="de-DE" dirty="0">
                <a:solidFill>
                  <a:schemeClr val="tx2"/>
                </a:solidFill>
              </a:rPr>
              <a:t>Evaluation </a:t>
            </a:r>
            <a:r>
              <a:rPr lang="de-DE" dirty="0" err="1">
                <a:solidFill>
                  <a:schemeClr val="tx2"/>
                </a:solidFill>
              </a:rPr>
              <a:t>forms</a:t>
            </a:r>
            <a:r>
              <a:rPr lang="de-DE" dirty="0">
                <a:solidFill>
                  <a:schemeClr val="tx2"/>
                </a:solidFill>
              </a:rPr>
              <a:t>/Additional </a:t>
            </a:r>
            <a:r>
              <a:rPr lang="de-DE" dirty="0" err="1">
                <a:solidFill>
                  <a:schemeClr val="tx2"/>
                </a:solidFill>
              </a:rPr>
              <a:t>information</a:t>
            </a:r>
            <a:endParaRPr lang="de-AT" dirty="0">
              <a:solidFill>
                <a:schemeClr val="tx2"/>
              </a:solidFill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211" y="1271403"/>
            <a:ext cx="6334223" cy="439102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4908698" y="5167999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AT" dirty="0"/>
              <a:t> </a:t>
            </a:r>
            <a:r>
              <a:rPr lang="de-AT" sz="1200" dirty="0"/>
              <a:t>LINK: </a:t>
            </a:r>
            <a:r>
              <a:rPr lang="de-AT" sz="1200" dirty="0">
                <a:hlinkClick r:id="rId3"/>
              </a:rPr>
              <a:t>https://ec.europa.eu/info/funding-tenders/opportunities/portal/screen/how-to-participate/reference-documents;programCode=HORIZON</a:t>
            </a:r>
            <a:r>
              <a:rPr lang="de-AT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6285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3404" y="611815"/>
            <a:ext cx="1084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hlinkClick r:id="rId2"/>
              </a:rPr>
              <a:t>LINK: https://webgate.ec.europa.eu/funding-tenders-opportunities/display/OM/Online+Manual</a:t>
            </a:r>
            <a:r>
              <a:rPr lang="de-AT" dirty="0"/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93404" y="230815"/>
            <a:ext cx="618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FURTHER OFFICAL INFORMATION AND RESOURCES!</a:t>
            </a:r>
            <a:endParaRPr lang="de-AT" b="1" dirty="0">
              <a:solidFill>
                <a:srgbClr val="FF0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156" y="1362147"/>
            <a:ext cx="10096710" cy="541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92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05FAE-F317-2319-1D36-0EE63BC05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rgbClr val="931680"/>
                </a:solidFill>
              </a:rPr>
              <a:t>FURTHER INFORMATION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40356BB-6A44-2786-2DAD-8D5E15B27DF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51768" y="1308378"/>
            <a:ext cx="1142687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</a:pP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Funding and Tenders Portal: 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https://ec.europa.eu/info/funding-tenders/opportunities/portal/screen/home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>
              <a:buClrTx/>
            </a:pP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Reference Documents: 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https://ec.europa.eu/info/funding-tenders/opportunities/portal/screen/how-to-participate/reference-documents;programCode=HORIZON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>
              <a:buClrTx/>
            </a:pP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Online Manual: 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https://webgate.ec.europa.eu/funding-tenders-opportunities/display/OM/Online+Manual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>
              <a:buClrTx/>
            </a:pP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How to register you organization (PIC NUMBER): 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/>
              </a:rPr>
              <a:t>https://ec.europa.eu/info/funding-tenders/opportunities/portal/screen/how-to-participate/participant-register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7307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838200" y="2996105"/>
            <a:ext cx="2978150" cy="1624583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sz="2000" cap="all" dirty="0">
                <a:solidFill>
                  <a:srgbClr val="931680"/>
                </a:solidFill>
              </a:rPr>
              <a:t>higher threshold	</a:t>
            </a:r>
          </a:p>
          <a:p>
            <a:pPr marL="342900" lvl="1" indent="-342900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da-DK" sz="2000" dirty="0">
                <a:solidFill>
                  <a:srgbClr val="931680"/>
                </a:solidFill>
              </a:rPr>
              <a:t>EUR 430 000</a:t>
            </a:r>
            <a:r>
              <a:rPr lang="da-DK" sz="2000" b="0" dirty="0">
                <a:solidFill>
                  <a:srgbClr val="4D4D4D"/>
                </a:solidFill>
              </a:rPr>
              <a:t> (</a:t>
            </a:r>
            <a:r>
              <a:rPr lang="da-DK" sz="2000" b="0" dirty="0" err="1">
                <a:solidFill>
                  <a:srgbClr val="4D4D4D"/>
                </a:solidFill>
              </a:rPr>
              <a:t>increased</a:t>
            </a:r>
            <a:r>
              <a:rPr lang="da-DK" sz="2000" b="0" dirty="0">
                <a:solidFill>
                  <a:srgbClr val="4D4D4D"/>
                </a:solidFill>
              </a:rPr>
              <a:t> from EUR 325 000 in H2020)</a:t>
            </a:r>
          </a:p>
          <a:p>
            <a:pPr marL="342900" lvl="1" indent="-342900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da-DK" sz="2000" b="0" dirty="0">
                <a:solidFill>
                  <a:srgbClr val="4D4D4D"/>
                </a:solidFill>
              </a:rPr>
              <a:t>CFS to </a:t>
            </a:r>
            <a:r>
              <a:rPr lang="da-DK" sz="2000" b="0" dirty="0" err="1">
                <a:solidFill>
                  <a:srgbClr val="4D4D4D"/>
                </a:solidFill>
              </a:rPr>
              <a:t>be</a:t>
            </a:r>
            <a:r>
              <a:rPr lang="da-DK" sz="2000" b="0" dirty="0">
                <a:solidFill>
                  <a:srgbClr val="4D4D4D"/>
                </a:solidFill>
              </a:rPr>
              <a:t> </a:t>
            </a:r>
            <a:r>
              <a:rPr lang="da-DK" sz="2000" b="0" dirty="0" err="1">
                <a:solidFill>
                  <a:srgbClr val="4D4D4D"/>
                </a:solidFill>
              </a:rPr>
              <a:t>submitted</a:t>
            </a:r>
            <a:r>
              <a:rPr lang="da-DK" sz="2000" b="0" dirty="0">
                <a:solidFill>
                  <a:srgbClr val="4D4D4D"/>
                </a:solidFill>
              </a:rPr>
              <a:t> at </a:t>
            </a:r>
            <a:r>
              <a:rPr lang="da-DK" sz="2000" dirty="0" err="1">
                <a:solidFill>
                  <a:srgbClr val="931680"/>
                </a:solidFill>
              </a:rPr>
              <a:t>payment</a:t>
            </a:r>
            <a:r>
              <a:rPr lang="da-DK" sz="2000" dirty="0">
                <a:solidFill>
                  <a:srgbClr val="931680"/>
                </a:solidFill>
              </a:rPr>
              <a:t> of the balance</a:t>
            </a:r>
            <a:endParaRPr lang="fr-BE" sz="2000" dirty="0">
              <a:solidFill>
                <a:srgbClr val="93168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003401" y="2996105"/>
            <a:ext cx="4256993" cy="1624583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sz="2000" cap="all" dirty="0">
                <a:solidFill>
                  <a:srgbClr val="931680"/>
                </a:solidFill>
              </a:rPr>
              <a:t>Simpler calculation base</a:t>
            </a:r>
          </a:p>
          <a:p>
            <a:pPr marL="342900" lvl="1" indent="-342900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da-DK" sz="2000" dirty="0" err="1">
                <a:solidFill>
                  <a:srgbClr val="931680"/>
                </a:solidFill>
              </a:rPr>
              <a:t>Requested</a:t>
            </a:r>
            <a:r>
              <a:rPr lang="da-DK" sz="2000" dirty="0">
                <a:solidFill>
                  <a:srgbClr val="931680"/>
                </a:solidFill>
              </a:rPr>
              <a:t> EU </a:t>
            </a:r>
            <a:r>
              <a:rPr lang="da-DK" sz="2000" dirty="0" err="1">
                <a:solidFill>
                  <a:srgbClr val="931680"/>
                </a:solidFill>
              </a:rPr>
              <a:t>contribution</a:t>
            </a:r>
            <a:r>
              <a:rPr lang="da-DK" sz="2000" dirty="0">
                <a:solidFill>
                  <a:srgbClr val="931680"/>
                </a:solidFill>
              </a:rPr>
              <a:t> </a:t>
            </a:r>
            <a:r>
              <a:rPr lang="da-DK" sz="2000" dirty="0" err="1">
                <a:solidFill>
                  <a:srgbClr val="931680"/>
                </a:solidFill>
              </a:rPr>
              <a:t>calculated</a:t>
            </a:r>
            <a:r>
              <a:rPr lang="da-DK" sz="2000" dirty="0">
                <a:solidFill>
                  <a:srgbClr val="931680"/>
                </a:solidFill>
              </a:rPr>
              <a:t> on all </a:t>
            </a:r>
            <a:r>
              <a:rPr lang="da-DK" sz="2000" dirty="0" err="1">
                <a:solidFill>
                  <a:srgbClr val="931680"/>
                </a:solidFill>
              </a:rPr>
              <a:t>costs</a:t>
            </a:r>
            <a:r>
              <a:rPr lang="da-DK" sz="2000" dirty="0">
                <a:solidFill>
                  <a:srgbClr val="931680"/>
                </a:solidFill>
              </a:rPr>
              <a:t> </a:t>
            </a:r>
            <a:r>
              <a:rPr lang="da-DK" sz="2000" b="0" dirty="0">
                <a:solidFill>
                  <a:srgbClr val="4D4D4D"/>
                </a:solidFill>
              </a:rPr>
              <a:t>(not </a:t>
            </a:r>
            <a:r>
              <a:rPr lang="da-DK" sz="2000" b="0" dirty="0" err="1">
                <a:solidFill>
                  <a:srgbClr val="4D4D4D"/>
                </a:solidFill>
              </a:rPr>
              <a:t>only</a:t>
            </a:r>
            <a:r>
              <a:rPr lang="da-DK" sz="2000" b="0" dirty="0">
                <a:solidFill>
                  <a:srgbClr val="4D4D4D"/>
                </a:solidFill>
              </a:rPr>
              <a:t> </a:t>
            </a:r>
            <a:r>
              <a:rPr lang="da-DK" sz="2000" b="0" dirty="0" err="1">
                <a:solidFill>
                  <a:srgbClr val="4D4D4D"/>
                </a:solidFill>
              </a:rPr>
              <a:t>actual</a:t>
            </a:r>
            <a:r>
              <a:rPr lang="da-DK" sz="2000" b="0" dirty="0">
                <a:solidFill>
                  <a:srgbClr val="4D4D4D"/>
                </a:solidFill>
              </a:rPr>
              <a:t> </a:t>
            </a:r>
            <a:r>
              <a:rPr lang="da-DK" sz="2000" b="0" dirty="0" err="1">
                <a:solidFill>
                  <a:srgbClr val="4D4D4D"/>
                </a:solidFill>
              </a:rPr>
              <a:t>costs</a:t>
            </a:r>
            <a:r>
              <a:rPr lang="da-DK" sz="2000" b="0" dirty="0">
                <a:solidFill>
                  <a:srgbClr val="4D4D4D"/>
                </a:solidFill>
              </a:rPr>
              <a:t> and unit </a:t>
            </a:r>
            <a:r>
              <a:rPr lang="da-DK" sz="2000" b="0" dirty="0" err="1">
                <a:solidFill>
                  <a:srgbClr val="4D4D4D"/>
                </a:solidFill>
              </a:rPr>
              <a:t>costs</a:t>
            </a:r>
            <a:r>
              <a:rPr lang="da-DK" sz="2000" b="0" dirty="0">
                <a:solidFill>
                  <a:srgbClr val="4D4D4D"/>
                </a:solidFill>
              </a:rPr>
              <a:t> </a:t>
            </a:r>
            <a:r>
              <a:rPr lang="da-DK" sz="2000" b="0" dirty="0" err="1">
                <a:solidFill>
                  <a:srgbClr val="4D4D4D"/>
                </a:solidFill>
              </a:rPr>
              <a:t>calculated</a:t>
            </a:r>
            <a:r>
              <a:rPr lang="da-DK" sz="2000" b="0" dirty="0">
                <a:solidFill>
                  <a:srgbClr val="4D4D4D"/>
                </a:solidFill>
              </a:rPr>
              <a:t> in </a:t>
            </a:r>
            <a:r>
              <a:rPr lang="da-DK" sz="2000" b="0" dirty="0" err="1">
                <a:solidFill>
                  <a:srgbClr val="4D4D4D"/>
                </a:solidFill>
              </a:rPr>
              <a:t>accordance</a:t>
            </a:r>
            <a:r>
              <a:rPr lang="da-DK" sz="2000" b="0" dirty="0">
                <a:solidFill>
                  <a:srgbClr val="4D4D4D"/>
                </a:solidFill>
              </a:rPr>
              <a:t> with </a:t>
            </a:r>
            <a:r>
              <a:rPr lang="da-DK" sz="2000" b="0" dirty="0" err="1">
                <a:solidFill>
                  <a:srgbClr val="4D4D4D"/>
                </a:solidFill>
              </a:rPr>
              <a:t>usual</a:t>
            </a:r>
            <a:r>
              <a:rPr lang="da-DK" sz="2000" b="0" dirty="0">
                <a:solidFill>
                  <a:srgbClr val="4D4D4D"/>
                </a:solidFill>
              </a:rPr>
              <a:t> </a:t>
            </a:r>
            <a:r>
              <a:rPr lang="da-DK" sz="2000" b="0" dirty="0" err="1">
                <a:solidFill>
                  <a:srgbClr val="4D4D4D"/>
                </a:solidFill>
              </a:rPr>
              <a:t>costs</a:t>
            </a:r>
            <a:r>
              <a:rPr lang="da-DK" sz="2000" b="0" dirty="0">
                <a:solidFill>
                  <a:srgbClr val="4D4D4D"/>
                </a:solidFill>
              </a:rPr>
              <a:t> </a:t>
            </a:r>
            <a:r>
              <a:rPr lang="da-DK" sz="2000" b="0" dirty="0" err="1">
                <a:solidFill>
                  <a:srgbClr val="4D4D4D"/>
                </a:solidFill>
              </a:rPr>
              <a:t>accounting</a:t>
            </a:r>
            <a:r>
              <a:rPr lang="da-DK" sz="2000" b="0" dirty="0">
                <a:solidFill>
                  <a:srgbClr val="4D4D4D"/>
                </a:solidFill>
              </a:rPr>
              <a:t> </a:t>
            </a:r>
            <a:r>
              <a:rPr lang="da-DK" sz="2000" b="0" dirty="0" err="1">
                <a:solidFill>
                  <a:srgbClr val="4D4D4D"/>
                </a:solidFill>
              </a:rPr>
              <a:t>practices</a:t>
            </a:r>
            <a:r>
              <a:rPr lang="da-DK" sz="2000" b="0" dirty="0">
                <a:solidFill>
                  <a:srgbClr val="4D4D4D"/>
                </a:solidFill>
              </a:rPr>
              <a:t> as in H2020)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647200" y="2982310"/>
            <a:ext cx="3544800" cy="1624583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sz="2000" cap="all" dirty="0">
                <a:solidFill>
                  <a:srgbClr val="931680"/>
                </a:solidFill>
              </a:rPr>
              <a:t>Less </a:t>
            </a:r>
            <a:r>
              <a:rPr lang="en-GB" sz="2000" cap="all" dirty="0" err="1">
                <a:solidFill>
                  <a:srgbClr val="931680"/>
                </a:solidFill>
              </a:rPr>
              <a:t>cfs</a:t>
            </a:r>
            <a:r>
              <a:rPr lang="en-GB" sz="2000" cap="all" dirty="0">
                <a:solidFill>
                  <a:srgbClr val="931680"/>
                </a:solidFill>
              </a:rPr>
              <a:t> for LOW-RISK BENEFICIARIES WITH SPA</a:t>
            </a:r>
          </a:p>
          <a:p>
            <a:pPr marL="342900" lvl="1" indent="-342900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sz="2000" b="0" dirty="0">
                <a:solidFill>
                  <a:srgbClr val="4D4D4D"/>
                </a:solidFill>
              </a:rPr>
              <a:t>For </a:t>
            </a:r>
            <a:r>
              <a:rPr lang="en-GB" sz="2000" dirty="0">
                <a:solidFill>
                  <a:srgbClr val="931680"/>
                </a:solidFill>
              </a:rPr>
              <a:t>beneficiaries with a low-risk classification </a:t>
            </a:r>
            <a:r>
              <a:rPr lang="en-GB" sz="2000" b="0" dirty="0">
                <a:solidFill>
                  <a:srgbClr val="4D4D4D"/>
                </a:solidFill>
              </a:rPr>
              <a:t>after </a:t>
            </a:r>
            <a:r>
              <a:rPr lang="en-GB" sz="2000" dirty="0">
                <a:solidFill>
                  <a:srgbClr val="931680"/>
                </a:solidFill>
              </a:rPr>
              <a:t>a SPA </a:t>
            </a:r>
            <a:r>
              <a:rPr lang="en-GB" sz="2000" b="0" dirty="0">
                <a:solidFill>
                  <a:srgbClr val="4D4D4D"/>
                </a:solidFill>
              </a:rPr>
              <a:t>the threshold will increase to </a:t>
            </a:r>
            <a:r>
              <a:rPr lang="en-GB" sz="2000" dirty="0">
                <a:solidFill>
                  <a:srgbClr val="931680"/>
                </a:solidFill>
              </a:rPr>
              <a:t>EUR 725 000 </a:t>
            </a:r>
            <a:r>
              <a:rPr lang="en-GB" sz="2000" b="0" dirty="0">
                <a:solidFill>
                  <a:srgbClr val="4D4D4D"/>
                </a:solidFill>
              </a:rPr>
              <a:t>(from EUR 430 000)</a:t>
            </a:r>
            <a:endParaRPr lang="fr-BE" sz="2000" b="0" dirty="0">
              <a:solidFill>
                <a:srgbClr val="4D4D4D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887927" y="3072688"/>
            <a:ext cx="10973" cy="2528012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453797" y="3020601"/>
            <a:ext cx="42503" cy="2484849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49300" y="330409"/>
            <a:ext cx="10515600" cy="564543"/>
          </a:xfrm>
        </p:spPr>
        <p:txBody>
          <a:bodyPr/>
          <a:lstStyle/>
          <a:p>
            <a:r>
              <a:rPr lang="da-DK" dirty="0">
                <a:solidFill>
                  <a:srgbClr val="931680"/>
                </a:solidFill>
              </a:rPr>
              <a:t>Certificate on </a:t>
            </a:r>
            <a:r>
              <a:rPr lang="da-DK" dirty="0" err="1">
                <a:solidFill>
                  <a:srgbClr val="931680"/>
                </a:solidFill>
              </a:rPr>
              <a:t>financial</a:t>
            </a:r>
            <a:r>
              <a:rPr lang="da-DK" dirty="0">
                <a:solidFill>
                  <a:srgbClr val="931680"/>
                </a:solidFill>
              </a:rPr>
              <a:t> statements (CFS)</a:t>
            </a:r>
            <a:endParaRPr lang="en-GB" sz="2500" i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1678446" y="1813833"/>
            <a:ext cx="864000" cy="864000"/>
            <a:chOff x="10070085" y="1558376"/>
            <a:chExt cx="864000" cy="864000"/>
          </a:xfrm>
        </p:grpSpPr>
        <p:sp>
          <p:nvSpPr>
            <p:cNvPr id="13" name="Oval 12"/>
            <p:cNvSpPr/>
            <p:nvPr/>
          </p:nvSpPr>
          <p:spPr>
            <a:xfrm>
              <a:off x="10070085" y="1558376"/>
              <a:ext cx="864000" cy="86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4320" y="1558376"/>
              <a:ext cx="795530" cy="79553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9987600" y="1802019"/>
            <a:ext cx="864000" cy="864000"/>
            <a:chOff x="8934066" y="2641504"/>
            <a:chExt cx="864000" cy="864000"/>
          </a:xfrm>
        </p:grpSpPr>
        <p:sp>
          <p:nvSpPr>
            <p:cNvPr id="19" name="Oval 18"/>
            <p:cNvSpPr/>
            <p:nvPr/>
          </p:nvSpPr>
          <p:spPr>
            <a:xfrm>
              <a:off x="8934066" y="2641504"/>
              <a:ext cx="864000" cy="86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8688" y="2656126"/>
              <a:ext cx="834757" cy="834757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2944200" y="1120913"/>
            <a:ext cx="5109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b="1" i="1" u="sng" dirty="0">
                <a:solidFill>
                  <a:srgbClr val="004494"/>
                </a:solidFill>
              </a:rPr>
              <a:t>ALIGNMENT WITH CORPORATE APPROACH</a:t>
            </a:r>
            <a:endParaRPr lang="en-GB" b="1" u="sng" dirty="0">
              <a:solidFill>
                <a:srgbClr val="004494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0"/>
            <a:ext cx="1219200" cy="133788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5401023" y="1811175"/>
            <a:ext cx="864000" cy="864000"/>
            <a:chOff x="10070085" y="2641504"/>
            <a:chExt cx="864000" cy="864000"/>
          </a:xfrm>
        </p:grpSpPr>
        <p:sp>
          <p:nvSpPr>
            <p:cNvPr id="22" name="Oval 21"/>
            <p:cNvSpPr/>
            <p:nvPr/>
          </p:nvSpPr>
          <p:spPr>
            <a:xfrm>
              <a:off x="10070085" y="2641504"/>
              <a:ext cx="864000" cy="864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4320" y="2675739"/>
              <a:ext cx="795530" cy="7955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9910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504497" y="2310870"/>
            <a:ext cx="5257994" cy="4110951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fr-BE" sz="2000" cap="all" dirty="0">
                <a:solidFill>
                  <a:srgbClr val="931680"/>
                </a:solidFill>
              </a:rPr>
              <a:t>in-</a:t>
            </a:r>
            <a:r>
              <a:rPr lang="fr-BE" sz="2000" cap="all" dirty="0" err="1">
                <a:solidFill>
                  <a:srgbClr val="931680"/>
                </a:solidFill>
              </a:rPr>
              <a:t>kind</a:t>
            </a:r>
            <a:r>
              <a:rPr lang="fr-BE" sz="2000" cap="all" dirty="0">
                <a:solidFill>
                  <a:srgbClr val="931680"/>
                </a:solidFill>
              </a:rPr>
              <a:t> contributions </a:t>
            </a:r>
            <a:r>
              <a:rPr lang="fr-BE" sz="2000" cap="all" dirty="0" err="1">
                <a:solidFill>
                  <a:srgbClr val="931680"/>
                </a:solidFill>
              </a:rPr>
              <a:t>against</a:t>
            </a:r>
            <a:r>
              <a:rPr lang="fr-BE" sz="2000" cap="all" dirty="0">
                <a:solidFill>
                  <a:srgbClr val="931680"/>
                </a:solidFill>
              </a:rPr>
              <a:t> </a:t>
            </a:r>
            <a:r>
              <a:rPr lang="fr-BE" sz="2000" cap="all" dirty="0" err="1">
                <a:solidFill>
                  <a:srgbClr val="931680"/>
                </a:solidFill>
              </a:rPr>
              <a:t>payment</a:t>
            </a:r>
            <a:r>
              <a:rPr lang="fr-BE" sz="2000" cap="all" dirty="0">
                <a:solidFill>
                  <a:srgbClr val="931680"/>
                </a:solidFill>
              </a:rPr>
              <a:t> </a:t>
            </a:r>
          </a:p>
          <a:p>
            <a:pPr marL="342900" lvl="1" indent="-342900" algn="just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fr-BE" dirty="0">
                <a:solidFill>
                  <a:srgbClr val="931680"/>
                </a:solidFill>
                <a:sym typeface="Wingdings" panose="05000000000000000000" pitchFamily="2" charset="2"/>
              </a:rPr>
              <a:t>No more </a:t>
            </a:r>
            <a:r>
              <a:rPr lang="fr-BE" dirty="0" err="1">
                <a:solidFill>
                  <a:srgbClr val="931680"/>
                </a:solidFill>
                <a:sym typeface="Wingdings" panose="05000000000000000000" pitchFamily="2" charset="2"/>
              </a:rPr>
              <a:t>special</a:t>
            </a:r>
            <a:r>
              <a:rPr lang="fr-BE" dirty="0">
                <a:solidFill>
                  <a:srgbClr val="931680"/>
                </a:solidFill>
                <a:sym typeface="Wingdings" panose="05000000000000000000" pitchFamily="2" charset="2"/>
              </a:rPr>
              <a:t> Article </a:t>
            </a:r>
            <a:r>
              <a:rPr lang="fr-BE" b="0" dirty="0">
                <a:solidFill>
                  <a:srgbClr val="4D4D4D"/>
                </a:solidFill>
                <a:sym typeface="Wingdings" panose="05000000000000000000" pitchFamily="2" charset="2"/>
              </a:rPr>
              <a:t>(</a:t>
            </a:r>
            <a:r>
              <a:rPr lang="fr-BE" b="0" dirty="0" err="1">
                <a:solidFill>
                  <a:srgbClr val="4D4D4D"/>
                </a:solidFill>
                <a:sym typeface="Wingdings" panose="05000000000000000000" pitchFamily="2" charset="2"/>
              </a:rPr>
              <a:t>corporate</a:t>
            </a:r>
            <a:r>
              <a:rPr lang="fr-BE" b="0" dirty="0">
                <a:solidFill>
                  <a:srgbClr val="4D4D4D"/>
                </a:solidFill>
                <a:sym typeface="Wingdings" panose="05000000000000000000" pitchFamily="2" charset="2"/>
              </a:rPr>
              <a:t> </a:t>
            </a:r>
            <a:r>
              <a:rPr lang="fr-BE" b="0" dirty="0" err="1">
                <a:solidFill>
                  <a:srgbClr val="4D4D4D"/>
                </a:solidFill>
                <a:sym typeface="Wingdings" panose="05000000000000000000" pitchFamily="2" charset="2"/>
              </a:rPr>
              <a:t>approach</a:t>
            </a:r>
            <a:r>
              <a:rPr lang="fr-BE" b="0" dirty="0">
                <a:solidFill>
                  <a:srgbClr val="4D4D4D"/>
                </a:solidFill>
                <a:sym typeface="Wingdings" panose="05000000000000000000" pitchFamily="2" charset="2"/>
              </a:rPr>
              <a:t>): </a:t>
            </a:r>
          </a:p>
          <a:p>
            <a:pPr marL="342900" lvl="1" indent="-342900" algn="just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fr-BE" b="0" dirty="0">
                <a:solidFill>
                  <a:srgbClr val="4D4D4D"/>
                </a:solidFill>
                <a:sym typeface="Wingdings" panose="05000000000000000000" pitchFamily="2" charset="2"/>
              </a:rPr>
              <a:t>But </a:t>
            </a:r>
            <a:r>
              <a:rPr lang="fr-BE" dirty="0" err="1">
                <a:solidFill>
                  <a:srgbClr val="931680"/>
                </a:solidFill>
                <a:sym typeface="Wingdings" panose="05000000000000000000" pitchFamily="2" charset="2"/>
              </a:rPr>
              <a:t>they</a:t>
            </a:r>
            <a:r>
              <a:rPr lang="fr-BE" dirty="0">
                <a:solidFill>
                  <a:srgbClr val="931680"/>
                </a:solidFill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931680"/>
                </a:solidFill>
                <a:sym typeface="Wingdings" panose="05000000000000000000" pitchFamily="2" charset="2"/>
              </a:rPr>
              <a:t>can</a:t>
            </a:r>
            <a:r>
              <a:rPr lang="fr-BE" dirty="0">
                <a:solidFill>
                  <a:srgbClr val="931680"/>
                </a:solidFill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931680"/>
                </a:solidFill>
                <a:sym typeface="Wingdings" panose="05000000000000000000" pitchFamily="2" charset="2"/>
              </a:rPr>
              <a:t>still</a:t>
            </a:r>
            <a:r>
              <a:rPr lang="fr-BE" dirty="0">
                <a:solidFill>
                  <a:srgbClr val="931680"/>
                </a:solidFill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931680"/>
                </a:solidFill>
                <a:sym typeface="Wingdings" panose="05000000000000000000" pitchFamily="2" charset="2"/>
              </a:rPr>
              <a:t>be</a:t>
            </a:r>
            <a:r>
              <a:rPr lang="fr-BE" dirty="0">
                <a:solidFill>
                  <a:srgbClr val="931680"/>
                </a:solidFill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931680"/>
                </a:solidFill>
                <a:sym typeface="Wingdings" panose="05000000000000000000" pitchFamily="2" charset="2"/>
              </a:rPr>
              <a:t>declared</a:t>
            </a:r>
            <a:r>
              <a:rPr lang="fr-BE" dirty="0">
                <a:solidFill>
                  <a:srgbClr val="931680"/>
                </a:solidFill>
                <a:sym typeface="Wingdings" panose="05000000000000000000" pitchFamily="2" charset="2"/>
              </a:rPr>
              <a:t> </a:t>
            </a:r>
            <a:r>
              <a:rPr lang="fr-BE" b="0" dirty="0">
                <a:solidFill>
                  <a:srgbClr val="4D4D4D"/>
                </a:solidFill>
                <a:sym typeface="Wingdings" panose="05000000000000000000" pitchFamily="2" charset="2"/>
              </a:rPr>
              <a:t>as: </a:t>
            </a:r>
          </a:p>
          <a:p>
            <a:pPr marL="628650" lvl="1" indent="-285750" fontAlgn="base">
              <a:spcBef>
                <a:spcPct val="0"/>
              </a:spcBef>
              <a:spcAft>
                <a:spcPts val="600"/>
              </a:spcAft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fr-BE" sz="1600" dirty="0" err="1">
                <a:solidFill>
                  <a:srgbClr val="931680"/>
                </a:solidFill>
                <a:sym typeface="Wingdings" panose="05000000000000000000" pitchFamily="2" charset="2"/>
              </a:rPr>
              <a:t>Se</a:t>
            </a:r>
            <a:r>
              <a:rPr lang="fr-BE" sz="1600" dirty="0" err="1">
                <a:solidFill>
                  <a:srgbClr val="931680"/>
                </a:solidFill>
              </a:rPr>
              <a:t>conded</a:t>
            </a:r>
            <a:r>
              <a:rPr lang="fr-BE" sz="1600" dirty="0">
                <a:solidFill>
                  <a:srgbClr val="931680"/>
                </a:solidFill>
              </a:rPr>
              <a:t> </a:t>
            </a:r>
            <a:r>
              <a:rPr lang="fr-BE" sz="1600" dirty="0" err="1">
                <a:solidFill>
                  <a:srgbClr val="931680"/>
                </a:solidFill>
              </a:rPr>
              <a:t>persons</a:t>
            </a:r>
            <a:r>
              <a:rPr lang="fr-BE" sz="1600" dirty="0">
                <a:solidFill>
                  <a:srgbClr val="931680"/>
                </a:solidFill>
              </a:rPr>
              <a:t> </a:t>
            </a:r>
            <a:r>
              <a:rPr lang="fr-BE" sz="1600" b="0" dirty="0" err="1">
                <a:solidFill>
                  <a:srgbClr val="4D4D4D"/>
                </a:solidFill>
              </a:rPr>
              <a:t>under</a:t>
            </a:r>
            <a:r>
              <a:rPr lang="fr-BE" sz="1600" b="0" dirty="0">
                <a:solidFill>
                  <a:srgbClr val="4D4D4D"/>
                </a:solidFill>
              </a:rPr>
              <a:t> </a:t>
            </a:r>
            <a:r>
              <a:rPr lang="fr-BE" sz="1600" dirty="0">
                <a:solidFill>
                  <a:srgbClr val="931680"/>
                </a:solidFill>
              </a:rPr>
              <a:t>Personnel </a:t>
            </a:r>
            <a:r>
              <a:rPr lang="fr-BE" sz="1600" dirty="0" err="1">
                <a:solidFill>
                  <a:srgbClr val="931680"/>
                </a:solidFill>
              </a:rPr>
              <a:t>costs</a:t>
            </a:r>
            <a:r>
              <a:rPr lang="fr-BE" sz="1600" dirty="0">
                <a:solidFill>
                  <a:srgbClr val="931680"/>
                </a:solidFill>
              </a:rPr>
              <a:t> provisions</a:t>
            </a:r>
          </a:p>
          <a:p>
            <a:pPr marL="628650" lvl="1" indent="-285750" fontAlgn="base">
              <a:spcBef>
                <a:spcPct val="0"/>
              </a:spcBef>
              <a:spcAft>
                <a:spcPts val="600"/>
              </a:spcAft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fr-BE" sz="1600" dirty="0" err="1">
                <a:solidFill>
                  <a:srgbClr val="931680"/>
                </a:solidFill>
              </a:rPr>
              <a:t>Other</a:t>
            </a:r>
            <a:r>
              <a:rPr lang="fr-BE" sz="1600" dirty="0">
                <a:solidFill>
                  <a:srgbClr val="931680"/>
                </a:solidFill>
              </a:rPr>
              <a:t> types </a:t>
            </a:r>
            <a:r>
              <a:rPr lang="fr-BE" sz="1600" b="0" dirty="0">
                <a:solidFill>
                  <a:srgbClr val="4D4D4D"/>
                </a:solidFill>
              </a:rPr>
              <a:t>as </a:t>
            </a:r>
            <a:r>
              <a:rPr lang="fr-BE" sz="1600" b="0" dirty="0" err="1">
                <a:solidFill>
                  <a:srgbClr val="4D4D4D"/>
                </a:solidFill>
              </a:rPr>
              <a:t>purchase</a:t>
            </a:r>
            <a:r>
              <a:rPr lang="fr-BE" sz="1600" b="0" dirty="0">
                <a:solidFill>
                  <a:srgbClr val="4D4D4D"/>
                </a:solidFill>
              </a:rPr>
              <a:t> of </a:t>
            </a:r>
            <a:r>
              <a:rPr lang="fr-BE" sz="1600" b="0" dirty="0" err="1">
                <a:solidFill>
                  <a:srgbClr val="4D4D4D"/>
                </a:solidFill>
              </a:rPr>
              <a:t>goods</a:t>
            </a:r>
            <a:r>
              <a:rPr lang="fr-BE" sz="1600" b="0" dirty="0">
                <a:solidFill>
                  <a:srgbClr val="4D4D4D"/>
                </a:solidFill>
              </a:rPr>
              <a:t>, </a:t>
            </a:r>
            <a:r>
              <a:rPr lang="fr-BE" sz="1600" b="0" dirty="0" err="1">
                <a:solidFill>
                  <a:srgbClr val="4D4D4D"/>
                </a:solidFill>
              </a:rPr>
              <a:t>works</a:t>
            </a:r>
            <a:r>
              <a:rPr lang="fr-BE" sz="1600" b="0" dirty="0">
                <a:solidFill>
                  <a:srgbClr val="4D4D4D"/>
                </a:solidFill>
              </a:rPr>
              <a:t> or services</a:t>
            </a:r>
          </a:p>
          <a:p>
            <a:pPr marL="342900" lvl="1" indent="-342900" algn="just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fr-BE" b="0" dirty="0">
                <a:solidFill>
                  <a:srgbClr val="4D4D4D"/>
                </a:solidFill>
                <a:sym typeface="Wingdings" panose="05000000000000000000" pitchFamily="2" charset="2"/>
              </a:rPr>
              <a:t>Indirect </a:t>
            </a:r>
            <a:r>
              <a:rPr lang="fr-BE" b="0" dirty="0" err="1">
                <a:solidFill>
                  <a:srgbClr val="4D4D4D"/>
                </a:solidFill>
                <a:sym typeface="Wingdings" panose="05000000000000000000" pitchFamily="2" charset="2"/>
              </a:rPr>
              <a:t>costs</a:t>
            </a:r>
            <a:r>
              <a:rPr lang="fr-BE" b="0" dirty="0">
                <a:solidFill>
                  <a:srgbClr val="4D4D4D"/>
                </a:solidFill>
                <a:sym typeface="Wingdings" panose="05000000000000000000" pitchFamily="2" charset="2"/>
              </a:rPr>
              <a:t> </a:t>
            </a:r>
            <a:r>
              <a:rPr lang="fr-BE" b="0" dirty="0" err="1">
                <a:solidFill>
                  <a:srgbClr val="4D4D4D"/>
                </a:solidFill>
                <a:sym typeface="Wingdings" panose="05000000000000000000" pitchFamily="2" charset="2"/>
              </a:rPr>
              <a:t>calculated</a:t>
            </a:r>
            <a:r>
              <a:rPr lang="fr-BE" b="0" dirty="0">
                <a:solidFill>
                  <a:srgbClr val="4D4D4D"/>
                </a:solidFill>
                <a:sym typeface="Wingdings" panose="05000000000000000000" pitchFamily="2" charset="2"/>
              </a:rPr>
              <a:t> on top via the 25% flat-rate </a:t>
            </a:r>
          </a:p>
          <a:p>
            <a:pPr marL="342900" lvl="1" fontAlgn="base">
              <a:spcBef>
                <a:spcPct val="0"/>
              </a:spcBef>
              <a:spcAft>
                <a:spcPts val="600"/>
              </a:spcAft>
              <a:buClr>
                <a:srgbClr val="931680"/>
              </a:buClr>
            </a:pPr>
            <a:endParaRPr lang="fr-BE" sz="1600" b="0" dirty="0">
              <a:solidFill>
                <a:srgbClr val="4D4D4D"/>
              </a:solidFill>
              <a:sym typeface="Wingdings" panose="05000000000000000000" pitchFamily="2" charset="2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224314" y="2310869"/>
            <a:ext cx="5778500" cy="4016359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BE" sz="2000" cap="all" dirty="0">
                <a:solidFill>
                  <a:srgbClr val="931680"/>
                </a:solidFill>
              </a:rPr>
              <a:t>in-</a:t>
            </a:r>
            <a:r>
              <a:rPr lang="fr-BE" sz="2000" cap="all" dirty="0" err="1">
                <a:solidFill>
                  <a:srgbClr val="931680"/>
                </a:solidFill>
              </a:rPr>
              <a:t>kind</a:t>
            </a:r>
            <a:r>
              <a:rPr lang="fr-BE" sz="2000" cap="all" dirty="0">
                <a:solidFill>
                  <a:srgbClr val="931680"/>
                </a:solidFill>
              </a:rPr>
              <a:t> contributions free of charge</a:t>
            </a:r>
          </a:p>
          <a:p>
            <a:pPr lvl="1" algn="just"/>
            <a:r>
              <a:rPr lang="fr-BE" sz="2000" cap="all" dirty="0">
                <a:solidFill>
                  <a:srgbClr val="931680"/>
                </a:solidFill>
              </a:rPr>
              <a:t> </a:t>
            </a:r>
          </a:p>
          <a:p>
            <a:pPr marL="342900" lvl="1" indent="-342900" algn="just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dirty="0">
                <a:solidFill>
                  <a:srgbClr val="931680"/>
                </a:solidFill>
              </a:rPr>
              <a:t>Specific provisions (Art 6(1) &amp; Art 9(2)) HE MGA </a:t>
            </a:r>
            <a:r>
              <a:rPr lang="en-GB" b="0" dirty="0">
                <a:solidFill>
                  <a:srgbClr val="4D4D4D"/>
                </a:solidFill>
                <a:cs typeface="Calibri" panose="020F0502020204030204" pitchFamily="34" charset="0"/>
              </a:rPr>
              <a:t>(stemming from Horizon Europe specific legal base)  </a:t>
            </a:r>
          </a:p>
          <a:p>
            <a:pPr marL="342900" lvl="1" indent="-342900" algn="just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en-GB" b="0" dirty="0">
                <a:solidFill>
                  <a:srgbClr val="4D4D4D"/>
                </a:solidFill>
                <a:cs typeface="Calibri" panose="020F0502020204030204" pitchFamily="34" charset="0"/>
              </a:rPr>
              <a:t>They must be declared under the relevant cost category (i.e. as if they were costs incurred by the beneficiary).</a:t>
            </a:r>
          </a:p>
          <a:p>
            <a:pPr marL="342900" lvl="1" indent="-342900" algn="just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fr-BE" b="0" dirty="0" err="1">
                <a:solidFill>
                  <a:srgbClr val="4D4D4D"/>
                </a:solidFill>
              </a:rPr>
              <a:t>Only</a:t>
            </a:r>
            <a:r>
              <a:rPr lang="fr-BE" b="0" dirty="0">
                <a:solidFill>
                  <a:srgbClr val="4D4D4D"/>
                </a:solidFill>
              </a:rPr>
              <a:t> </a:t>
            </a:r>
            <a:r>
              <a:rPr lang="fr-BE" dirty="0">
                <a:solidFill>
                  <a:srgbClr val="931680"/>
                </a:solidFill>
              </a:rPr>
              <a:t>direct </a:t>
            </a:r>
            <a:r>
              <a:rPr lang="fr-BE" dirty="0" err="1">
                <a:solidFill>
                  <a:srgbClr val="931680"/>
                </a:solidFill>
              </a:rPr>
              <a:t>costs</a:t>
            </a:r>
            <a:r>
              <a:rPr lang="fr-BE" dirty="0">
                <a:solidFill>
                  <a:srgbClr val="931680"/>
                </a:solidFill>
              </a:rPr>
              <a:t> </a:t>
            </a:r>
            <a:r>
              <a:rPr lang="fr-BE" b="0" dirty="0">
                <a:solidFill>
                  <a:srgbClr val="4D4D4D"/>
                </a:solidFill>
              </a:rPr>
              <a:t>must </a:t>
            </a:r>
            <a:r>
              <a:rPr lang="fr-BE" b="0" dirty="0" err="1">
                <a:solidFill>
                  <a:srgbClr val="4D4D4D"/>
                </a:solidFill>
              </a:rPr>
              <a:t>be</a:t>
            </a:r>
            <a:r>
              <a:rPr lang="fr-BE" b="0" dirty="0">
                <a:solidFill>
                  <a:srgbClr val="4D4D4D"/>
                </a:solidFill>
              </a:rPr>
              <a:t> </a:t>
            </a:r>
            <a:r>
              <a:rPr lang="fr-BE" b="0" dirty="0" err="1">
                <a:solidFill>
                  <a:srgbClr val="4D4D4D"/>
                </a:solidFill>
              </a:rPr>
              <a:t>reported</a:t>
            </a:r>
            <a:endParaRPr lang="fr-BE" b="0" dirty="0">
              <a:solidFill>
                <a:srgbClr val="4D4D4D"/>
              </a:solidFill>
            </a:endParaRPr>
          </a:p>
          <a:p>
            <a:pPr marL="342900" lvl="1" indent="-342900" algn="just">
              <a:spcBef>
                <a:spcPts val="1200"/>
              </a:spcBef>
              <a:buClr>
                <a:srgbClr val="931680"/>
              </a:buClr>
              <a:buFont typeface="Arial" panose="020B0604020202020204" pitchFamily="34" charset="0"/>
              <a:buChar char="●"/>
            </a:pPr>
            <a:r>
              <a:rPr lang="fr-BE" b="0" dirty="0">
                <a:solidFill>
                  <a:srgbClr val="4D4D4D"/>
                </a:solidFill>
              </a:rPr>
              <a:t>Indirect </a:t>
            </a:r>
            <a:r>
              <a:rPr lang="fr-BE" b="0" dirty="0" err="1">
                <a:solidFill>
                  <a:srgbClr val="4D4D4D"/>
                </a:solidFill>
              </a:rPr>
              <a:t>costs</a:t>
            </a:r>
            <a:r>
              <a:rPr lang="fr-BE" b="0" dirty="0">
                <a:solidFill>
                  <a:srgbClr val="4D4D4D"/>
                </a:solidFill>
              </a:rPr>
              <a:t> </a:t>
            </a:r>
            <a:r>
              <a:rPr lang="fr-BE" b="0" dirty="0" err="1">
                <a:solidFill>
                  <a:srgbClr val="4D4D4D"/>
                </a:solidFill>
              </a:rPr>
              <a:t>calculated</a:t>
            </a:r>
            <a:r>
              <a:rPr lang="fr-BE" b="0" dirty="0">
                <a:solidFill>
                  <a:srgbClr val="4D4D4D"/>
                </a:solidFill>
              </a:rPr>
              <a:t> on top via the 25% flat-rate (</a:t>
            </a:r>
            <a:r>
              <a:rPr lang="fr-BE" b="0" dirty="0" err="1">
                <a:solidFill>
                  <a:srgbClr val="4D4D4D"/>
                </a:solidFill>
              </a:rPr>
              <a:t>with</a:t>
            </a:r>
            <a:r>
              <a:rPr lang="fr-BE" b="0" dirty="0">
                <a:solidFill>
                  <a:srgbClr val="4D4D4D"/>
                </a:solidFill>
              </a:rPr>
              <a:t> exceptions, </a:t>
            </a:r>
            <a:r>
              <a:rPr lang="fr-BE" b="0" dirty="0" err="1">
                <a:solidFill>
                  <a:srgbClr val="4D4D4D"/>
                </a:solidFill>
              </a:rPr>
              <a:t>like</a:t>
            </a:r>
            <a:r>
              <a:rPr lang="fr-BE" b="0" dirty="0">
                <a:solidFill>
                  <a:srgbClr val="4D4D4D"/>
                </a:solidFill>
              </a:rPr>
              <a:t> for </a:t>
            </a:r>
            <a:r>
              <a:rPr lang="fr-BE" b="0" dirty="0" err="1">
                <a:solidFill>
                  <a:srgbClr val="4D4D4D"/>
                </a:solidFill>
              </a:rPr>
              <a:t>internal</a:t>
            </a:r>
            <a:r>
              <a:rPr lang="fr-BE" b="0" dirty="0">
                <a:solidFill>
                  <a:srgbClr val="4D4D4D"/>
                </a:solidFill>
              </a:rPr>
              <a:t> </a:t>
            </a:r>
            <a:r>
              <a:rPr lang="fr-BE" b="0" dirty="0" err="1">
                <a:solidFill>
                  <a:srgbClr val="4D4D4D"/>
                </a:solidFill>
              </a:rPr>
              <a:t>invoicing</a:t>
            </a:r>
            <a:r>
              <a:rPr lang="fr-BE" b="0" dirty="0">
                <a:solidFill>
                  <a:srgbClr val="4D4D4D"/>
                </a:solidFill>
              </a:rPr>
              <a:t>)</a:t>
            </a:r>
            <a:endParaRPr lang="en-GB" b="0" dirty="0">
              <a:solidFill>
                <a:srgbClr val="4D4D4D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896303" y="2310869"/>
            <a:ext cx="16862" cy="3778124"/>
          </a:xfrm>
          <a:prstGeom prst="line">
            <a:avLst/>
          </a:prstGeom>
          <a:ln w="28575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114" y="1160235"/>
            <a:ext cx="972000" cy="972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0550" y="141114"/>
            <a:ext cx="10515600" cy="564543"/>
          </a:xfrm>
        </p:spPr>
        <p:txBody>
          <a:bodyPr/>
          <a:lstStyle/>
          <a:p>
            <a:r>
              <a:rPr lang="da-DK" sz="3200" dirty="0">
                <a:solidFill>
                  <a:srgbClr val="931680"/>
                </a:solidFill>
              </a:rPr>
              <a:t>In-kind contributions – </a:t>
            </a:r>
            <a:r>
              <a:rPr lang="da-DK" sz="3200" dirty="0" smtClean="0">
                <a:solidFill>
                  <a:srgbClr val="931680"/>
                </a:solidFill>
              </a:rPr>
              <a:t>eligible </a:t>
            </a:r>
            <a:r>
              <a:rPr lang="da-DK" sz="3200" dirty="0">
                <a:solidFill>
                  <a:srgbClr val="931680"/>
                </a:solidFill>
              </a:rPr>
              <a:t>under HE</a:t>
            </a:r>
            <a:endParaRPr lang="en-GB" sz="3200" dirty="0">
              <a:solidFill>
                <a:srgbClr val="93168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764" y="1164343"/>
            <a:ext cx="972000" cy="972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2800" y="0"/>
            <a:ext cx="1219200" cy="133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070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1463" y="3179211"/>
            <a:ext cx="10156297" cy="1749286"/>
          </a:xfrm>
        </p:spPr>
        <p:txBody>
          <a:bodyPr/>
          <a:lstStyle/>
          <a:p>
            <a:r>
              <a:rPr lang="en-IE" sz="4000" dirty="0"/>
              <a:t>Horizon Europe specific provisions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1462" y="1814370"/>
            <a:ext cx="10156297" cy="488568"/>
          </a:xfrm>
        </p:spPr>
        <p:txBody>
          <a:bodyPr/>
          <a:lstStyle/>
          <a:p>
            <a:r>
              <a:rPr lang="en-IE" dirty="0"/>
              <a:t>Internally invoiced goods &amp; services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483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54123" y="1444612"/>
            <a:ext cx="10905699" cy="1086539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Costs for goods and services which are produced or provided within the beneficiary’s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</a:rPr>
              <a:t>organisation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directly for the action and the beneficiary values on the basis of its usual cost accounting practices.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0711" y="185609"/>
            <a:ext cx="10515600" cy="782357"/>
          </a:xfrm>
        </p:spPr>
        <p:txBody>
          <a:bodyPr/>
          <a:lstStyle/>
          <a:p>
            <a:r>
              <a:rPr lang="da-DK" dirty="0" err="1">
                <a:solidFill>
                  <a:srgbClr val="931680"/>
                </a:solidFill>
              </a:rPr>
              <a:t>Internal</a:t>
            </a:r>
            <a:r>
              <a:rPr lang="da-DK" dirty="0">
                <a:solidFill>
                  <a:srgbClr val="931680"/>
                </a:solidFill>
              </a:rPr>
              <a:t> </a:t>
            </a:r>
            <a:r>
              <a:rPr lang="da-DK" dirty="0" err="1">
                <a:solidFill>
                  <a:srgbClr val="931680"/>
                </a:solidFill>
              </a:rPr>
              <a:t>invoicing</a:t>
            </a:r>
            <a:endParaRPr lang="en-GB" dirty="0">
              <a:solidFill>
                <a:srgbClr val="9316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68286" y="4261660"/>
            <a:ext cx="1021411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endParaRPr lang="en-US" sz="2000" dirty="0">
              <a:solidFill>
                <a:srgbClr val="034EA2">
                  <a:lumMod val="75000"/>
                </a:srgbClr>
              </a:solidFill>
            </a:endParaRPr>
          </a:p>
          <a:p>
            <a:pPr algn="just">
              <a:defRPr/>
            </a:pPr>
            <a:r>
              <a:rPr lang="en-US" sz="2000" dirty="0">
                <a:solidFill>
                  <a:srgbClr val="034EA2">
                    <a:lumMod val="75000"/>
                  </a:srgbClr>
                </a:solidFill>
              </a:rPr>
              <a:t>Wider reliance on beneficiary’s usual cost accounting practices for the unit cost calculation with: </a:t>
            </a:r>
          </a:p>
          <a:p>
            <a:pPr algn="just">
              <a:defRPr/>
            </a:pPr>
            <a:endParaRPr lang="en-US" sz="2000" dirty="0">
              <a:solidFill>
                <a:srgbClr val="034EA2">
                  <a:lumMod val="75000"/>
                </a:srgbClr>
              </a:solidFill>
            </a:endParaRPr>
          </a:p>
          <a:p>
            <a:pPr lvl="1" algn="just"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solidFill>
                  <a:srgbClr val="034EA2">
                    <a:lumMod val="75000"/>
                  </a:srgbClr>
                </a:solidFill>
              </a:rPr>
              <a:t> No application of the 25% flat-rate on top of the unit cost </a:t>
            </a:r>
            <a:r>
              <a:rPr lang="en-US" sz="2000" i="1" dirty="0">
                <a:solidFill>
                  <a:srgbClr val="034EA2">
                    <a:lumMod val="75000"/>
                  </a:srgbClr>
                </a:solidFill>
              </a:rPr>
              <a:t>(H2020 rules) </a:t>
            </a:r>
          </a:p>
          <a:p>
            <a:pPr lvl="1" algn="just"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solidFill>
                  <a:srgbClr val="034EA2">
                    <a:lumMod val="75000"/>
                  </a:srgbClr>
                </a:solidFill>
              </a:rPr>
              <a:t> instead, </a:t>
            </a:r>
            <a:r>
              <a:rPr lang="en-US" sz="2000" u="sng" dirty="0">
                <a:solidFill>
                  <a:srgbClr val="931680"/>
                </a:solidFill>
              </a:rPr>
              <a:t>possibility to accept actual indirect costs</a:t>
            </a:r>
            <a:r>
              <a:rPr lang="en-US" sz="2000" dirty="0">
                <a:solidFill>
                  <a:srgbClr val="931680"/>
                </a:solidFill>
              </a:rPr>
              <a:t> </a:t>
            </a:r>
            <a:r>
              <a:rPr lang="en-US" sz="2000" dirty="0">
                <a:solidFill>
                  <a:srgbClr val="034EA2">
                    <a:lumMod val="75000"/>
                  </a:srgbClr>
                </a:solidFill>
              </a:rPr>
              <a:t>allocated via </a:t>
            </a:r>
            <a:r>
              <a:rPr lang="en-US" sz="2000" dirty="0">
                <a:solidFill>
                  <a:srgbClr val="931680"/>
                </a:solidFill>
              </a:rPr>
              <a:t>beneficiary’s usual key drivers</a:t>
            </a:r>
            <a:r>
              <a:rPr lang="en-US" sz="2000" dirty="0">
                <a:solidFill>
                  <a:srgbClr val="034EA2">
                    <a:lumMod val="75000"/>
                  </a:srgbClr>
                </a:solidFill>
              </a:rPr>
              <a:t> in the unit cost calculation</a:t>
            </a:r>
          </a:p>
          <a:p>
            <a:pPr>
              <a:defRPr/>
            </a:pPr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10" name="Flowchart: Stored Data 9"/>
          <p:cNvSpPr/>
          <p:nvPr/>
        </p:nvSpPr>
        <p:spPr>
          <a:xfrm rot="10800000">
            <a:off x="292072" y="4654036"/>
            <a:ext cx="936104" cy="360040"/>
          </a:xfrm>
          <a:prstGeom prst="flowChartOnlineStorage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6993" y="4654610"/>
            <a:ext cx="101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BE" i="1" dirty="0">
                <a:solidFill>
                  <a:srgbClr val="0F5494"/>
                </a:solidFill>
              </a:rPr>
              <a:t>NEW</a:t>
            </a:r>
            <a:endParaRPr lang="en-GB" i="1" dirty="0" err="1">
              <a:solidFill>
                <a:srgbClr val="0F549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5056" y="1448599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sz="2000" b="1" i="1" dirty="0">
                <a:solidFill>
                  <a:srgbClr val="FFC000"/>
                </a:solidFill>
                <a:sym typeface="Wingdings" panose="05000000000000000000" pitchFamily="2" charset="2"/>
              </a:rPr>
              <a:t>What?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2675124"/>
            <a:ext cx="6379780" cy="1630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600"/>
              </a:spcAft>
            </a:pPr>
            <a:r>
              <a:rPr lang="en-GB" sz="1400" b="1" i="1" dirty="0">
                <a:solidFill>
                  <a:srgbClr val="93168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Examples: </a:t>
            </a:r>
          </a:p>
          <a:p>
            <a:pPr marL="742950" lvl="1" indent="-285750" algn="just">
              <a:spcAft>
                <a:spcPts val="1200"/>
              </a:spcAft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self-produced consumables (e.g. electronic wafers, chemicals)</a:t>
            </a:r>
          </a:p>
          <a:p>
            <a:pPr marL="742950" lvl="1" indent="-285750" algn="just">
              <a:spcAft>
                <a:spcPts val="1200"/>
              </a:spcAft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specialised premises for hosting the research specimens used for the action (e.g. animal house, greenhouse, aquarium)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76770" y="2938221"/>
            <a:ext cx="61275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spcAft>
                <a:spcPts val="1200"/>
              </a:spcAft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standardised testing or research processes (e.g. genomic test, mass spectrometry analysis)</a:t>
            </a:r>
          </a:p>
          <a:p>
            <a:pPr marL="742950" lvl="1" indent="-285750" algn="just">
              <a:spcAft>
                <a:spcPts val="1200"/>
              </a:spcAft>
              <a:buClr>
                <a:srgbClr val="931680"/>
              </a:buClr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rgbClr val="4D4D4D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of specific research devices or research facilities (e.g. clean room, wind tunnel, supercomputer facilities, electronic microscope)</a:t>
            </a:r>
            <a:endParaRPr lang="en-GB" sz="1400" dirty="0">
              <a:solidFill>
                <a:srgbClr val="4D4D4D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0311" y="234289"/>
            <a:ext cx="972000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9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0613" y="486775"/>
            <a:ext cx="12065876" cy="564543"/>
          </a:xfrm>
        </p:spPr>
        <p:txBody>
          <a:bodyPr/>
          <a:lstStyle/>
          <a:p>
            <a:r>
              <a:rPr lang="de-AT" sz="2000" dirty="0">
                <a:hlinkClick r:id="rId2"/>
              </a:rPr>
              <a:t>https://ec.europa.eu/info/funding-tenders/opportunities/portal/screen/how-to-participate/reference-documents;programCode=HORIZON</a:t>
            </a:r>
            <a:r>
              <a:rPr lang="de-AT" sz="2000" dirty="0"/>
              <a:t> </a:t>
            </a:r>
            <a:br>
              <a:rPr lang="de-AT" sz="2000" dirty="0"/>
            </a:br>
            <a:endParaRPr lang="en-GB" sz="2200" kern="0" dirty="0">
              <a:latin typeface="+mn-lt"/>
              <a:ea typeface="+mn-ea"/>
              <a:cs typeface="+mn-cs"/>
            </a:endParaRPr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1300" y="971550"/>
            <a:ext cx="66294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1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de-DE" sz="3600" b="1" dirty="0" err="1">
                <a:solidFill>
                  <a:srgbClr val="931680"/>
                </a:solidFill>
              </a:rPr>
              <a:t>Direct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r>
              <a:rPr lang="de-DE" sz="3600" b="1" dirty="0" err="1">
                <a:solidFill>
                  <a:srgbClr val="931680"/>
                </a:solidFill>
              </a:rPr>
              <a:t>costs</a:t>
            </a:r>
            <a:endParaRPr lang="en-GB" sz="3600" b="1" dirty="0">
              <a:solidFill>
                <a:srgbClr val="93168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5413" y="1845220"/>
            <a:ext cx="10945216" cy="3455988"/>
          </a:xfrm>
        </p:spPr>
        <p:txBody>
          <a:bodyPr/>
          <a:lstStyle/>
          <a:p>
            <a:pPr marL="0" lvl="1" indent="0" defTabSz="457200">
              <a:lnSpc>
                <a:spcPct val="90000"/>
              </a:lnSpc>
              <a:buClr>
                <a:srgbClr val="578DA3"/>
              </a:buClr>
              <a:buNone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200" b="0" dirty="0">
                <a:cs typeface="Arial" panose="020B0604020202020204" pitchFamily="34" charset="0"/>
              </a:rPr>
              <a:t>= </a:t>
            </a:r>
            <a:r>
              <a:rPr lang="en-GB" sz="2200" dirty="0">
                <a:cs typeface="Arial" panose="020B0604020202020204" pitchFamily="34" charset="0"/>
              </a:rPr>
              <a:t>directly linked </a:t>
            </a:r>
            <a:r>
              <a:rPr lang="en-GB" sz="2200" b="0" dirty="0">
                <a:cs typeface="Arial" panose="020B0604020202020204" pitchFamily="34" charset="0"/>
              </a:rPr>
              <a:t>to the implementation of the action </a:t>
            </a:r>
          </a:p>
          <a:p>
            <a:pPr marL="0" lvl="1" indent="0" defTabSz="457200">
              <a:lnSpc>
                <a:spcPct val="90000"/>
              </a:lnSpc>
              <a:buClr>
                <a:srgbClr val="578DA3"/>
              </a:buClr>
              <a:buNone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endParaRPr lang="en-GB" sz="2200" b="0" dirty="0">
              <a:cs typeface="Arial" panose="020B0604020202020204" pitchFamily="34" charset="0"/>
            </a:endParaRPr>
          </a:p>
          <a:p>
            <a:pPr marL="0" lvl="1" indent="0" defTabSz="457200">
              <a:lnSpc>
                <a:spcPct val="90000"/>
              </a:lnSpc>
              <a:buClr>
                <a:srgbClr val="578DA3"/>
              </a:buClr>
              <a:buNone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200" b="0" dirty="0">
                <a:cs typeface="Arial" panose="020B0604020202020204" pitchFamily="34" charset="0"/>
              </a:rPr>
              <a:t>Examples:</a:t>
            </a:r>
          </a:p>
          <a:p>
            <a:pPr lvl="3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000" dirty="0">
                <a:latin typeface="+mn-lt"/>
                <a:cs typeface="Arial" panose="020B0604020202020204" pitchFamily="34" charset="0"/>
              </a:rPr>
              <a:t>Personnel cost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s         	              			</a:t>
            </a:r>
          </a:p>
          <a:p>
            <a:pPr lvl="3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000" dirty="0">
                <a:latin typeface="+mn-lt"/>
                <a:cs typeface="Arial" panose="020B0604020202020204" pitchFamily="34" charset="0"/>
              </a:rPr>
              <a:t>Subcontracting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</a:p>
          <a:p>
            <a:pPr lvl="3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de-DE" sz="2000" dirty="0" err="1">
                <a:latin typeface="+mn-lt"/>
                <a:cs typeface="Arial" panose="020B0604020202020204" pitchFamily="34" charset="0"/>
              </a:rPr>
              <a:t>Purchase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costs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	 (Travel,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equipment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,  </a:t>
            </a:r>
            <a:br>
              <a:rPr lang="de-DE" sz="2000" dirty="0">
                <a:latin typeface="+mn-lt"/>
                <a:cs typeface="Arial" panose="020B0604020202020204" pitchFamily="34" charset="0"/>
              </a:rPr>
            </a:br>
            <a:r>
              <a:rPr lang="de-DE" sz="2000" dirty="0" err="1">
                <a:latin typeface="+mn-lt"/>
                <a:cs typeface="Arial" panose="020B0604020202020204" pitchFamily="34" charset="0"/>
              </a:rPr>
              <a:t>other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goods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,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works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and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services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)	</a:t>
            </a:r>
          </a:p>
          <a:p>
            <a:pPr lvl="3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de-DE" sz="2000" dirty="0">
                <a:latin typeface="+mn-lt"/>
                <a:cs typeface="Arial" panose="020B0604020202020204" pitchFamily="34" charset="0"/>
              </a:rPr>
              <a:t>Other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cost</a:t>
            </a:r>
            <a:r>
              <a:rPr lang="de-DE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n-lt"/>
                <a:cs typeface="Arial" panose="020B0604020202020204" pitchFamily="34" charset="0"/>
              </a:rPr>
              <a:t>categories</a:t>
            </a:r>
            <a:endParaRPr lang="de-DE" sz="2000" dirty="0">
              <a:latin typeface="+mn-lt"/>
              <a:cs typeface="Arial" panose="020B0604020202020204" pitchFamily="34" charset="0"/>
            </a:endParaRPr>
          </a:p>
          <a:p>
            <a:pPr marL="1371600" lvl="3" indent="0" defTabSz="457200">
              <a:lnSpc>
                <a:spcPct val="90000"/>
              </a:lnSpc>
              <a:buClr>
                <a:srgbClr val="578DA3"/>
              </a:buClr>
              <a:buNone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endParaRPr lang="de-DE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lvl="3" defTabSz="457200">
              <a:lnSpc>
                <a:spcPct val="90000"/>
              </a:lnSpc>
              <a:buClr>
                <a:srgbClr val="578DA3"/>
              </a:buClr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endParaRPr lang="de-DE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0" lvl="1" indent="0" defTabSz="457200">
              <a:lnSpc>
                <a:spcPct val="90000"/>
              </a:lnSpc>
              <a:buClr>
                <a:srgbClr val="578DA3"/>
              </a:buClr>
              <a:buNone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de-DE" sz="2000" dirty="0" err="1">
                <a:solidFill>
                  <a:srgbClr val="578DA3"/>
                </a:solidFill>
                <a:latin typeface="+mj-lt"/>
                <a:ea typeface="+mj-ea"/>
                <a:cs typeface="+mj-cs"/>
              </a:rPr>
              <a:t>Actual</a:t>
            </a:r>
            <a:r>
              <a:rPr lang="de-DE" sz="2000" dirty="0">
                <a:solidFill>
                  <a:srgbClr val="578DA3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rgbClr val="578DA3"/>
                </a:solidFill>
                <a:latin typeface="+mj-lt"/>
                <a:ea typeface="+mj-ea"/>
                <a:cs typeface="+mj-cs"/>
              </a:rPr>
              <a:t>costs</a:t>
            </a:r>
            <a:r>
              <a:rPr lang="de-DE" sz="2000" dirty="0">
                <a:solidFill>
                  <a:srgbClr val="578DA3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000" b="0" dirty="0">
                <a:solidFill>
                  <a:srgbClr val="578DA3"/>
                </a:solidFill>
                <a:latin typeface="+mj-lt"/>
                <a:ea typeface="+mj-ea"/>
                <a:cs typeface="+mj-cs"/>
              </a:rPr>
              <a:t>chargeable to the project, </a:t>
            </a:r>
            <a:r>
              <a:rPr lang="en-GB" sz="2000" u="sng" dirty="0">
                <a:solidFill>
                  <a:srgbClr val="578DA3"/>
                </a:solidFill>
                <a:latin typeface="+mj-lt"/>
                <a:ea typeface="+mj-ea"/>
                <a:cs typeface="+mj-cs"/>
              </a:rPr>
              <a:t>no</a:t>
            </a:r>
            <a:r>
              <a:rPr lang="en-GB" sz="2000" b="0" dirty="0">
                <a:solidFill>
                  <a:srgbClr val="578DA3"/>
                </a:solidFill>
                <a:latin typeface="+mj-lt"/>
                <a:ea typeface="+mj-ea"/>
                <a:cs typeface="+mj-cs"/>
              </a:rPr>
              <a:t> estimated costs</a:t>
            </a:r>
          </a:p>
          <a:p>
            <a:pPr lvl="2" defTabSz="457200">
              <a:lnSpc>
                <a:spcPct val="90000"/>
              </a:lnSpc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endParaRPr lang="de-DE" sz="1800" dirty="0"/>
          </a:p>
          <a:p>
            <a:endParaRPr lang="en-GB" dirty="0"/>
          </a:p>
        </p:txBody>
      </p:sp>
      <p:pic>
        <p:nvPicPr>
          <p:cNvPr id="3074" name="Picture 2" descr="C:\Users\admin\AppData\Local\Microsoft\Windows\INetCache\IE\L8FIUN2E\euro-2137482_960_72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363" y="2331720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6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629" y="1052776"/>
            <a:ext cx="10944000" cy="360000"/>
          </a:xfr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de-DE" sz="3600" b="1" dirty="0" err="1">
                <a:solidFill>
                  <a:srgbClr val="931680"/>
                </a:solidFill>
              </a:rPr>
              <a:t>Indirect</a:t>
            </a:r>
            <a:r>
              <a:rPr lang="de-DE" sz="3600" b="1" dirty="0">
                <a:solidFill>
                  <a:srgbClr val="931680"/>
                </a:solidFill>
              </a:rPr>
              <a:t> </a:t>
            </a:r>
            <a:r>
              <a:rPr lang="de-DE" sz="3600" b="1" dirty="0" err="1">
                <a:solidFill>
                  <a:srgbClr val="931680"/>
                </a:solidFill>
              </a:rPr>
              <a:t>costs</a:t>
            </a:r>
            <a:endParaRPr lang="de-DE" sz="3600" b="1" dirty="0">
              <a:solidFill>
                <a:srgbClr val="93168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5413" y="1773212"/>
            <a:ext cx="9793088" cy="3744020"/>
          </a:xfrm>
        </p:spPr>
        <p:txBody>
          <a:bodyPr/>
          <a:lstStyle/>
          <a:p>
            <a:pPr marL="0" indent="0">
              <a:buClr>
                <a:srgbClr val="578DA3"/>
              </a:buClr>
              <a:buNone/>
            </a:pPr>
            <a:r>
              <a:rPr lang="en-GB" sz="2200" dirty="0"/>
              <a:t>= </a:t>
            </a:r>
            <a:r>
              <a:rPr lang="en-GB" sz="2200" b="1" u="sng" dirty="0"/>
              <a:t>not</a:t>
            </a:r>
            <a:r>
              <a:rPr lang="en-GB" sz="2200" dirty="0"/>
              <a:t> directly linked to the action</a:t>
            </a:r>
          </a:p>
          <a:p>
            <a:pPr marL="0" indent="0">
              <a:buClr>
                <a:srgbClr val="578DA3"/>
              </a:buClr>
              <a:buNone/>
            </a:pPr>
            <a:endParaRPr lang="en-GB" sz="2200" dirty="0"/>
          </a:p>
          <a:p>
            <a:pPr marL="0" indent="0">
              <a:buClr>
                <a:srgbClr val="578DA3"/>
              </a:buClr>
              <a:buNone/>
            </a:pPr>
            <a:r>
              <a:rPr lang="en-GB" sz="2200" dirty="0"/>
              <a:t>Examples:</a:t>
            </a:r>
          </a:p>
          <a:p>
            <a:pPr lvl="2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000" dirty="0">
                <a:cs typeface="Arial" panose="020B0604020202020204" pitchFamily="34" charset="0"/>
              </a:rPr>
              <a:t>Rents, electricity, heating, office equipment, furniture, phone costs, postage, printing and copy costs, administrative costs</a:t>
            </a:r>
          </a:p>
          <a:p>
            <a:pPr lvl="2" defTabSz="457200">
              <a:lnSpc>
                <a:spcPct val="90000"/>
              </a:lnSpc>
              <a:buClr>
                <a:srgbClr val="931680"/>
              </a:buClr>
              <a:buFont typeface="Wingdings" panose="05000000000000000000" pitchFamily="2" charset="2"/>
              <a:buChar char="ü"/>
              <a:tabLst>
                <a:tab pos="450000" algn="l"/>
                <a:tab pos="900000" algn="l"/>
                <a:tab pos="1350000" algn="l"/>
                <a:tab pos="1800000" algn="l"/>
                <a:tab pos="2250000" algn="l"/>
                <a:tab pos="2700000" algn="l"/>
              </a:tabLst>
            </a:pPr>
            <a:r>
              <a:rPr lang="en-GB" sz="2000" dirty="0">
                <a:cs typeface="Arial" panose="020B0604020202020204" pitchFamily="34" charset="0"/>
              </a:rPr>
              <a:t>Paid as a 25% as flat rate of the direct eligible costs (except e.g. subcontracts!)</a:t>
            </a:r>
          </a:p>
          <a:p>
            <a:pPr>
              <a:buClr>
                <a:srgbClr val="578DA3"/>
              </a:buClr>
            </a:pPr>
            <a:endParaRPr lang="de-DE" dirty="0"/>
          </a:p>
          <a:p>
            <a:pPr marL="0" lvl="1" indent="0">
              <a:spcBef>
                <a:spcPct val="50000"/>
              </a:spcBef>
              <a:buClrTx/>
              <a:buNone/>
              <a:tabLst>
                <a:tab pos="266700" algn="l"/>
                <a:tab pos="898525" algn="l"/>
                <a:tab pos="1349375" algn="l"/>
                <a:tab pos="1798638" algn="l"/>
                <a:tab pos="2249488" algn="l"/>
                <a:tab pos="2698750" algn="l"/>
              </a:tabLst>
            </a:pPr>
            <a:endParaRPr lang="en-GB" sz="1600" b="0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  <a:p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406" y="980728"/>
            <a:ext cx="2194983" cy="219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19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Lump </a:t>
            </a:r>
            <a:r>
              <a:rPr lang="en-GB" dirty="0"/>
              <a:t>sum </a:t>
            </a:r>
            <a:r>
              <a:rPr lang="en-GB" dirty="0" smtClean="0"/>
              <a:t>funding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38200" y="1379577"/>
            <a:ext cx="1029286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  <a:defRPr/>
            </a:pPr>
            <a:r>
              <a:rPr lang="en-GB" altLang="en-US" sz="2000" b="1" dirty="0" smtClean="0">
                <a:solidFill>
                  <a:schemeClr val="tx2"/>
                </a:solidFill>
              </a:rPr>
              <a:t>Lump sum funding is getting more common in Horizon Europe!</a:t>
            </a:r>
          </a:p>
          <a:p>
            <a:pPr marL="342900" lvl="1" indent="-342900"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IE" altLang="en-US" sz="2000" dirty="0" smtClean="0"/>
              <a:t>Simplification: costs to be calculated at proposal stage, but no reporting of </a:t>
            </a:r>
            <a:r>
              <a:rPr lang="en-IE" altLang="en-US" sz="2000" dirty="0"/>
              <a:t>actual costs and </a:t>
            </a:r>
            <a:r>
              <a:rPr lang="en-IE" altLang="en-US" sz="2000" dirty="0" smtClean="0"/>
              <a:t>resources during project implementation.</a:t>
            </a:r>
          </a:p>
          <a:p>
            <a:pPr marL="342900" lvl="1" indent="-34290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●"/>
            </a:pPr>
            <a:r>
              <a:rPr lang="en-GB" altLang="en-US" sz="2000" dirty="0" smtClean="0"/>
              <a:t>Reporting focuses on implementation of the action, of Work-Packages</a:t>
            </a:r>
            <a:r>
              <a:rPr lang="de-DE" altLang="en-US" sz="2000" dirty="0" smtClean="0"/>
              <a:t>, etc.</a:t>
            </a:r>
            <a:endParaRPr lang="en-GB" altLang="en-US" sz="2000" dirty="0"/>
          </a:p>
          <a:p>
            <a:pPr marL="0" lvl="1">
              <a:spcAft>
                <a:spcPts val="1200"/>
              </a:spcAft>
              <a:defRPr/>
            </a:pPr>
            <a:endParaRPr lang="en-GB" altLang="en-US" sz="2000" b="1" dirty="0" smtClean="0">
              <a:solidFill>
                <a:schemeClr val="tx2"/>
              </a:solidFill>
            </a:endParaRPr>
          </a:p>
          <a:p>
            <a:pPr marL="0" lvl="1">
              <a:spcAft>
                <a:spcPts val="120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How </a:t>
            </a:r>
            <a:r>
              <a:rPr lang="en-US" sz="2000" b="1" dirty="0">
                <a:solidFill>
                  <a:schemeClr val="tx2"/>
                </a:solidFill>
              </a:rPr>
              <a:t>to know if a Horizon Europe topic is using lump sum funding?</a:t>
            </a:r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/>
            </a:pPr>
            <a:r>
              <a:rPr lang="en-US" sz="2000" dirty="0" smtClean="0"/>
              <a:t>When </a:t>
            </a:r>
            <a:r>
              <a:rPr lang="en-US" sz="2000" dirty="0"/>
              <a:t>a topic under Horizon Europe makes use of lump sum funding, this is specified in the "specific conditions" of the topic in the work </a:t>
            </a:r>
            <a:r>
              <a:rPr lang="en-US" sz="2000" dirty="0" err="1"/>
              <a:t>programme</a:t>
            </a:r>
            <a:r>
              <a:rPr lang="en-US" sz="2000" dirty="0"/>
              <a:t>, under "Legal and financial set-up of the Grant". </a:t>
            </a:r>
            <a:endParaRPr lang="en-US" sz="2000" dirty="0" smtClean="0"/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/>
            </a:pPr>
            <a:endParaRPr lang="en-US" sz="2000" dirty="0"/>
          </a:p>
          <a:p>
            <a:pPr marL="0" lvl="1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defRPr/>
            </a:pPr>
            <a:r>
              <a:rPr lang="en-US" sz="2000" b="1" dirty="0">
                <a:solidFill>
                  <a:schemeClr val="tx2"/>
                </a:solidFill>
              </a:rPr>
              <a:t>Lump </a:t>
            </a:r>
            <a:r>
              <a:rPr lang="en-US" sz="2000" b="1" dirty="0">
                <a:solidFill>
                  <a:schemeClr val="tx2"/>
                </a:solidFill>
              </a:rPr>
              <a:t>sum funding web-page: </a:t>
            </a:r>
            <a:endParaRPr lang="en-US" sz="2000" b="1" dirty="0">
              <a:solidFill>
                <a:schemeClr val="tx2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/>
            </a:pPr>
            <a:r>
              <a:rPr lang="en-US" sz="2000" dirty="0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ec.europa.eu/info/funding-tenders/opportunities/portal/screen/programmes/horizon/lump-sum/guidance</a:t>
            </a:r>
            <a:endParaRPr lang="en-US" sz="2000" dirty="0" smtClean="0"/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/>
            </a:pPr>
            <a:endParaRPr lang="en-US" sz="2000" dirty="0" smtClean="0"/>
          </a:p>
          <a:p>
            <a:pPr marL="0" lvl="1"/>
            <a:endParaRPr lang="en-IE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90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ccent 7">
      <a:dk1>
        <a:srgbClr val="4D4D4D"/>
      </a:dk1>
      <a:lt1>
        <a:srgbClr val="FFFFFF"/>
      </a:lt1>
      <a:dk2>
        <a:srgbClr val="004494"/>
      </a:dk2>
      <a:lt2>
        <a:srgbClr val="D3E8F9"/>
      </a:lt2>
      <a:accent1>
        <a:srgbClr val="F39E0C"/>
      </a:accent1>
      <a:accent2>
        <a:srgbClr val="931680"/>
      </a:accent2>
      <a:accent3>
        <a:srgbClr val="0F5364"/>
      </a:accent3>
      <a:accent4>
        <a:srgbClr val="B0D10E"/>
      </a:accent4>
      <a:accent5>
        <a:srgbClr val="A2D5D0"/>
      </a:accent5>
      <a:accent6>
        <a:srgbClr val="009EE0"/>
      </a:accent6>
      <a:hlink>
        <a:srgbClr val="004494"/>
      </a:hlink>
      <a:folHlink>
        <a:srgbClr val="00449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3_Office Theme">
  <a:themeElements>
    <a:clrScheme name="Accent 7">
      <a:dk1>
        <a:srgbClr val="4D4D4D"/>
      </a:dk1>
      <a:lt1>
        <a:srgbClr val="FFFFFF"/>
      </a:lt1>
      <a:dk2>
        <a:srgbClr val="004494"/>
      </a:dk2>
      <a:lt2>
        <a:srgbClr val="D3E8F9"/>
      </a:lt2>
      <a:accent1>
        <a:srgbClr val="F39E0C"/>
      </a:accent1>
      <a:accent2>
        <a:srgbClr val="931680"/>
      </a:accent2>
      <a:accent3>
        <a:srgbClr val="0F5364"/>
      </a:accent3>
      <a:accent4>
        <a:srgbClr val="B0D10E"/>
      </a:accent4>
      <a:accent5>
        <a:srgbClr val="A2D5D0"/>
      </a:accent5>
      <a:accent6>
        <a:srgbClr val="009EE0"/>
      </a:accent6>
      <a:hlink>
        <a:srgbClr val="004494"/>
      </a:hlink>
      <a:folHlink>
        <a:srgbClr val="00449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3.xml><?xml version="1.0" encoding="utf-8"?>
<a:theme xmlns:a="http://schemas.openxmlformats.org/drawingml/2006/main" name="1_Office Theme">
  <a:themeElements>
    <a:clrScheme name="Accent 7">
      <a:dk1>
        <a:srgbClr val="4D4D4D"/>
      </a:dk1>
      <a:lt1>
        <a:srgbClr val="FFFFFF"/>
      </a:lt1>
      <a:dk2>
        <a:srgbClr val="004494"/>
      </a:dk2>
      <a:lt2>
        <a:srgbClr val="D3E8F9"/>
      </a:lt2>
      <a:accent1>
        <a:srgbClr val="F39E0C"/>
      </a:accent1>
      <a:accent2>
        <a:srgbClr val="931680"/>
      </a:accent2>
      <a:accent3>
        <a:srgbClr val="0F5364"/>
      </a:accent3>
      <a:accent4>
        <a:srgbClr val="B0D10E"/>
      </a:accent4>
      <a:accent5>
        <a:srgbClr val="A2D5D0"/>
      </a:accent5>
      <a:accent6>
        <a:srgbClr val="009EE0"/>
      </a:accent6>
      <a:hlink>
        <a:srgbClr val="004494"/>
      </a:hlink>
      <a:folHlink>
        <a:srgbClr val="00449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4.xml><?xml version="1.0" encoding="utf-8"?>
<a:theme xmlns:a="http://schemas.openxmlformats.org/drawingml/2006/main" name="6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5.xml><?xml version="1.0" encoding="utf-8"?>
<a:theme xmlns:a="http://schemas.openxmlformats.org/drawingml/2006/main" name="2_Office Theme">
  <a:themeElements>
    <a:clrScheme name="Accent 7">
      <a:dk1>
        <a:srgbClr val="4D4D4D"/>
      </a:dk1>
      <a:lt1>
        <a:srgbClr val="FFFFFF"/>
      </a:lt1>
      <a:dk2>
        <a:srgbClr val="004494"/>
      </a:dk2>
      <a:lt2>
        <a:srgbClr val="D3E8F9"/>
      </a:lt2>
      <a:accent1>
        <a:srgbClr val="F39E0C"/>
      </a:accent1>
      <a:accent2>
        <a:srgbClr val="931680"/>
      </a:accent2>
      <a:accent3>
        <a:srgbClr val="0F5364"/>
      </a:accent3>
      <a:accent4>
        <a:srgbClr val="B0D10E"/>
      </a:accent4>
      <a:accent5>
        <a:srgbClr val="A2D5D0"/>
      </a:accent5>
      <a:accent6>
        <a:srgbClr val="009EE0"/>
      </a:accent6>
      <a:hlink>
        <a:srgbClr val="004494"/>
      </a:hlink>
      <a:folHlink>
        <a:srgbClr val="00449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B2C70733C01749A1C9501AB10D1536" ma:contentTypeVersion="2" ma:contentTypeDescription="Create a new document." ma:contentTypeScope="" ma:versionID="6cb8082041658ad35774952261485903">
  <xsd:schema xmlns:xsd="http://www.w3.org/2001/XMLSchema" xmlns:xs="http://www.w3.org/2001/XMLSchema" xmlns:p="http://schemas.microsoft.com/office/2006/metadata/properties" xmlns:ns1="http://schemas.microsoft.com/sharepoint/v3" xmlns:ns2="cc8d1828-416f-48fb-beda-9b45e7487b31" targetNamespace="http://schemas.microsoft.com/office/2006/metadata/properties" ma:root="true" ma:fieldsID="bf22d480dcf29e6f27d1c70897101e18" ns1:_="" ns2:_="">
    <xsd:import namespace="http://schemas.microsoft.com/sharepoint/v3"/>
    <xsd:import namespace="cc8d1828-416f-48fb-beda-9b45e7487b3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document_x0020_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8d1828-416f-48fb-beda-9b45e7487b31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10" nillable="true" ma:displayName="document type" ma:format="Dropdown" ma:internalName="document_x0020_type">
      <xsd:simpleType>
        <xsd:union memberTypes="dms:Text">
          <xsd:simpleType>
            <xsd:restriction base="dms:Choice">
              <xsd:enumeration value="CRIG"/>
              <xsd:enumeration value="DTP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type xmlns="cc8d1828-416f-48fb-beda-9b45e7487b31" xsi:nil="true"/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4A6EBB-A00A-4C11-B012-A929740450FF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sharepoint/v3"/>
    <ds:schemaRef ds:uri="cc8d1828-416f-48fb-beda-9b45e7487b31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2E5D0D-A79B-418D-A07D-9F3951B9B6D6}">
  <ds:schemaRefs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cc8d1828-416f-48fb-beda-9b45e7487b31"/>
    <ds:schemaRef ds:uri="http://schemas.openxmlformats.org/package/2006/metadata/core-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CC6CC188-28D1-4FE6-A063-E8E9940993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3242</Words>
  <Application>Microsoft Office PowerPoint</Application>
  <PresentationFormat>Breitbild</PresentationFormat>
  <Paragraphs>495</Paragraphs>
  <Slides>56</Slides>
  <Notes>4</Notes>
  <HiddenSlides>9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56</vt:i4>
      </vt:variant>
    </vt:vector>
  </HeadingPairs>
  <TitlesOfParts>
    <vt:vector size="70" baseType="lpstr">
      <vt:lpstr>Arial</vt:lpstr>
      <vt:lpstr>Calibri</vt:lpstr>
      <vt:lpstr>EC Square Sans Pro</vt:lpstr>
      <vt:lpstr>EC Square Sans Pro Light</vt:lpstr>
      <vt:lpstr>Symbol</vt:lpstr>
      <vt:lpstr>Times New Roman</vt:lpstr>
      <vt:lpstr>Verdana</vt:lpstr>
      <vt:lpstr>Webdings</vt:lpstr>
      <vt:lpstr>Wingdings</vt:lpstr>
      <vt:lpstr>Office Theme</vt:lpstr>
      <vt:lpstr>3_Office Theme</vt:lpstr>
      <vt:lpstr>1_Office Theme</vt:lpstr>
      <vt:lpstr>6_Office Theme</vt:lpstr>
      <vt:lpstr>2_Office Theme</vt:lpstr>
      <vt:lpstr>PowerPoint-Präsentation</vt:lpstr>
      <vt:lpstr>Eligible Costs &amp; Funding Rates</vt:lpstr>
      <vt:lpstr>Eligibility for Funding – General Rules</vt:lpstr>
      <vt:lpstr>What funding rate applies?</vt:lpstr>
      <vt:lpstr>Horizon Europe – Model Grant Agreement (Annex 2): cost categories </vt:lpstr>
      <vt:lpstr>https://ec.europa.eu/info/funding-tenders/opportunities/portal/screen/how-to-participate/reference-documents;programCode=HORIZON  </vt:lpstr>
      <vt:lpstr>Direct costs</vt:lpstr>
      <vt:lpstr>Indirect costs</vt:lpstr>
      <vt:lpstr>Lump sum funding</vt:lpstr>
      <vt:lpstr>Marie Skłodowska Curie Actions</vt:lpstr>
      <vt:lpstr>Budgeting a proposal</vt:lpstr>
      <vt:lpstr>How to budget a proposal? </vt:lpstr>
      <vt:lpstr>Don‘t forget financial buffers </vt:lpstr>
      <vt:lpstr>Direct costs are eligible if…</vt:lpstr>
      <vt:lpstr>Daily rate provisions </vt:lpstr>
      <vt:lpstr>Personnel costs in HE</vt:lpstr>
      <vt:lpstr>Daily rate calculation</vt:lpstr>
      <vt:lpstr>Daily rate calculation </vt:lpstr>
      <vt:lpstr>Example</vt:lpstr>
      <vt:lpstr>Days worked – record keeping</vt:lpstr>
      <vt:lpstr> Purchase Costs and Subcontracting</vt:lpstr>
      <vt:lpstr>When are travel costs eligible?</vt:lpstr>
      <vt:lpstr>Equipment costs</vt:lpstr>
      <vt:lpstr>When are contracts for services, works or goods eligible?</vt:lpstr>
      <vt:lpstr>When are subcontracting costs eligible?</vt:lpstr>
      <vt:lpstr> Horizon Europe specific provisions</vt:lpstr>
      <vt:lpstr>Indirect costs</vt:lpstr>
      <vt:lpstr> in Horizon Europe</vt:lpstr>
      <vt:lpstr>Why does the EC use lump sum funding?</vt:lpstr>
      <vt:lpstr>Writing a lump sum proposal</vt:lpstr>
      <vt:lpstr>Writing a lump sum proposal</vt:lpstr>
      <vt:lpstr>Budget allocation</vt:lpstr>
      <vt:lpstr>Ex-post controls</vt:lpstr>
      <vt:lpstr>Keeping records</vt:lpstr>
      <vt:lpstr>Resources available</vt:lpstr>
      <vt:lpstr> Horizon Europe specific provisions</vt:lpstr>
      <vt:lpstr>Project-based remuneration at a glance    </vt:lpstr>
      <vt:lpstr> Horizon Europe Model Grant Agreement</vt:lpstr>
      <vt:lpstr>Affiliated entities</vt:lpstr>
      <vt:lpstr>Associated Partner (AP)</vt:lpstr>
      <vt:lpstr> Proposal: Buget Plan</vt:lpstr>
      <vt:lpstr>Cost categories have separate columns</vt:lpstr>
      <vt:lpstr>Cost categories – Application form</vt:lpstr>
      <vt:lpstr>Key messages</vt:lpstr>
      <vt:lpstr> GROUP WORK</vt:lpstr>
      <vt:lpstr>Budgeting a Workpackage</vt:lpstr>
      <vt:lpstr>PowerPoint-Präsentation</vt:lpstr>
      <vt:lpstr>  Time recording system in hours</vt:lpstr>
      <vt:lpstr> Horizon Europe specific provisions</vt:lpstr>
      <vt:lpstr>Standard Evaluation forms/Additional information</vt:lpstr>
      <vt:lpstr>PowerPoint-Präsentation</vt:lpstr>
      <vt:lpstr>FURTHER INFORMATION</vt:lpstr>
      <vt:lpstr>Certificate on financial statements (CFS)</vt:lpstr>
      <vt:lpstr>In-kind contributions – eligible under HE</vt:lpstr>
      <vt:lpstr>Horizon Europe specific provisions</vt:lpstr>
      <vt:lpstr>Internal invoicing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ZACHARIADOU Eleftheria (RTD-EXT)</dc:creator>
  <cp:lastModifiedBy>spiesberger</cp:lastModifiedBy>
  <cp:revision>199</cp:revision>
  <dcterms:created xsi:type="dcterms:W3CDTF">2020-12-04T09:35:19Z</dcterms:created>
  <dcterms:modified xsi:type="dcterms:W3CDTF">2023-01-26T23:55:19Z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0x0101007AB2C70733C01749A1C9501AB10D1536</vt:lpwstr>
  </property>
</Properties>
</file>