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handoutMasterIdLst>
    <p:handoutMasterId r:id="rId29"/>
  </p:handoutMasterIdLst>
  <p:sldIdLst>
    <p:sldId id="403" r:id="rId5"/>
    <p:sldId id="402" r:id="rId6"/>
    <p:sldId id="404" r:id="rId7"/>
    <p:sldId id="405" r:id="rId8"/>
    <p:sldId id="406" r:id="rId9"/>
    <p:sldId id="407" r:id="rId10"/>
    <p:sldId id="408" r:id="rId11"/>
    <p:sldId id="409" r:id="rId12"/>
    <p:sldId id="410" r:id="rId13"/>
    <p:sldId id="411" r:id="rId14"/>
    <p:sldId id="412" r:id="rId15"/>
    <p:sldId id="413" r:id="rId16"/>
    <p:sldId id="414" r:id="rId17"/>
    <p:sldId id="415" r:id="rId18"/>
    <p:sldId id="416" r:id="rId19"/>
    <p:sldId id="417" r:id="rId20"/>
    <p:sldId id="418" r:id="rId21"/>
    <p:sldId id="419" r:id="rId22"/>
    <p:sldId id="420" r:id="rId23"/>
    <p:sldId id="421" r:id="rId24"/>
    <p:sldId id="422" r:id="rId25"/>
    <p:sldId id="399" r:id="rId26"/>
    <p:sldId id="275" r:id="rId2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LIFAJ Simon (RTD)" initials="TS(" lastIdx="1" clrIdx="0">
    <p:extLst/>
  </p:cmAuthor>
  <p:cmAuthor id="2" name="ZIAKAS Konstantinos (RTD)" initials="ZK("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D10E"/>
    <a:srgbClr val="9BD4F0"/>
    <a:srgbClr val="580B95"/>
    <a:srgbClr val="A2D5D0"/>
    <a:srgbClr val="FFFFFF"/>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97455" autoAdjust="0"/>
  </p:normalViewPr>
  <p:slideViewPr>
    <p:cSldViewPr snapToGrid="0">
      <p:cViewPr varScale="1">
        <p:scale>
          <a:sx n="80" d="100"/>
          <a:sy n="80" d="100"/>
        </p:scale>
        <p:origin x="293" y="62"/>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AB16-48D4-8ADF-8527646BA4E5}"/>
              </c:ext>
            </c:extLst>
          </c:dPt>
          <c:dPt>
            <c:idx val="1"/>
            <c:bubble3D val="0"/>
            <c:spPr>
              <a:solidFill>
                <a:schemeClr val="accent2"/>
              </a:solidFill>
              <a:ln w="19050">
                <a:noFill/>
              </a:ln>
              <a:effectLst/>
            </c:spPr>
            <c:extLst>
              <c:ext xmlns:c16="http://schemas.microsoft.com/office/drawing/2014/chart" uri="{C3380CC4-5D6E-409C-BE32-E72D297353CC}">
                <c16:uniqueId val="{00000003-AB16-48D4-8ADF-8527646BA4E5}"/>
              </c:ext>
            </c:extLst>
          </c:dPt>
          <c:dPt>
            <c:idx val="2"/>
            <c:bubble3D val="0"/>
            <c:spPr>
              <a:solidFill>
                <a:schemeClr val="accent3"/>
              </a:solidFill>
              <a:ln w="19050">
                <a:noFill/>
              </a:ln>
              <a:effectLst/>
            </c:spPr>
            <c:extLst>
              <c:ext xmlns:c16="http://schemas.microsoft.com/office/drawing/2014/chart" uri="{C3380CC4-5D6E-409C-BE32-E72D297353CC}">
                <c16:uniqueId val="{00000005-AB16-48D4-8ADF-8527646BA4E5}"/>
              </c:ext>
            </c:extLst>
          </c:dPt>
          <c:dPt>
            <c:idx val="3"/>
            <c:bubble3D val="0"/>
            <c:spPr>
              <a:solidFill>
                <a:schemeClr val="accent4"/>
              </a:solidFill>
              <a:ln w="19050">
                <a:noFill/>
              </a:ln>
              <a:effectLst/>
            </c:spPr>
            <c:extLst>
              <c:ext xmlns:c16="http://schemas.microsoft.com/office/drawing/2014/chart" uri="{C3380CC4-5D6E-409C-BE32-E72D297353CC}">
                <c16:uniqueId val="{00000007-AB16-48D4-8ADF-8527646BA4E5}"/>
              </c:ext>
            </c:extLst>
          </c:dPt>
          <c:dLbls>
            <c:dLbl>
              <c:idx val="0"/>
              <c:layout/>
              <c:tx>
                <c:rich>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r>
                      <a:rPr lang="en-US" sz="1400" b="1" dirty="0"/>
                      <a:t>25.0</a:t>
                    </a:r>
                    <a:endParaRPr lang="en-US" dirty="0"/>
                  </a:p>
                </c:rich>
              </c:tx>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de-DE"/>
                </a:p>
              </c:txPr>
              <c:dLblPos val="in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AB16-48D4-8ADF-8527646BA4E5}"/>
                </c:ext>
              </c:extLst>
            </c:dLbl>
            <c:dLbl>
              <c:idx val="1"/>
              <c:layout/>
              <c:tx>
                <c:rich>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r>
                      <a:rPr lang="en-US" dirty="0"/>
                      <a:t>53.5</a:t>
                    </a:r>
                  </a:p>
                </c:rich>
              </c:tx>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de-DE"/>
                </a:p>
              </c:txPr>
              <c:dLblPos val="in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AB16-48D4-8ADF-8527646BA4E5}"/>
                </c:ext>
              </c:extLst>
            </c:dLbl>
            <c:dLbl>
              <c:idx val="2"/>
              <c:layout/>
              <c:tx>
                <c:rich>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r>
                      <a:rPr lang="en-US" dirty="0"/>
                      <a:t>13.6</a:t>
                    </a:r>
                  </a:p>
                </c:rich>
              </c:tx>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de-DE"/>
                </a:p>
              </c:txPr>
              <c:dLblPos val="in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AB16-48D4-8ADF-8527646BA4E5}"/>
                </c:ext>
              </c:extLst>
            </c:dLbl>
            <c:dLbl>
              <c:idx val="3"/>
              <c:layout/>
              <c:tx>
                <c:rich>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r>
                      <a:rPr lang="en-US" dirty="0"/>
                      <a:t>3.4</a:t>
                    </a:r>
                  </a:p>
                </c:rich>
              </c:tx>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de-DE"/>
                </a:p>
              </c:txPr>
              <c:dLblPos val="in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AB16-48D4-8ADF-8527646BA4E5}"/>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de-DE"/>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Excellent Science</c:v>
                </c:pt>
                <c:pt idx="1">
                  <c:v>Global challenges and European ind. comp.</c:v>
                </c:pt>
                <c:pt idx="2">
                  <c:v>Innovative Europe</c:v>
                </c:pt>
                <c:pt idx="3">
                  <c:v>Widening Part and ERA</c:v>
                </c:pt>
              </c:strCache>
            </c:strRef>
          </c:cat>
          <c:val>
            <c:numRef>
              <c:f>Sheet1!$B$2:$B$5</c:f>
              <c:numCache>
                <c:formatCode>General</c:formatCode>
                <c:ptCount val="4"/>
                <c:pt idx="0" formatCode="0.0">
                  <c:v>25</c:v>
                </c:pt>
                <c:pt idx="1">
                  <c:v>53.5</c:v>
                </c:pt>
                <c:pt idx="2">
                  <c:v>13.6</c:v>
                </c:pt>
                <c:pt idx="3">
                  <c:v>3.4</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6="http://schemas.microsoft.com/office/drawing/2014/chart" uri="{C3380CC4-5D6E-409C-BE32-E72D297353CC}">
              <c16:uniqueId val="{00000008-AB16-48D4-8ADF-8527646BA4E5}"/>
            </c:ext>
          </c:extLst>
        </c:ser>
        <c:dLbls>
          <c:dLblPos val="inEnd"/>
          <c:showLegendKey val="0"/>
          <c:showVal val="0"/>
          <c:showCatName val="0"/>
          <c:showSerName val="0"/>
          <c:showPercent val="1"/>
          <c:showBubbleSize val="0"/>
          <c:showLeaderLines val="1"/>
        </c:dLbls>
        <c:firstSliceAng val="270"/>
      </c:pieChart>
      <c:spPr>
        <a:noFill/>
        <a:ln>
          <a:noFill/>
        </a:ln>
        <a:effectLst/>
      </c:spPr>
    </c:plotArea>
    <c:legend>
      <c:legendPos val="r"/>
      <c:layout>
        <c:manualLayout>
          <c:xMode val="edge"/>
          <c:yMode val="edge"/>
          <c:x val="0.52698324514991179"/>
          <c:y val="0.24148416825944127"/>
          <c:w val="0.42488830568859082"/>
          <c:h val="0.5170314075794491"/>
        </c:manualLayout>
      </c:layout>
      <c:overlay val="0"/>
      <c:spPr>
        <a:noFill/>
        <a:ln>
          <a:noFill/>
        </a:ln>
        <a:effectLst/>
      </c:spPr>
      <c:txPr>
        <a:bodyPr rot="0" spcFirstLastPara="1" vertOverflow="ellipsis" vert="horz" wrap="square" anchor="b" anchorCtr="1"/>
        <a:lstStyle/>
        <a:p>
          <a:pPr>
            <a:defRPr sz="1800" b="0" i="0" u="none" strike="noStrike" kern="1200" baseline="0">
              <a:solidFill>
                <a:schemeClr val="tx1"/>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0FDE48-1EE4-48DB-B3FD-FBEE14BCBC4A}" type="doc">
      <dgm:prSet loTypeId="urn:microsoft.com/office/officeart/2005/8/layout/process3" loCatId="process" qsTypeId="urn:microsoft.com/office/officeart/2005/8/quickstyle/simple2" qsCatId="simple" csTypeId="urn:microsoft.com/office/officeart/2005/8/colors/accent1_2" csCatId="accent1" phldr="1"/>
      <dgm:spPr/>
      <dgm:t>
        <a:bodyPr/>
        <a:lstStyle/>
        <a:p>
          <a:endParaRPr lang="de-AT"/>
        </a:p>
      </dgm:t>
    </dgm:pt>
    <dgm:pt modelId="{859116E6-E3DD-4936-8CCF-A9401FB0B31C}">
      <dgm:prSet phldrT="[Text]"/>
      <dgm:spPr/>
      <dgm:t>
        <a:bodyPr/>
        <a:lstStyle/>
        <a:p>
          <a:r>
            <a:rPr lang="de-AT" b="1" dirty="0"/>
            <a:t>Monday </a:t>
          </a:r>
        </a:p>
      </dgm:t>
    </dgm:pt>
    <dgm:pt modelId="{76F90D8A-60CB-4B12-BD09-DB13F74595B9}" type="parTrans" cxnId="{3368E82E-DB36-4602-A356-3792E30B1E99}">
      <dgm:prSet/>
      <dgm:spPr/>
      <dgm:t>
        <a:bodyPr/>
        <a:lstStyle/>
        <a:p>
          <a:endParaRPr lang="de-AT" b="1"/>
        </a:p>
      </dgm:t>
    </dgm:pt>
    <dgm:pt modelId="{0899003C-3B46-470E-824A-A0124EB8E12E}" type="sibTrans" cxnId="{3368E82E-DB36-4602-A356-3792E30B1E99}">
      <dgm:prSet/>
      <dgm:spPr/>
      <dgm:t>
        <a:bodyPr/>
        <a:lstStyle/>
        <a:p>
          <a:endParaRPr lang="de-AT" b="1"/>
        </a:p>
      </dgm:t>
    </dgm:pt>
    <dgm:pt modelId="{3BE8DE00-4145-4AA3-B540-DCEF818F8753}">
      <dgm:prSet phldrT="[Text]"/>
      <dgm:spPr/>
      <dgm:t>
        <a:bodyPr/>
        <a:lstStyle/>
        <a:p>
          <a:r>
            <a:rPr lang="en-US" b="1" dirty="0"/>
            <a:t>Horizon Europe Overview</a:t>
          </a:r>
          <a:endParaRPr lang="de-AT" b="1" dirty="0"/>
        </a:p>
      </dgm:t>
    </dgm:pt>
    <dgm:pt modelId="{D617A04A-57EC-49EB-A713-FF712D80823B}" type="parTrans" cxnId="{7D30ACFA-999E-41FD-95F5-3EB506665343}">
      <dgm:prSet/>
      <dgm:spPr/>
      <dgm:t>
        <a:bodyPr/>
        <a:lstStyle/>
        <a:p>
          <a:endParaRPr lang="de-AT" b="1"/>
        </a:p>
      </dgm:t>
    </dgm:pt>
    <dgm:pt modelId="{EB37A32E-00FE-424F-B92B-A8B3DD294623}" type="sibTrans" cxnId="{7D30ACFA-999E-41FD-95F5-3EB506665343}">
      <dgm:prSet/>
      <dgm:spPr/>
      <dgm:t>
        <a:bodyPr/>
        <a:lstStyle/>
        <a:p>
          <a:endParaRPr lang="de-AT" b="1"/>
        </a:p>
      </dgm:t>
    </dgm:pt>
    <dgm:pt modelId="{C6E7C33D-9960-4E20-B6CD-3086E756BA75}">
      <dgm:prSet phldrT="[Text]"/>
      <dgm:spPr/>
      <dgm:t>
        <a:bodyPr/>
        <a:lstStyle/>
        <a:p>
          <a:r>
            <a:rPr lang="de-AT" b="1" dirty="0"/>
            <a:t>Wednesday </a:t>
          </a:r>
        </a:p>
      </dgm:t>
    </dgm:pt>
    <dgm:pt modelId="{9A51C2FC-AB58-4CD8-8EB8-C247E221DEE3}" type="parTrans" cxnId="{912740FF-8A30-41D1-804B-0D6384BA49F0}">
      <dgm:prSet/>
      <dgm:spPr/>
      <dgm:t>
        <a:bodyPr/>
        <a:lstStyle/>
        <a:p>
          <a:endParaRPr lang="de-AT" b="1"/>
        </a:p>
      </dgm:t>
    </dgm:pt>
    <dgm:pt modelId="{05165199-6627-4EE9-8F61-DB176EA32615}" type="sibTrans" cxnId="{912740FF-8A30-41D1-804B-0D6384BA49F0}">
      <dgm:prSet/>
      <dgm:spPr/>
      <dgm:t>
        <a:bodyPr/>
        <a:lstStyle/>
        <a:p>
          <a:endParaRPr lang="de-AT" b="1"/>
        </a:p>
      </dgm:t>
    </dgm:pt>
    <dgm:pt modelId="{D65180E7-0C0C-4462-A449-64350C60CECC}">
      <dgm:prSet phldrT="[Text]"/>
      <dgm:spPr/>
      <dgm:t>
        <a:bodyPr/>
        <a:lstStyle/>
        <a:p>
          <a:r>
            <a:rPr lang="en-US" b="1" dirty="0"/>
            <a:t>Proposal’s main parts</a:t>
          </a:r>
          <a:endParaRPr lang="de-AT" b="1" dirty="0"/>
        </a:p>
      </dgm:t>
    </dgm:pt>
    <dgm:pt modelId="{F11A4D45-8D68-4CFB-9B30-69E5A2780947}" type="parTrans" cxnId="{E9E6D499-09EB-42C9-85BF-3B696DF453C9}">
      <dgm:prSet/>
      <dgm:spPr/>
      <dgm:t>
        <a:bodyPr/>
        <a:lstStyle/>
        <a:p>
          <a:endParaRPr lang="de-AT" b="1"/>
        </a:p>
      </dgm:t>
    </dgm:pt>
    <dgm:pt modelId="{157027DD-4B19-4BA9-B70F-DA39A775FB60}" type="sibTrans" cxnId="{E9E6D499-09EB-42C9-85BF-3B696DF453C9}">
      <dgm:prSet/>
      <dgm:spPr/>
      <dgm:t>
        <a:bodyPr/>
        <a:lstStyle/>
        <a:p>
          <a:endParaRPr lang="de-AT" b="1"/>
        </a:p>
      </dgm:t>
    </dgm:pt>
    <dgm:pt modelId="{1580298C-CA9A-40B6-99B6-33A2054DB626}">
      <dgm:prSet phldrT="[Text]"/>
      <dgm:spPr/>
      <dgm:t>
        <a:bodyPr/>
        <a:lstStyle/>
        <a:p>
          <a:r>
            <a:rPr lang="de-AT" b="1" dirty="0" err="1" smtClean="0"/>
            <a:t>Friday</a:t>
          </a:r>
          <a:endParaRPr lang="de-AT" b="1" dirty="0"/>
        </a:p>
      </dgm:t>
    </dgm:pt>
    <dgm:pt modelId="{3E439D6E-3BD6-4A60-AF0A-97C4F4381D9E}" type="parTrans" cxnId="{207BB81D-BFD5-432F-9F23-2ABDABBD1961}">
      <dgm:prSet/>
      <dgm:spPr/>
      <dgm:t>
        <a:bodyPr/>
        <a:lstStyle/>
        <a:p>
          <a:endParaRPr lang="de-AT" b="1"/>
        </a:p>
      </dgm:t>
    </dgm:pt>
    <dgm:pt modelId="{976AB554-77D9-4B79-950E-B86023644B31}" type="sibTrans" cxnId="{207BB81D-BFD5-432F-9F23-2ABDABBD1961}">
      <dgm:prSet/>
      <dgm:spPr/>
      <dgm:t>
        <a:bodyPr/>
        <a:lstStyle/>
        <a:p>
          <a:endParaRPr lang="de-AT" b="1"/>
        </a:p>
      </dgm:t>
    </dgm:pt>
    <dgm:pt modelId="{0B0293F1-837E-4459-8C1F-E643167FBC6A}">
      <dgm:prSet/>
      <dgm:spPr/>
      <dgm:t>
        <a:bodyPr/>
        <a:lstStyle/>
        <a:p>
          <a:r>
            <a:rPr lang="en-GB" b="1" dirty="0"/>
            <a:t>Call/topic decoding and understanding</a:t>
          </a:r>
          <a:endParaRPr lang="de-AT" b="1" i="1" dirty="0"/>
        </a:p>
      </dgm:t>
    </dgm:pt>
    <dgm:pt modelId="{F2FDD1C6-2013-4B1D-B0C3-A4DF436D9024}" type="parTrans" cxnId="{CDD36AFD-8BA1-4ECE-9C81-D863924CF3BE}">
      <dgm:prSet/>
      <dgm:spPr/>
      <dgm:t>
        <a:bodyPr/>
        <a:lstStyle/>
        <a:p>
          <a:endParaRPr lang="de-DE"/>
        </a:p>
      </dgm:t>
    </dgm:pt>
    <dgm:pt modelId="{0C77E981-2A78-4C30-A373-DCD00CB62BA1}" type="sibTrans" cxnId="{CDD36AFD-8BA1-4ECE-9C81-D863924CF3BE}">
      <dgm:prSet/>
      <dgm:spPr/>
      <dgm:t>
        <a:bodyPr/>
        <a:lstStyle/>
        <a:p>
          <a:endParaRPr lang="de-DE"/>
        </a:p>
      </dgm:t>
    </dgm:pt>
    <dgm:pt modelId="{29C503F9-4500-42E4-AE06-378664E29730}">
      <dgm:prSet phldrT="[Text]"/>
      <dgm:spPr/>
      <dgm:t>
        <a:bodyPr/>
        <a:lstStyle/>
        <a:p>
          <a:r>
            <a:rPr lang="en-US" b="1" dirty="0"/>
            <a:t>The Funding and Tenders Portal </a:t>
          </a:r>
          <a:endParaRPr lang="de-AT" b="1" dirty="0"/>
        </a:p>
      </dgm:t>
    </dgm:pt>
    <dgm:pt modelId="{0612A60F-447A-423F-982A-18FC1C6704F5}" type="parTrans" cxnId="{5F2D22E1-AB33-4C26-8815-FA9DD57AECE0}">
      <dgm:prSet/>
      <dgm:spPr/>
      <dgm:t>
        <a:bodyPr/>
        <a:lstStyle/>
        <a:p>
          <a:endParaRPr lang="de-DE"/>
        </a:p>
      </dgm:t>
    </dgm:pt>
    <dgm:pt modelId="{B5EEB184-B3C7-4C92-B3F7-7258600B6E8A}" type="sibTrans" cxnId="{5F2D22E1-AB33-4C26-8815-FA9DD57AECE0}">
      <dgm:prSet/>
      <dgm:spPr/>
      <dgm:t>
        <a:bodyPr/>
        <a:lstStyle/>
        <a:p>
          <a:endParaRPr lang="de-DE"/>
        </a:p>
      </dgm:t>
    </dgm:pt>
    <dgm:pt modelId="{735E3036-95CA-4921-8016-196194E3E441}">
      <dgm:prSet/>
      <dgm:spPr/>
      <dgm:t>
        <a:bodyPr/>
        <a:lstStyle/>
        <a:p>
          <a:r>
            <a:rPr lang="en-US" b="1" dirty="0"/>
            <a:t>Implementation</a:t>
          </a:r>
          <a:endParaRPr lang="de-DE" b="1" dirty="0"/>
        </a:p>
      </dgm:t>
    </dgm:pt>
    <dgm:pt modelId="{76E0A475-B05D-4277-986F-35127928C00B}" type="parTrans" cxnId="{BF039D13-64F1-42D5-B733-DA62A48FF698}">
      <dgm:prSet/>
      <dgm:spPr/>
      <dgm:t>
        <a:bodyPr/>
        <a:lstStyle/>
        <a:p>
          <a:endParaRPr lang="de-DE"/>
        </a:p>
      </dgm:t>
    </dgm:pt>
    <dgm:pt modelId="{CFB4CB8B-8000-4910-86A9-6B8AD0C71B97}" type="sibTrans" cxnId="{BF039D13-64F1-42D5-B733-DA62A48FF698}">
      <dgm:prSet/>
      <dgm:spPr/>
      <dgm:t>
        <a:bodyPr/>
        <a:lstStyle/>
        <a:p>
          <a:endParaRPr lang="de-DE"/>
        </a:p>
      </dgm:t>
    </dgm:pt>
    <dgm:pt modelId="{148B1F26-CB19-4ABC-BF45-4B2204558898}">
      <dgm:prSet/>
      <dgm:spPr/>
      <dgm:t>
        <a:bodyPr/>
        <a:lstStyle/>
        <a:p>
          <a:r>
            <a:rPr lang="en-US" b="1" dirty="0"/>
            <a:t>Consortium as a whole</a:t>
          </a:r>
          <a:endParaRPr lang="de-DE" b="1" dirty="0"/>
        </a:p>
      </dgm:t>
    </dgm:pt>
    <dgm:pt modelId="{D026F340-B378-4624-BD25-EEE62DFCD694}" type="parTrans" cxnId="{4B0AEA43-180E-4BB3-AA40-2652ED8FD348}">
      <dgm:prSet/>
      <dgm:spPr/>
      <dgm:t>
        <a:bodyPr/>
        <a:lstStyle/>
        <a:p>
          <a:endParaRPr lang="de-DE"/>
        </a:p>
      </dgm:t>
    </dgm:pt>
    <dgm:pt modelId="{DD1B74EC-EA5F-4520-A5B2-0172D5A83A5D}" type="sibTrans" cxnId="{4B0AEA43-180E-4BB3-AA40-2652ED8FD348}">
      <dgm:prSet/>
      <dgm:spPr/>
      <dgm:t>
        <a:bodyPr/>
        <a:lstStyle/>
        <a:p>
          <a:endParaRPr lang="de-DE"/>
        </a:p>
      </dgm:t>
    </dgm:pt>
    <dgm:pt modelId="{10978C5E-E8E0-4857-87C8-2471A4CFFAA0}">
      <dgm:prSet/>
      <dgm:spPr/>
      <dgm:t>
        <a:bodyPr/>
        <a:lstStyle/>
        <a:p>
          <a:r>
            <a:rPr lang="en-US" b="1" dirty="0"/>
            <a:t>Horizontal issues</a:t>
          </a:r>
          <a:endParaRPr lang="de-DE" b="1" dirty="0"/>
        </a:p>
      </dgm:t>
    </dgm:pt>
    <dgm:pt modelId="{D6689751-25EF-4811-A59A-F402D6B0560B}" type="sibTrans" cxnId="{2750EA4C-E6DE-43A5-A8CD-7077384E2DD9}">
      <dgm:prSet/>
      <dgm:spPr/>
      <dgm:t>
        <a:bodyPr/>
        <a:lstStyle/>
        <a:p>
          <a:endParaRPr lang="de-DE"/>
        </a:p>
      </dgm:t>
    </dgm:pt>
    <dgm:pt modelId="{17CF6DB2-A762-44B3-B3EB-4A8A42558D14}" type="parTrans" cxnId="{2750EA4C-E6DE-43A5-A8CD-7077384E2DD9}">
      <dgm:prSet/>
      <dgm:spPr/>
      <dgm:t>
        <a:bodyPr/>
        <a:lstStyle/>
        <a:p>
          <a:endParaRPr lang="de-DE"/>
        </a:p>
      </dgm:t>
    </dgm:pt>
    <dgm:pt modelId="{07352CA0-B6CC-4A1A-9F57-6464FD8321A9}">
      <dgm:prSet/>
      <dgm:spPr/>
      <dgm:t>
        <a:bodyPr/>
        <a:lstStyle/>
        <a:p>
          <a:r>
            <a:rPr lang="en-US" b="1" dirty="0"/>
            <a:t>Excellence</a:t>
          </a:r>
          <a:endParaRPr lang="de-DE" b="1" dirty="0"/>
        </a:p>
      </dgm:t>
    </dgm:pt>
    <dgm:pt modelId="{E4CFE9E6-A11E-4641-96BE-8F0EACB37D94}" type="sibTrans" cxnId="{20DD3A27-1104-405E-A9AD-6A632CE61441}">
      <dgm:prSet/>
      <dgm:spPr/>
      <dgm:t>
        <a:bodyPr/>
        <a:lstStyle/>
        <a:p>
          <a:endParaRPr lang="de-DE"/>
        </a:p>
      </dgm:t>
    </dgm:pt>
    <dgm:pt modelId="{99B75C29-8A15-4DBC-BBA4-2BD1E23BBD52}" type="parTrans" cxnId="{20DD3A27-1104-405E-A9AD-6A632CE61441}">
      <dgm:prSet/>
      <dgm:spPr/>
      <dgm:t>
        <a:bodyPr/>
        <a:lstStyle/>
        <a:p>
          <a:endParaRPr lang="de-DE"/>
        </a:p>
      </dgm:t>
    </dgm:pt>
    <dgm:pt modelId="{CF4DA7DE-5CD4-4DD8-A94C-9D035410E39F}">
      <dgm:prSet phldrT="[Text]"/>
      <dgm:spPr/>
      <dgm:t>
        <a:bodyPr/>
        <a:lstStyle/>
        <a:p>
          <a:r>
            <a:rPr lang="en-US" b="1" dirty="0"/>
            <a:t>Budget</a:t>
          </a:r>
          <a:endParaRPr lang="de-AT" b="1" dirty="0"/>
        </a:p>
      </dgm:t>
    </dgm:pt>
    <dgm:pt modelId="{88683482-A9A9-4A6F-A586-CE15E23AA137}" type="parTrans" cxnId="{AD3247CD-3099-464F-90BC-31CFD53C0604}">
      <dgm:prSet/>
      <dgm:spPr/>
      <dgm:t>
        <a:bodyPr/>
        <a:lstStyle/>
        <a:p>
          <a:endParaRPr lang="de-DE"/>
        </a:p>
      </dgm:t>
    </dgm:pt>
    <dgm:pt modelId="{5DF988B2-E00C-4263-9700-3886F1012369}" type="sibTrans" cxnId="{AD3247CD-3099-464F-90BC-31CFD53C0604}">
      <dgm:prSet/>
      <dgm:spPr/>
      <dgm:t>
        <a:bodyPr/>
        <a:lstStyle/>
        <a:p>
          <a:endParaRPr lang="de-DE"/>
        </a:p>
      </dgm:t>
    </dgm:pt>
    <dgm:pt modelId="{3AC6CDA5-C51C-447A-960E-8E10BC3ACAE2}">
      <dgm:prSet/>
      <dgm:spPr/>
      <dgm:t>
        <a:bodyPr/>
        <a:lstStyle/>
        <a:p>
          <a:r>
            <a:rPr lang="en-US" b="1" dirty="0"/>
            <a:t>Specific Horizon Europe </a:t>
          </a:r>
          <a:r>
            <a:rPr lang="en-US" b="1" dirty="0" err="1"/>
            <a:t>Programmes</a:t>
          </a:r>
          <a:r>
            <a:rPr lang="en-US" b="1" dirty="0"/>
            <a:t> </a:t>
          </a:r>
          <a:endParaRPr lang="de-DE" b="1" dirty="0"/>
        </a:p>
      </dgm:t>
    </dgm:pt>
    <dgm:pt modelId="{74215A04-6256-4220-86E9-847D8C512A4E}" type="parTrans" cxnId="{53777897-D5FB-4276-9344-7B428D588441}">
      <dgm:prSet/>
      <dgm:spPr/>
      <dgm:t>
        <a:bodyPr/>
        <a:lstStyle/>
        <a:p>
          <a:endParaRPr lang="de-DE"/>
        </a:p>
      </dgm:t>
    </dgm:pt>
    <dgm:pt modelId="{5B7AAEE8-6B51-42E2-994C-9E39F2204115}" type="sibTrans" cxnId="{53777897-D5FB-4276-9344-7B428D588441}">
      <dgm:prSet/>
      <dgm:spPr/>
      <dgm:t>
        <a:bodyPr/>
        <a:lstStyle/>
        <a:p>
          <a:endParaRPr lang="de-DE"/>
        </a:p>
      </dgm:t>
    </dgm:pt>
    <dgm:pt modelId="{F1DA0BE3-EDFD-4B8D-BF35-B612363B2251}">
      <dgm:prSet/>
      <dgm:spPr/>
      <dgm:t>
        <a:bodyPr/>
        <a:lstStyle/>
        <a:p>
          <a:r>
            <a:rPr lang="en-US" b="1" i="0" dirty="0"/>
            <a:t>Possible actions to be proposed by the participant</a:t>
          </a:r>
          <a:endParaRPr lang="de-DE" b="1" i="1" dirty="0"/>
        </a:p>
      </dgm:t>
    </dgm:pt>
    <dgm:pt modelId="{AF4899F4-59EA-450F-B75D-C241E2A62EC6}" type="parTrans" cxnId="{478EB695-4DF4-4502-A0D9-48AB6466CA3C}">
      <dgm:prSet/>
      <dgm:spPr/>
      <dgm:t>
        <a:bodyPr/>
        <a:lstStyle/>
        <a:p>
          <a:endParaRPr lang="de-DE"/>
        </a:p>
      </dgm:t>
    </dgm:pt>
    <dgm:pt modelId="{422A3D32-1F87-4581-A8D6-41AEA99CE2C8}" type="sibTrans" cxnId="{478EB695-4DF4-4502-A0D9-48AB6466CA3C}">
      <dgm:prSet/>
      <dgm:spPr/>
      <dgm:t>
        <a:bodyPr/>
        <a:lstStyle/>
        <a:p>
          <a:endParaRPr lang="de-DE"/>
        </a:p>
      </dgm:t>
    </dgm:pt>
    <dgm:pt modelId="{2CF0E5DB-F89D-4A73-B9D0-EFBB05A4FFD4}">
      <dgm:prSet/>
      <dgm:spPr/>
      <dgm:t>
        <a:bodyPr/>
        <a:lstStyle/>
        <a:p>
          <a:r>
            <a:rPr lang="en-US" b="1" dirty="0"/>
            <a:t>Final discussion</a:t>
          </a:r>
          <a:endParaRPr lang="de-DE" b="1" dirty="0"/>
        </a:p>
      </dgm:t>
    </dgm:pt>
    <dgm:pt modelId="{4AC59190-0128-488D-8C48-B3D22768C57B}" type="parTrans" cxnId="{689C2A0E-2B95-4F1B-933B-6162C2221122}">
      <dgm:prSet/>
      <dgm:spPr/>
      <dgm:t>
        <a:bodyPr/>
        <a:lstStyle/>
        <a:p>
          <a:endParaRPr lang="de-DE"/>
        </a:p>
      </dgm:t>
    </dgm:pt>
    <dgm:pt modelId="{3715F32F-E769-4A48-A867-6639A82E9262}" type="sibTrans" cxnId="{689C2A0E-2B95-4F1B-933B-6162C2221122}">
      <dgm:prSet/>
      <dgm:spPr/>
      <dgm:t>
        <a:bodyPr/>
        <a:lstStyle/>
        <a:p>
          <a:endParaRPr lang="de-DE"/>
        </a:p>
      </dgm:t>
    </dgm:pt>
    <dgm:pt modelId="{722DCACD-3444-4AF5-BD01-C00A96BF090D}">
      <dgm:prSet phldrT="[Text]"/>
      <dgm:spPr/>
      <dgm:t>
        <a:bodyPr/>
        <a:lstStyle/>
        <a:p>
          <a:r>
            <a:rPr lang="en-US" b="1" dirty="0"/>
            <a:t>Impact</a:t>
          </a:r>
          <a:endParaRPr lang="de-AT" b="1" dirty="0"/>
        </a:p>
      </dgm:t>
    </dgm:pt>
    <dgm:pt modelId="{03E08E33-A6AF-4477-862A-99622525ACA1}" type="parTrans" cxnId="{CE6B3555-87A5-41E2-BEE8-708BA844FB25}">
      <dgm:prSet/>
      <dgm:spPr/>
      <dgm:t>
        <a:bodyPr/>
        <a:lstStyle/>
        <a:p>
          <a:endParaRPr lang="de-DE"/>
        </a:p>
      </dgm:t>
    </dgm:pt>
    <dgm:pt modelId="{11694715-6A03-4762-8EA8-0D17B5E97441}" type="sibTrans" cxnId="{CE6B3555-87A5-41E2-BEE8-708BA844FB25}">
      <dgm:prSet/>
      <dgm:spPr/>
      <dgm:t>
        <a:bodyPr/>
        <a:lstStyle/>
        <a:p>
          <a:endParaRPr lang="de-DE"/>
        </a:p>
      </dgm:t>
    </dgm:pt>
    <dgm:pt modelId="{D892ADA8-EAD0-45E8-8CD6-01DE05131CA8}" type="pres">
      <dgm:prSet presAssocID="{C20FDE48-1EE4-48DB-B3FD-FBEE14BCBC4A}" presName="linearFlow" presStyleCnt="0">
        <dgm:presLayoutVars>
          <dgm:dir/>
          <dgm:animLvl val="lvl"/>
          <dgm:resizeHandles val="exact"/>
        </dgm:presLayoutVars>
      </dgm:prSet>
      <dgm:spPr/>
      <dgm:t>
        <a:bodyPr/>
        <a:lstStyle/>
        <a:p>
          <a:endParaRPr lang="de-DE"/>
        </a:p>
      </dgm:t>
    </dgm:pt>
    <dgm:pt modelId="{B3F17DE6-0E6A-4E77-969B-1BF20915F52E}" type="pres">
      <dgm:prSet presAssocID="{859116E6-E3DD-4936-8CCF-A9401FB0B31C}" presName="composite" presStyleCnt="0"/>
      <dgm:spPr/>
    </dgm:pt>
    <dgm:pt modelId="{591E3245-BF94-42A0-85C0-423063A867AF}" type="pres">
      <dgm:prSet presAssocID="{859116E6-E3DD-4936-8CCF-A9401FB0B31C}" presName="parTx" presStyleLbl="node1" presStyleIdx="0" presStyleCnt="3">
        <dgm:presLayoutVars>
          <dgm:chMax val="0"/>
          <dgm:chPref val="0"/>
          <dgm:bulletEnabled val="1"/>
        </dgm:presLayoutVars>
      </dgm:prSet>
      <dgm:spPr/>
      <dgm:t>
        <a:bodyPr/>
        <a:lstStyle/>
        <a:p>
          <a:endParaRPr lang="de-DE"/>
        </a:p>
      </dgm:t>
    </dgm:pt>
    <dgm:pt modelId="{5061C6EB-F534-4839-BA85-7DAA093CB2C1}" type="pres">
      <dgm:prSet presAssocID="{859116E6-E3DD-4936-8CCF-A9401FB0B31C}" presName="parSh" presStyleLbl="node1" presStyleIdx="0" presStyleCnt="3"/>
      <dgm:spPr/>
      <dgm:t>
        <a:bodyPr/>
        <a:lstStyle/>
        <a:p>
          <a:endParaRPr lang="de-DE"/>
        </a:p>
      </dgm:t>
    </dgm:pt>
    <dgm:pt modelId="{CE1F982F-5C57-4680-8D84-47C01F1EF047}" type="pres">
      <dgm:prSet presAssocID="{859116E6-E3DD-4936-8CCF-A9401FB0B31C}" presName="desTx" presStyleLbl="fgAcc1" presStyleIdx="0" presStyleCnt="3">
        <dgm:presLayoutVars>
          <dgm:bulletEnabled val="1"/>
        </dgm:presLayoutVars>
      </dgm:prSet>
      <dgm:spPr/>
      <dgm:t>
        <a:bodyPr/>
        <a:lstStyle/>
        <a:p>
          <a:endParaRPr lang="de-DE"/>
        </a:p>
      </dgm:t>
    </dgm:pt>
    <dgm:pt modelId="{8A367FC3-7FAC-48C9-A2D2-F3854E20EB3F}" type="pres">
      <dgm:prSet presAssocID="{0899003C-3B46-470E-824A-A0124EB8E12E}" presName="sibTrans" presStyleLbl="sibTrans2D1" presStyleIdx="0" presStyleCnt="2"/>
      <dgm:spPr/>
      <dgm:t>
        <a:bodyPr/>
        <a:lstStyle/>
        <a:p>
          <a:endParaRPr lang="de-DE"/>
        </a:p>
      </dgm:t>
    </dgm:pt>
    <dgm:pt modelId="{F5051709-5B0A-454E-8506-E9DBC8B90C52}" type="pres">
      <dgm:prSet presAssocID="{0899003C-3B46-470E-824A-A0124EB8E12E}" presName="connTx" presStyleLbl="sibTrans2D1" presStyleIdx="0" presStyleCnt="2"/>
      <dgm:spPr/>
      <dgm:t>
        <a:bodyPr/>
        <a:lstStyle/>
        <a:p>
          <a:endParaRPr lang="de-DE"/>
        </a:p>
      </dgm:t>
    </dgm:pt>
    <dgm:pt modelId="{FC1DC254-1777-4B19-B44E-C004ECD81C24}" type="pres">
      <dgm:prSet presAssocID="{C6E7C33D-9960-4E20-B6CD-3086E756BA75}" presName="composite" presStyleCnt="0"/>
      <dgm:spPr/>
    </dgm:pt>
    <dgm:pt modelId="{A0D640FF-F5B0-4F07-A96B-7D1FAFE84C6E}" type="pres">
      <dgm:prSet presAssocID="{C6E7C33D-9960-4E20-B6CD-3086E756BA75}" presName="parTx" presStyleLbl="node1" presStyleIdx="0" presStyleCnt="3">
        <dgm:presLayoutVars>
          <dgm:chMax val="0"/>
          <dgm:chPref val="0"/>
          <dgm:bulletEnabled val="1"/>
        </dgm:presLayoutVars>
      </dgm:prSet>
      <dgm:spPr/>
      <dgm:t>
        <a:bodyPr/>
        <a:lstStyle/>
        <a:p>
          <a:endParaRPr lang="de-DE"/>
        </a:p>
      </dgm:t>
    </dgm:pt>
    <dgm:pt modelId="{631DD483-13A3-4B97-9BE5-4C9A7798217E}" type="pres">
      <dgm:prSet presAssocID="{C6E7C33D-9960-4E20-B6CD-3086E756BA75}" presName="parSh" presStyleLbl="node1" presStyleIdx="1" presStyleCnt="3" custLinFactNeighborY="5337"/>
      <dgm:spPr/>
      <dgm:t>
        <a:bodyPr/>
        <a:lstStyle/>
        <a:p>
          <a:endParaRPr lang="de-DE"/>
        </a:p>
      </dgm:t>
    </dgm:pt>
    <dgm:pt modelId="{D3216C41-F320-4C72-AF9C-681C657B1E6D}" type="pres">
      <dgm:prSet presAssocID="{C6E7C33D-9960-4E20-B6CD-3086E756BA75}" presName="desTx" presStyleLbl="fgAcc1" presStyleIdx="1" presStyleCnt="3">
        <dgm:presLayoutVars>
          <dgm:bulletEnabled val="1"/>
        </dgm:presLayoutVars>
      </dgm:prSet>
      <dgm:spPr/>
      <dgm:t>
        <a:bodyPr/>
        <a:lstStyle/>
        <a:p>
          <a:endParaRPr lang="de-DE"/>
        </a:p>
      </dgm:t>
    </dgm:pt>
    <dgm:pt modelId="{DB93FA50-C691-4DCD-A2F0-CA8C20146DF7}" type="pres">
      <dgm:prSet presAssocID="{05165199-6627-4EE9-8F61-DB176EA32615}" presName="sibTrans" presStyleLbl="sibTrans2D1" presStyleIdx="1" presStyleCnt="2"/>
      <dgm:spPr/>
      <dgm:t>
        <a:bodyPr/>
        <a:lstStyle/>
        <a:p>
          <a:endParaRPr lang="de-DE"/>
        </a:p>
      </dgm:t>
    </dgm:pt>
    <dgm:pt modelId="{DAC01D80-6A70-4B11-A2B5-8B9EB5CAF61D}" type="pres">
      <dgm:prSet presAssocID="{05165199-6627-4EE9-8F61-DB176EA32615}" presName="connTx" presStyleLbl="sibTrans2D1" presStyleIdx="1" presStyleCnt="2"/>
      <dgm:spPr/>
      <dgm:t>
        <a:bodyPr/>
        <a:lstStyle/>
        <a:p>
          <a:endParaRPr lang="de-DE"/>
        </a:p>
      </dgm:t>
    </dgm:pt>
    <dgm:pt modelId="{3CC9AFFC-7432-410F-8CA5-E9E6F2CE1CEA}" type="pres">
      <dgm:prSet presAssocID="{1580298C-CA9A-40B6-99B6-33A2054DB626}" presName="composite" presStyleCnt="0"/>
      <dgm:spPr/>
    </dgm:pt>
    <dgm:pt modelId="{647DD715-A62C-45C7-8697-AF2E0DA0F000}" type="pres">
      <dgm:prSet presAssocID="{1580298C-CA9A-40B6-99B6-33A2054DB626}" presName="parTx" presStyleLbl="node1" presStyleIdx="1" presStyleCnt="3">
        <dgm:presLayoutVars>
          <dgm:chMax val="0"/>
          <dgm:chPref val="0"/>
          <dgm:bulletEnabled val="1"/>
        </dgm:presLayoutVars>
      </dgm:prSet>
      <dgm:spPr/>
      <dgm:t>
        <a:bodyPr/>
        <a:lstStyle/>
        <a:p>
          <a:endParaRPr lang="de-DE"/>
        </a:p>
      </dgm:t>
    </dgm:pt>
    <dgm:pt modelId="{1C426E62-7AAF-4F3C-B153-A9C66044DCE0}" type="pres">
      <dgm:prSet presAssocID="{1580298C-CA9A-40B6-99B6-33A2054DB626}" presName="parSh" presStyleLbl="node1" presStyleIdx="2" presStyleCnt="3"/>
      <dgm:spPr/>
      <dgm:t>
        <a:bodyPr/>
        <a:lstStyle/>
        <a:p>
          <a:endParaRPr lang="de-DE"/>
        </a:p>
      </dgm:t>
    </dgm:pt>
    <dgm:pt modelId="{48AD896D-821E-46D9-AABA-D204AFD12BC4}" type="pres">
      <dgm:prSet presAssocID="{1580298C-CA9A-40B6-99B6-33A2054DB626}" presName="desTx" presStyleLbl="fgAcc1" presStyleIdx="2" presStyleCnt="3" custScaleX="108189" custLinFactNeighborX="-1941" custLinFactNeighborY="463">
        <dgm:presLayoutVars>
          <dgm:bulletEnabled val="1"/>
        </dgm:presLayoutVars>
      </dgm:prSet>
      <dgm:spPr/>
      <dgm:t>
        <a:bodyPr/>
        <a:lstStyle/>
        <a:p>
          <a:endParaRPr lang="de-DE"/>
        </a:p>
      </dgm:t>
    </dgm:pt>
  </dgm:ptLst>
  <dgm:cxnLst>
    <dgm:cxn modelId="{2750EA4C-E6DE-43A5-A8CD-7077384E2DD9}" srcId="{C6E7C33D-9960-4E20-B6CD-3086E756BA75}" destId="{10978C5E-E8E0-4857-87C8-2471A4CFFAA0}" srcOrd="4" destOrd="0" parTransId="{17CF6DB2-A762-44B3-B3EB-4A8A42558D14}" sibTransId="{D6689751-25EF-4811-A59A-F402D6B0560B}"/>
    <dgm:cxn modelId="{6D80E5CE-EEF3-494E-83C4-C61E23F7A36D}" type="presOf" srcId="{859116E6-E3DD-4936-8CCF-A9401FB0B31C}" destId="{5061C6EB-F534-4839-BA85-7DAA093CB2C1}" srcOrd="1" destOrd="0" presId="urn:microsoft.com/office/officeart/2005/8/layout/process3"/>
    <dgm:cxn modelId="{39B661D8-B506-418F-8648-1CA706670C3A}" type="presOf" srcId="{3AC6CDA5-C51C-447A-960E-8E10BC3ACAE2}" destId="{48AD896D-821E-46D9-AABA-D204AFD12BC4}" srcOrd="0" destOrd="2" presId="urn:microsoft.com/office/officeart/2005/8/layout/process3"/>
    <dgm:cxn modelId="{A3B5B220-ACA7-4D23-B86C-8F459BD3F61B}" type="presOf" srcId="{859116E6-E3DD-4936-8CCF-A9401FB0B31C}" destId="{591E3245-BF94-42A0-85C0-423063A867AF}" srcOrd="0" destOrd="0" presId="urn:microsoft.com/office/officeart/2005/8/layout/process3"/>
    <dgm:cxn modelId="{CE6B3555-87A5-41E2-BEE8-708BA844FB25}" srcId="{1580298C-CA9A-40B6-99B6-33A2054DB626}" destId="{722DCACD-3444-4AF5-BD01-C00A96BF090D}" srcOrd="1" destOrd="0" parTransId="{03E08E33-A6AF-4477-862A-99622525ACA1}" sibTransId="{11694715-6A03-4762-8EA8-0D17B5E97441}"/>
    <dgm:cxn modelId="{CDD36AFD-8BA1-4ECE-9C81-D863924CF3BE}" srcId="{859116E6-E3DD-4936-8CCF-A9401FB0B31C}" destId="{0B0293F1-837E-4459-8C1F-E643167FBC6A}" srcOrd="2" destOrd="0" parTransId="{F2FDD1C6-2013-4B1D-B0C3-A4DF436D9024}" sibTransId="{0C77E981-2A78-4C30-A373-DCD00CB62BA1}"/>
    <dgm:cxn modelId="{C136C615-BC36-4E80-9151-BB5D23D11C3D}" type="presOf" srcId="{CF4DA7DE-5CD4-4DD8-A94C-9D035410E39F}" destId="{48AD896D-821E-46D9-AABA-D204AFD12BC4}" srcOrd="0" destOrd="0" presId="urn:microsoft.com/office/officeart/2005/8/layout/process3"/>
    <dgm:cxn modelId="{20DD3A27-1104-405E-A9AD-6A632CE61441}" srcId="{C6E7C33D-9960-4E20-B6CD-3086E756BA75}" destId="{07352CA0-B6CC-4A1A-9F57-6464FD8321A9}" srcOrd="3" destOrd="0" parTransId="{99B75C29-8A15-4DBC-BBA4-2BD1E23BBD52}" sibTransId="{E4CFE9E6-A11E-4641-96BE-8F0EACB37D94}"/>
    <dgm:cxn modelId="{689C2A0E-2B95-4F1B-933B-6162C2221122}" srcId="{1580298C-CA9A-40B6-99B6-33A2054DB626}" destId="{2CF0E5DB-F89D-4A73-B9D0-EFBB05A4FFD4}" srcOrd="4" destOrd="0" parTransId="{4AC59190-0128-488D-8C48-B3D22768C57B}" sibTransId="{3715F32F-E769-4A48-A867-6639A82E9262}"/>
    <dgm:cxn modelId="{207BB81D-BFD5-432F-9F23-2ABDABBD1961}" srcId="{C20FDE48-1EE4-48DB-B3FD-FBEE14BCBC4A}" destId="{1580298C-CA9A-40B6-99B6-33A2054DB626}" srcOrd="2" destOrd="0" parTransId="{3E439D6E-3BD6-4A60-AF0A-97C4F4381D9E}" sibTransId="{976AB554-77D9-4B79-950E-B86023644B31}"/>
    <dgm:cxn modelId="{3368E82E-DB36-4602-A356-3792E30B1E99}" srcId="{C20FDE48-1EE4-48DB-B3FD-FBEE14BCBC4A}" destId="{859116E6-E3DD-4936-8CCF-A9401FB0B31C}" srcOrd="0" destOrd="0" parTransId="{76F90D8A-60CB-4B12-BD09-DB13F74595B9}" sibTransId="{0899003C-3B46-470E-824A-A0124EB8E12E}"/>
    <dgm:cxn modelId="{C8A3BAEC-B137-4767-B8F4-1AF0B089F7B3}" type="presOf" srcId="{1580298C-CA9A-40B6-99B6-33A2054DB626}" destId="{1C426E62-7AAF-4F3C-B153-A9C66044DCE0}" srcOrd="1" destOrd="0" presId="urn:microsoft.com/office/officeart/2005/8/layout/process3"/>
    <dgm:cxn modelId="{5B608DAF-92C2-4B01-BE93-13663FF7C6CA}" type="presOf" srcId="{07352CA0-B6CC-4A1A-9F57-6464FD8321A9}" destId="{D3216C41-F320-4C72-AF9C-681C657B1E6D}" srcOrd="0" destOrd="3" presId="urn:microsoft.com/office/officeart/2005/8/layout/process3"/>
    <dgm:cxn modelId="{5F2D22E1-AB33-4C26-8815-FA9DD57AECE0}" srcId="{859116E6-E3DD-4936-8CCF-A9401FB0B31C}" destId="{29C503F9-4500-42E4-AE06-378664E29730}" srcOrd="1" destOrd="0" parTransId="{0612A60F-447A-423F-982A-18FC1C6704F5}" sibTransId="{B5EEB184-B3C7-4C92-B3F7-7258600B6E8A}"/>
    <dgm:cxn modelId="{E8C55CC0-353E-47C3-8434-B255CAC1AEA1}" type="presOf" srcId="{05165199-6627-4EE9-8F61-DB176EA32615}" destId="{DAC01D80-6A70-4B11-A2B5-8B9EB5CAF61D}" srcOrd="1" destOrd="0" presId="urn:microsoft.com/office/officeart/2005/8/layout/process3"/>
    <dgm:cxn modelId="{478EB695-4DF4-4502-A0D9-48AB6466CA3C}" srcId="{1580298C-CA9A-40B6-99B6-33A2054DB626}" destId="{F1DA0BE3-EDFD-4B8D-BF35-B612363B2251}" srcOrd="3" destOrd="0" parTransId="{AF4899F4-59EA-450F-B75D-C241E2A62EC6}" sibTransId="{422A3D32-1F87-4581-A8D6-41AEA99CE2C8}"/>
    <dgm:cxn modelId="{AD3247CD-3099-464F-90BC-31CFD53C0604}" srcId="{1580298C-CA9A-40B6-99B6-33A2054DB626}" destId="{CF4DA7DE-5CD4-4DD8-A94C-9D035410E39F}" srcOrd="0" destOrd="0" parTransId="{88683482-A9A9-4A6F-A586-CE15E23AA137}" sibTransId="{5DF988B2-E00C-4263-9700-3886F1012369}"/>
    <dgm:cxn modelId="{4B0AEA43-180E-4BB3-AA40-2652ED8FD348}" srcId="{C6E7C33D-9960-4E20-B6CD-3086E756BA75}" destId="{148B1F26-CB19-4ABC-BF45-4B2204558898}" srcOrd="2" destOrd="0" parTransId="{D026F340-B378-4624-BD25-EEE62DFCD694}" sibTransId="{DD1B74EC-EA5F-4520-A5B2-0172D5A83A5D}"/>
    <dgm:cxn modelId="{912740FF-8A30-41D1-804B-0D6384BA49F0}" srcId="{C20FDE48-1EE4-48DB-B3FD-FBEE14BCBC4A}" destId="{C6E7C33D-9960-4E20-B6CD-3086E756BA75}" srcOrd="1" destOrd="0" parTransId="{9A51C2FC-AB58-4CD8-8EB8-C247E221DEE3}" sibTransId="{05165199-6627-4EE9-8F61-DB176EA32615}"/>
    <dgm:cxn modelId="{BF039D13-64F1-42D5-B733-DA62A48FF698}" srcId="{C6E7C33D-9960-4E20-B6CD-3086E756BA75}" destId="{735E3036-95CA-4921-8016-196194E3E441}" srcOrd="1" destOrd="0" parTransId="{76E0A475-B05D-4277-986F-35127928C00B}" sibTransId="{CFB4CB8B-8000-4910-86A9-6B8AD0C71B97}"/>
    <dgm:cxn modelId="{F040AC2B-79CA-4EC0-841D-4F907F574401}" type="presOf" srcId="{0899003C-3B46-470E-824A-A0124EB8E12E}" destId="{8A367FC3-7FAC-48C9-A2D2-F3854E20EB3F}" srcOrd="0" destOrd="0" presId="urn:microsoft.com/office/officeart/2005/8/layout/process3"/>
    <dgm:cxn modelId="{2B984A9D-1C5E-4E0F-AA4A-5095E549DD08}" type="presOf" srcId="{D65180E7-0C0C-4462-A449-64350C60CECC}" destId="{D3216C41-F320-4C72-AF9C-681C657B1E6D}" srcOrd="0" destOrd="0" presId="urn:microsoft.com/office/officeart/2005/8/layout/process3"/>
    <dgm:cxn modelId="{E9E6D499-09EB-42C9-85BF-3B696DF453C9}" srcId="{C6E7C33D-9960-4E20-B6CD-3086E756BA75}" destId="{D65180E7-0C0C-4462-A449-64350C60CECC}" srcOrd="0" destOrd="0" parTransId="{F11A4D45-8D68-4CFB-9B30-69E5A2780947}" sibTransId="{157027DD-4B19-4BA9-B70F-DA39A775FB60}"/>
    <dgm:cxn modelId="{C98F1720-11F0-45D1-B58C-916C7E5900D7}" type="presOf" srcId="{1580298C-CA9A-40B6-99B6-33A2054DB626}" destId="{647DD715-A62C-45C7-8697-AF2E0DA0F000}" srcOrd="0" destOrd="0" presId="urn:microsoft.com/office/officeart/2005/8/layout/process3"/>
    <dgm:cxn modelId="{53777897-D5FB-4276-9344-7B428D588441}" srcId="{1580298C-CA9A-40B6-99B6-33A2054DB626}" destId="{3AC6CDA5-C51C-447A-960E-8E10BC3ACAE2}" srcOrd="2" destOrd="0" parTransId="{74215A04-6256-4220-86E9-847D8C512A4E}" sibTransId="{5B7AAEE8-6B51-42E2-994C-9E39F2204115}"/>
    <dgm:cxn modelId="{65A592C3-69A2-4ABF-8DAC-6B2742C29C60}" type="presOf" srcId="{2CF0E5DB-F89D-4A73-B9D0-EFBB05A4FFD4}" destId="{48AD896D-821E-46D9-AABA-D204AFD12BC4}" srcOrd="0" destOrd="4" presId="urn:microsoft.com/office/officeart/2005/8/layout/process3"/>
    <dgm:cxn modelId="{266CA66C-67BF-4292-A297-BC2E4A893834}" type="presOf" srcId="{C6E7C33D-9960-4E20-B6CD-3086E756BA75}" destId="{631DD483-13A3-4B97-9BE5-4C9A7798217E}" srcOrd="1" destOrd="0" presId="urn:microsoft.com/office/officeart/2005/8/layout/process3"/>
    <dgm:cxn modelId="{184CCB88-BB08-49D7-9102-0B96D66B9D16}" type="presOf" srcId="{0B0293F1-837E-4459-8C1F-E643167FBC6A}" destId="{CE1F982F-5C57-4680-8D84-47C01F1EF047}" srcOrd="0" destOrd="2" presId="urn:microsoft.com/office/officeart/2005/8/layout/process3"/>
    <dgm:cxn modelId="{88003188-3D4F-485E-B044-C47B5D9A3D37}" type="presOf" srcId="{F1DA0BE3-EDFD-4B8D-BF35-B612363B2251}" destId="{48AD896D-821E-46D9-AABA-D204AFD12BC4}" srcOrd="0" destOrd="3" presId="urn:microsoft.com/office/officeart/2005/8/layout/process3"/>
    <dgm:cxn modelId="{4697F537-DC37-48D6-B11B-CAD19CDC98C1}" type="presOf" srcId="{735E3036-95CA-4921-8016-196194E3E441}" destId="{D3216C41-F320-4C72-AF9C-681C657B1E6D}" srcOrd="0" destOrd="1" presId="urn:microsoft.com/office/officeart/2005/8/layout/process3"/>
    <dgm:cxn modelId="{E3F439FB-42BD-4474-A914-E06D68F658D4}" type="presOf" srcId="{C6E7C33D-9960-4E20-B6CD-3086E756BA75}" destId="{A0D640FF-F5B0-4F07-A96B-7D1FAFE84C6E}" srcOrd="0" destOrd="0" presId="urn:microsoft.com/office/officeart/2005/8/layout/process3"/>
    <dgm:cxn modelId="{7D30ACFA-999E-41FD-95F5-3EB506665343}" srcId="{859116E6-E3DD-4936-8CCF-A9401FB0B31C}" destId="{3BE8DE00-4145-4AA3-B540-DCEF818F8753}" srcOrd="0" destOrd="0" parTransId="{D617A04A-57EC-49EB-A713-FF712D80823B}" sibTransId="{EB37A32E-00FE-424F-B92B-A8B3DD294623}"/>
    <dgm:cxn modelId="{EBC9DA1A-1CCF-4CE2-842C-1243F20EE781}" type="presOf" srcId="{10978C5E-E8E0-4857-87C8-2471A4CFFAA0}" destId="{D3216C41-F320-4C72-AF9C-681C657B1E6D}" srcOrd="0" destOrd="4" presId="urn:microsoft.com/office/officeart/2005/8/layout/process3"/>
    <dgm:cxn modelId="{72CE3352-CAED-425A-B0A8-E68B9DE74C12}" type="presOf" srcId="{722DCACD-3444-4AF5-BD01-C00A96BF090D}" destId="{48AD896D-821E-46D9-AABA-D204AFD12BC4}" srcOrd="0" destOrd="1" presId="urn:microsoft.com/office/officeart/2005/8/layout/process3"/>
    <dgm:cxn modelId="{85EB76C9-6144-4D8D-9D7F-6018DD8CE558}" type="presOf" srcId="{29C503F9-4500-42E4-AE06-378664E29730}" destId="{CE1F982F-5C57-4680-8D84-47C01F1EF047}" srcOrd="0" destOrd="1" presId="urn:microsoft.com/office/officeart/2005/8/layout/process3"/>
    <dgm:cxn modelId="{37D76535-58CF-4D11-8426-48F5DEABC876}" type="presOf" srcId="{148B1F26-CB19-4ABC-BF45-4B2204558898}" destId="{D3216C41-F320-4C72-AF9C-681C657B1E6D}" srcOrd="0" destOrd="2" presId="urn:microsoft.com/office/officeart/2005/8/layout/process3"/>
    <dgm:cxn modelId="{56DDA5AD-92BB-4FE1-BC5D-B99847BE7B82}" type="presOf" srcId="{C20FDE48-1EE4-48DB-B3FD-FBEE14BCBC4A}" destId="{D892ADA8-EAD0-45E8-8CD6-01DE05131CA8}" srcOrd="0" destOrd="0" presId="urn:microsoft.com/office/officeart/2005/8/layout/process3"/>
    <dgm:cxn modelId="{9EF6370E-62B7-4D9D-977E-147342549AC9}" type="presOf" srcId="{0899003C-3B46-470E-824A-A0124EB8E12E}" destId="{F5051709-5B0A-454E-8506-E9DBC8B90C52}" srcOrd="1" destOrd="0" presId="urn:microsoft.com/office/officeart/2005/8/layout/process3"/>
    <dgm:cxn modelId="{0018EAE6-7C25-4367-B3C9-DADD54A1BB2A}" type="presOf" srcId="{3BE8DE00-4145-4AA3-B540-DCEF818F8753}" destId="{CE1F982F-5C57-4680-8D84-47C01F1EF047}" srcOrd="0" destOrd="0" presId="urn:microsoft.com/office/officeart/2005/8/layout/process3"/>
    <dgm:cxn modelId="{819C9E5E-ACF5-45D7-B5DB-4FEE686A031F}" type="presOf" srcId="{05165199-6627-4EE9-8F61-DB176EA32615}" destId="{DB93FA50-C691-4DCD-A2F0-CA8C20146DF7}" srcOrd="0" destOrd="0" presId="urn:microsoft.com/office/officeart/2005/8/layout/process3"/>
    <dgm:cxn modelId="{987690B2-E94F-41B8-A90B-A55B5021967B}" type="presParOf" srcId="{D892ADA8-EAD0-45E8-8CD6-01DE05131CA8}" destId="{B3F17DE6-0E6A-4E77-969B-1BF20915F52E}" srcOrd="0" destOrd="0" presId="urn:microsoft.com/office/officeart/2005/8/layout/process3"/>
    <dgm:cxn modelId="{E5D17399-3E5F-491A-83BA-585D10933371}" type="presParOf" srcId="{B3F17DE6-0E6A-4E77-969B-1BF20915F52E}" destId="{591E3245-BF94-42A0-85C0-423063A867AF}" srcOrd="0" destOrd="0" presId="urn:microsoft.com/office/officeart/2005/8/layout/process3"/>
    <dgm:cxn modelId="{39C4F848-14E4-4A82-863E-F9F1453408F1}" type="presParOf" srcId="{B3F17DE6-0E6A-4E77-969B-1BF20915F52E}" destId="{5061C6EB-F534-4839-BA85-7DAA093CB2C1}" srcOrd="1" destOrd="0" presId="urn:microsoft.com/office/officeart/2005/8/layout/process3"/>
    <dgm:cxn modelId="{9E3F78C1-C935-4AC8-B84B-BB141B7FBF31}" type="presParOf" srcId="{B3F17DE6-0E6A-4E77-969B-1BF20915F52E}" destId="{CE1F982F-5C57-4680-8D84-47C01F1EF047}" srcOrd="2" destOrd="0" presId="urn:microsoft.com/office/officeart/2005/8/layout/process3"/>
    <dgm:cxn modelId="{AE0376D2-1CA8-4AF9-A88F-2C6969CB1838}" type="presParOf" srcId="{D892ADA8-EAD0-45E8-8CD6-01DE05131CA8}" destId="{8A367FC3-7FAC-48C9-A2D2-F3854E20EB3F}" srcOrd="1" destOrd="0" presId="urn:microsoft.com/office/officeart/2005/8/layout/process3"/>
    <dgm:cxn modelId="{6DE8CE9A-2447-4284-84FF-5EB926B4821B}" type="presParOf" srcId="{8A367FC3-7FAC-48C9-A2D2-F3854E20EB3F}" destId="{F5051709-5B0A-454E-8506-E9DBC8B90C52}" srcOrd="0" destOrd="0" presId="urn:microsoft.com/office/officeart/2005/8/layout/process3"/>
    <dgm:cxn modelId="{05B75B0D-9B7C-41B5-8EE9-33D8D9980A0E}" type="presParOf" srcId="{D892ADA8-EAD0-45E8-8CD6-01DE05131CA8}" destId="{FC1DC254-1777-4B19-B44E-C004ECD81C24}" srcOrd="2" destOrd="0" presId="urn:microsoft.com/office/officeart/2005/8/layout/process3"/>
    <dgm:cxn modelId="{C0F1AEC9-CF75-4036-8E47-3B768A1F102A}" type="presParOf" srcId="{FC1DC254-1777-4B19-B44E-C004ECD81C24}" destId="{A0D640FF-F5B0-4F07-A96B-7D1FAFE84C6E}" srcOrd="0" destOrd="0" presId="urn:microsoft.com/office/officeart/2005/8/layout/process3"/>
    <dgm:cxn modelId="{E36918A5-1AB6-4924-A3E6-0A3DF6850866}" type="presParOf" srcId="{FC1DC254-1777-4B19-B44E-C004ECD81C24}" destId="{631DD483-13A3-4B97-9BE5-4C9A7798217E}" srcOrd="1" destOrd="0" presId="urn:microsoft.com/office/officeart/2005/8/layout/process3"/>
    <dgm:cxn modelId="{F58C3198-035C-46D4-987D-341B29F44B82}" type="presParOf" srcId="{FC1DC254-1777-4B19-B44E-C004ECD81C24}" destId="{D3216C41-F320-4C72-AF9C-681C657B1E6D}" srcOrd="2" destOrd="0" presId="urn:microsoft.com/office/officeart/2005/8/layout/process3"/>
    <dgm:cxn modelId="{678763D2-0340-4688-8BED-4CA8D2D71F69}" type="presParOf" srcId="{D892ADA8-EAD0-45E8-8CD6-01DE05131CA8}" destId="{DB93FA50-C691-4DCD-A2F0-CA8C20146DF7}" srcOrd="3" destOrd="0" presId="urn:microsoft.com/office/officeart/2005/8/layout/process3"/>
    <dgm:cxn modelId="{7CFFE51E-E68F-47BA-B338-32E065A01EE2}" type="presParOf" srcId="{DB93FA50-C691-4DCD-A2F0-CA8C20146DF7}" destId="{DAC01D80-6A70-4B11-A2B5-8B9EB5CAF61D}" srcOrd="0" destOrd="0" presId="urn:microsoft.com/office/officeart/2005/8/layout/process3"/>
    <dgm:cxn modelId="{00FF2EA1-4793-404B-826B-F0BE596A54EF}" type="presParOf" srcId="{D892ADA8-EAD0-45E8-8CD6-01DE05131CA8}" destId="{3CC9AFFC-7432-410F-8CA5-E9E6F2CE1CEA}" srcOrd="4" destOrd="0" presId="urn:microsoft.com/office/officeart/2005/8/layout/process3"/>
    <dgm:cxn modelId="{D7018E68-D0E9-422A-B4A6-3BE1BDC173C0}" type="presParOf" srcId="{3CC9AFFC-7432-410F-8CA5-E9E6F2CE1CEA}" destId="{647DD715-A62C-45C7-8697-AF2E0DA0F000}" srcOrd="0" destOrd="0" presId="urn:microsoft.com/office/officeart/2005/8/layout/process3"/>
    <dgm:cxn modelId="{3E24AB73-5011-41E9-A709-1BC8374B0AF4}" type="presParOf" srcId="{3CC9AFFC-7432-410F-8CA5-E9E6F2CE1CEA}" destId="{1C426E62-7AAF-4F3C-B153-A9C66044DCE0}" srcOrd="1" destOrd="0" presId="urn:microsoft.com/office/officeart/2005/8/layout/process3"/>
    <dgm:cxn modelId="{3650CE58-527F-457B-9557-0CFED9DB7487}" type="presParOf" srcId="{3CC9AFFC-7432-410F-8CA5-E9E6F2CE1CEA}" destId="{48AD896D-821E-46D9-AABA-D204AFD12BC4}"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6A9EFA-4277-4B58-957D-A7F0B8AF507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B13762CB-A9A5-4A05-AD4C-A4F142161409}">
      <dgm:prSet phldrT="[Text]" custT="1"/>
      <dgm:spPr/>
      <dgm:t>
        <a:bodyPr/>
        <a:lstStyle/>
        <a:p>
          <a:r>
            <a:rPr lang="de-DE" sz="2300" dirty="0"/>
            <a:t>Day 1</a:t>
          </a:r>
        </a:p>
      </dgm:t>
    </dgm:pt>
    <dgm:pt modelId="{FB2B4C49-21B5-4943-B701-57A54C050208}" type="parTrans" cxnId="{5DD3D5F5-D784-47DB-9F79-02D45DEE71B7}">
      <dgm:prSet/>
      <dgm:spPr/>
      <dgm:t>
        <a:bodyPr/>
        <a:lstStyle/>
        <a:p>
          <a:endParaRPr lang="de-DE"/>
        </a:p>
      </dgm:t>
    </dgm:pt>
    <dgm:pt modelId="{449C5454-7CC4-4C98-ABBC-A3BDCECC3B79}" type="sibTrans" cxnId="{5DD3D5F5-D784-47DB-9F79-02D45DEE71B7}">
      <dgm:prSet/>
      <dgm:spPr/>
      <dgm:t>
        <a:bodyPr/>
        <a:lstStyle/>
        <a:p>
          <a:endParaRPr lang="de-DE"/>
        </a:p>
      </dgm:t>
    </dgm:pt>
    <dgm:pt modelId="{11A1B09F-9A08-48AA-A187-924270376D50}">
      <dgm:prSet phldrT="[Text]" custT="1"/>
      <dgm:spPr/>
      <dgm:t>
        <a:bodyPr/>
        <a:lstStyle/>
        <a:p>
          <a:endParaRPr lang="de-DE" sz="2200" dirty="0"/>
        </a:p>
      </dgm:t>
    </dgm:pt>
    <dgm:pt modelId="{E2DC88F1-1FF8-48E4-9B18-53EBABE62F5F}" type="parTrans" cxnId="{AAC20F19-36AA-43A4-A0EA-AD6EE4260300}">
      <dgm:prSet/>
      <dgm:spPr/>
      <dgm:t>
        <a:bodyPr/>
        <a:lstStyle/>
        <a:p>
          <a:endParaRPr lang="de-DE"/>
        </a:p>
      </dgm:t>
    </dgm:pt>
    <dgm:pt modelId="{1C06DF4E-578B-49EB-B831-6E8453AE649D}" type="sibTrans" cxnId="{AAC20F19-36AA-43A4-A0EA-AD6EE4260300}">
      <dgm:prSet/>
      <dgm:spPr/>
      <dgm:t>
        <a:bodyPr/>
        <a:lstStyle/>
        <a:p>
          <a:endParaRPr lang="de-DE"/>
        </a:p>
      </dgm:t>
    </dgm:pt>
    <dgm:pt modelId="{B3583215-5CDB-4EB3-83CD-53037E7B95C0}">
      <dgm:prSet custT="1"/>
      <dgm:spPr/>
      <dgm:t>
        <a:bodyPr/>
        <a:lstStyle/>
        <a:p>
          <a:r>
            <a:rPr lang="en-GB" sz="2200" dirty="0"/>
            <a:t>Introduction &amp; Overview</a:t>
          </a:r>
          <a:endParaRPr lang="de-AT" sz="2200" dirty="0"/>
        </a:p>
      </dgm:t>
    </dgm:pt>
    <dgm:pt modelId="{32DD6CFB-AA75-4BBA-8000-A47EC2DFC1E9}" type="parTrans" cxnId="{76AAFCB4-E954-4FBC-9928-D4350FDA91D0}">
      <dgm:prSet/>
      <dgm:spPr/>
      <dgm:t>
        <a:bodyPr/>
        <a:lstStyle/>
        <a:p>
          <a:endParaRPr lang="de-DE"/>
        </a:p>
      </dgm:t>
    </dgm:pt>
    <dgm:pt modelId="{8220CAA3-E5F7-4397-87D2-349F97A2C8D2}" type="sibTrans" cxnId="{76AAFCB4-E954-4FBC-9928-D4350FDA91D0}">
      <dgm:prSet/>
      <dgm:spPr/>
      <dgm:t>
        <a:bodyPr/>
        <a:lstStyle/>
        <a:p>
          <a:endParaRPr lang="de-DE"/>
        </a:p>
      </dgm:t>
    </dgm:pt>
    <dgm:pt modelId="{036F1DD4-F30D-4FB8-885E-DE2B02432F86}">
      <dgm:prSet custT="1"/>
      <dgm:spPr/>
      <dgm:t>
        <a:bodyPr/>
        <a:lstStyle/>
        <a:p>
          <a:r>
            <a:rPr lang="en-GB" sz="2200" dirty="0"/>
            <a:t>Evaluation criteria and</a:t>
          </a:r>
          <a:r>
            <a:rPr lang="en-GB" sz="2200" dirty="0">
              <a:solidFill>
                <a:schemeClr val="tx1"/>
              </a:solidFill>
            </a:rPr>
            <a:t> evaluation summary reports </a:t>
          </a:r>
          <a:r>
            <a:rPr lang="en-GB" sz="2200" dirty="0"/>
            <a:t>and assessing proposal part</a:t>
          </a:r>
          <a:endParaRPr lang="de-AT" sz="2200" dirty="0"/>
        </a:p>
      </dgm:t>
    </dgm:pt>
    <dgm:pt modelId="{B3BD321F-510B-44DB-8BB0-03FFB30C73EA}" type="parTrans" cxnId="{28505B6C-4C75-4FC7-AD1B-D38E67B8A45C}">
      <dgm:prSet/>
      <dgm:spPr/>
      <dgm:t>
        <a:bodyPr/>
        <a:lstStyle/>
        <a:p>
          <a:endParaRPr lang="de-AT"/>
        </a:p>
      </dgm:t>
    </dgm:pt>
    <dgm:pt modelId="{3118D401-97D1-4854-8C91-7F1BC906C264}" type="sibTrans" cxnId="{28505B6C-4C75-4FC7-AD1B-D38E67B8A45C}">
      <dgm:prSet/>
      <dgm:spPr/>
      <dgm:t>
        <a:bodyPr/>
        <a:lstStyle/>
        <a:p>
          <a:endParaRPr lang="de-AT"/>
        </a:p>
      </dgm:t>
    </dgm:pt>
    <dgm:pt modelId="{8CADB577-5A03-4EC8-B353-CCAD5885BDBC}">
      <dgm:prSet custT="1"/>
      <dgm:spPr/>
      <dgm:t>
        <a:bodyPr/>
        <a:lstStyle/>
        <a:p>
          <a:r>
            <a:rPr lang="en-GB" sz="2200" dirty="0"/>
            <a:t>Call/topic decoding and understanding </a:t>
          </a:r>
          <a:r>
            <a:rPr lang="en-GB" sz="2200" i="1" dirty="0"/>
            <a:t>(Group Work)</a:t>
          </a:r>
          <a:endParaRPr lang="de-AT" sz="2200" i="1" dirty="0"/>
        </a:p>
      </dgm:t>
    </dgm:pt>
    <dgm:pt modelId="{9C4C38AC-3DD2-40DB-B207-76B65C52F82E}" type="parTrans" cxnId="{BF4CE173-8B98-475B-BF9C-4F4264C5EB8C}">
      <dgm:prSet/>
      <dgm:spPr/>
      <dgm:t>
        <a:bodyPr/>
        <a:lstStyle/>
        <a:p>
          <a:endParaRPr lang="de-AT"/>
        </a:p>
      </dgm:t>
    </dgm:pt>
    <dgm:pt modelId="{803D5DD9-AE96-4BAD-8FD1-857C7208CFFD}" type="sibTrans" cxnId="{BF4CE173-8B98-475B-BF9C-4F4264C5EB8C}">
      <dgm:prSet/>
      <dgm:spPr/>
      <dgm:t>
        <a:bodyPr/>
        <a:lstStyle/>
        <a:p>
          <a:endParaRPr lang="de-AT"/>
        </a:p>
      </dgm:t>
    </dgm:pt>
    <dgm:pt modelId="{357DA875-5924-483B-B73A-DA25AC11D2FB}">
      <dgm:prSet custT="1"/>
      <dgm:spPr/>
      <dgm:t>
        <a:bodyPr/>
        <a:lstStyle/>
        <a:p>
          <a:r>
            <a:rPr lang="en-US" sz="2200" b="0" dirty="0"/>
            <a:t>Recap of Day 1 &amp; outlook on Day 2 &amp; 3 </a:t>
          </a:r>
          <a:endParaRPr lang="de-AT" sz="2200" b="0" dirty="0"/>
        </a:p>
      </dgm:t>
    </dgm:pt>
    <dgm:pt modelId="{BB68A916-B04E-49D1-B476-7A2169E67F1F}" type="parTrans" cxnId="{309175C8-5DEC-43B4-BB5C-A43EA12114A6}">
      <dgm:prSet/>
      <dgm:spPr/>
      <dgm:t>
        <a:bodyPr/>
        <a:lstStyle/>
        <a:p>
          <a:endParaRPr lang="de-AT"/>
        </a:p>
      </dgm:t>
    </dgm:pt>
    <dgm:pt modelId="{341C6E91-BC89-4D24-A2ED-61C416371C06}" type="sibTrans" cxnId="{309175C8-5DEC-43B4-BB5C-A43EA12114A6}">
      <dgm:prSet/>
      <dgm:spPr/>
      <dgm:t>
        <a:bodyPr/>
        <a:lstStyle/>
        <a:p>
          <a:endParaRPr lang="de-AT"/>
        </a:p>
      </dgm:t>
    </dgm:pt>
    <dgm:pt modelId="{D791FAF9-4EE0-4C15-810A-F57DA6580A27}">
      <dgm:prSet custT="1"/>
      <dgm:spPr/>
      <dgm:t>
        <a:bodyPr/>
        <a:lstStyle/>
        <a:p>
          <a:r>
            <a:rPr lang="en-US" sz="2200" b="0" dirty="0"/>
            <a:t>Horizon Europe Overview and identification of relevant funding lines and thematic areas </a:t>
          </a:r>
          <a:endParaRPr lang="de-AT" sz="2200" b="0" dirty="0"/>
        </a:p>
      </dgm:t>
    </dgm:pt>
    <dgm:pt modelId="{DFE99F6D-D6D7-4609-8DE2-AA6E2298C63A}" type="parTrans" cxnId="{EC752A35-8449-448D-86CD-A23BE09EEEA1}">
      <dgm:prSet/>
      <dgm:spPr/>
      <dgm:t>
        <a:bodyPr/>
        <a:lstStyle/>
        <a:p>
          <a:endParaRPr lang="de-DE"/>
        </a:p>
      </dgm:t>
    </dgm:pt>
    <dgm:pt modelId="{A5EB5D55-8709-4D1E-BC6E-9FBD86FCB819}" type="sibTrans" cxnId="{EC752A35-8449-448D-86CD-A23BE09EEEA1}">
      <dgm:prSet/>
      <dgm:spPr/>
      <dgm:t>
        <a:bodyPr/>
        <a:lstStyle/>
        <a:p>
          <a:endParaRPr lang="de-DE"/>
        </a:p>
      </dgm:t>
    </dgm:pt>
    <dgm:pt modelId="{7F67098C-E351-473C-B4F9-1611E8D65875}">
      <dgm:prSet custT="1"/>
      <dgm:spPr/>
      <dgm:t>
        <a:bodyPr/>
        <a:lstStyle/>
        <a:p>
          <a:r>
            <a:rPr lang="en-US" sz="2200" b="0" dirty="0"/>
            <a:t>The Funding and Tenders Portal - How to find the right call (</a:t>
          </a:r>
          <a:r>
            <a:rPr lang="en-US" sz="2200" b="0" i="1" dirty="0"/>
            <a:t>interactive</a:t>
          </a:r>
          <a:r>
            <a:rPr lang="en-US" sz="2200" b="0" dirty="0"/>
            <a:t>)</a:t>
          </a:r>
          <a:endParaRPr lang="de-DE" sz="2200" b="0" dirty="0"/>
        </a:p>
      </dgm:t>
    </dgm:pt>
    <dgm:pt modelId="{F163AC76-03AE-40F5-B174-F4A30CB810B8}" type="parTrans" cxnId="{58DCE5E2-B472-41FE-9C9E-7FB80E882D03}">
      <dgm:prSet/>
      <dgm:spPr/>
      <dgm:t>
        <a:bodyPr/>
        <a:lstStyle/>
        <a:p>
          <a:endParaRPr lang="de-DE"/>
        </a:p>
      </dgm:t>
    </dgm:pt>
    <dgm:pt modelId="{6378615C-42E0-4A4A-9862-820614C1A11D}" type="sibTrans" cxnId="{58DCE5E2-B472-41FE-9C9E-7FB80E882D03}">
      <dgm:prSet/>
      <dgm:spPr/>
      <dgm:t>
        <a:bodyPr/>
        <a:lstStyle/>
        <a:p>
          <a:endParaRPr lang="de-DE"/>
        </a:p>
      </dgm:t>
    </dgm:pt>
    <dgm:pt modelId="{4AA5AF9F-D5E3-4D0A-81E2-4DA1863A9335}" type="pres">
      <dgm:prSet presAssocID="{CC6A9EFA-4277-4B58-957D-A7F0B8AF507A}" presName="linear" presStyleCnt="0">
        <dgm:presLayoutVars>
          <dgm:animLvl val="lvl"/>
          <dgm:resizeHandles val="exact"/>
        </dgm:presLayoutVars>
      </dgm:prSet>
      <dgm:spPr/>
      <dgm:t>
        <a:bodyPr/>
        <a:lstStyle/>
        <a:p>
          <a:endParaRPr lang="de-DE"/>
        </a:p>
      </dgm:t>
    </dgm:pt>
    <dgm:pt modelId="{C75D67E1-192B-4DC2-9795-7E59180D6925}" type="pres">
      <dgm:prSet presAssocID="{B13762CB-A9A5-4A05-AD4C-A4F142161409}" presName="parentText" presStyleLbl="node1" presStyleIdx="0" presStyleCnt="1" custScaleY="54626" custLinFactNeighborY="-10444">
        <dgm:presLayoutVars>
          <dgm:chMax val="0"/>
          <dgm:bulletEnabled val="1"/>
        </dgm:presLayoutVars>
      </dgm:prSet>
      <dgm:spPr/>
      <dgm:t>
        <a:bodyPr/>
        <a:lstStyle/>
        <a:p>
          <a:endParaRPr lang="de-DE"/>
        </a:p>
      </dgm:t>
    </dgm:pt>
    <dgm:pt modelId="{F6E72284-B365-4492-B1AB-5D50AA1947F3}" type="pres">
      <dgm:prSet presAssocID="{B13762CB-A9A5-4A05-AD4C-A4F142161409}" presName="childText" presStyleLbl="revTx" presStyleIdx="0" presStyleCnt="1" custLinFactNeighborX="-106" custLinFactNeighborY="-43955">
        <dgm:presLayoutVars>
          <dgm:bulletEnabled val="1"/>
        </dgm:presLayoutVars>
      </dgm:prSet>
      <dgm:spPr/>
      <dgm:t>
        <a:bodyPr/>
        <a:lstStyle/>
        <a:p>
          <a:endParaRPr lang="de-DE"/>
        </a:p>
      </dgm:t>
    </dgm:pt>
  </dgm:ptLst>
  <dgm:cxnLst>
    <dgm:cxn modelId="{EC752A35-8449-448D-86CD-A23BE09EEEA1}" srcId="{11A1B09F-9A08-48AA-A187-924270376D50}" destId="{D791FAF9-4EE0-4C15-810A-F57DA6580A27}" srcOrd="1" destOrd="0" parTransId="{DFE99F6D-D6D7-4609-8DE2-AA6E2298C63A}" sibTransId="{A5EB5D55-8709-4D1E-BC6E-9FBD86FCB819}"/>
    <dgm:cxn modelId="{39474FD5-C544-4F13-ADB3-C65BEF185E8D}" type="presOf" srcId="{B13762CB-A9A5-4A05-AD4C-A4F142161409}" destId="{C75D67E1-192B-4DC2-9795-7E59180D6925}" srcOrd="0" destOrd="0" presId="urn:microsoft.com/office/officeart/2005/8/layout/vList2"/>
    <dgm:cxn modelId="{CDF4D526-3469-4E1C-9F55-2A0645A27A44}" type="presOf" srcId="{8CADB577-5A03-4EC8-B353-CCAD5885BDBC}" destId="{F6E72284-B365-4492-B1AB-5D50AA1947F3}" srcOrd="0" destOrd="5" presId="urn:microsoft.com/office/officeart/2005/8/layout/vList2"/>
    <dgm:cxn modelId="{74431505-4939-4ED8-8AF8-6273537BDC61}" type="presOf" srcId="{11A1B09F-9A08-48AA-A187-924270376D50}" destId="{F6E72284-B365-4492-B1AB-5D50AA1947F3}" srcOrd="0" destOrd="0" presId="urn:microsoft.com/office/officeart/2005/8/layout/vList2"/>
    <dgm:cxn modelId="{BF4CE173-8B98-475B-BF9C-4F4264C5EB8C}" srcId="{11A1B09F-9A08-48AA-A187-924270376D50}" destId="{8CADB577-5A03-4EC8-B353-CCAD5885BDBC}" srcOrd="4" destOrd="0" parTransId="{9C4C38AC-3DD2-40DB-B207-76B65C52F82E}" sibTransId="{803D5DD9-AE96-4BAD-8FD1-857C7208CFFD}"/>
    <dgm:cxn modelId="{C66438D5-714B-4A55-AC52-5EFAA48E55B3}" type="presOf" srcId="{357DA875-5924-483B-B73A-DA25AC11D2FB}" destId="{F6E72284-B365-4492-B1AB-5D50AA1947F3}" srcOrd="0" destOrd="6" presId="urn:microsoft.com/office/officeart/2005/8/layout/vList2"/>
    <dgm:cxn modelId="{568F3453-B23D-4C8A-825B-CEC3247FB11D}" type="presOf" srcId="{CC6A9EFA-4277-4B58-957D-A7F0B8AF507A}" destId="{4AA5AF9F-D5E3-4D0A-81E2-4DA1863A9335}" srcOrd="0" destOrd="0" presId="urn:microsoft.com/office/officeart/2005/8/layout/vList2"/>
    <dgm:cxn modelId="{28505B6C-4C75-4FC7-AD1B-D38E67B8A45C}" srcId="{11A1B09F-9A08-48AA-A187-924270376D50}" destId="{036F1DD4-F30D-4FB8-885E-DE2B02432F86}" srcOrd="3" destOrd="0" parTransId="{B3BD321F-510B-44DB-8BB0-03FFB30C73EA}" sibTransId="{3118D401-97D1-4854-8C91-7F1BC906C264}"/>
    <dgm:cxn modelId="{58DCE5E2-B472-41FE-9C9E-7FB80E882D03}" srcId="{11A1B09F-9A08-48AA-A187-924270376D50}" destId="{7F67098C-E351-473C-B4F9-1611E8D65875}" srcOrd="2" destOrd="0" parTransId="{F163AC76-03AE-40F5-B174-F4A30CB810B8}" sibTransId="{6378615C-42E0-4A4A-9862-820614C1A11D}"/>
    <dgm:cxn modelId="{76AAFCB4-E954-4FBC-9928-D4350FDA91D0}" srcId="{11A1B09F-9A08-48AA-A187-924270376D50}" destId="{B3583215-5CDB-4EB3-83CD-53037E7B95C0}" srcOrd="0" destOrd="0" parTransId="{32DD6CFB-AA75-4BBA-8000-A47EC2DFC1E9}" sibTransId="{8220CAA3-E5F7-4397-87D2-349F97A2C8D2}"/>
    <dgm:cxn modelId="{3839197B-51F6-46F0-BE28-04619C1F5FC9}" type="presOf" srcId="{D791FAF9-4EE0-4C15-810A-F57DA6580A27}" destId="{F6E72284-B365-4492-B1AB-5D50AA1947F3}" srcOrd="0" destOrd="2" presId="urn:microsoft.com/office/officeart/2005/8/layout/vList2"/>
    <dgm:cxn modelId="{AAC20F19-36AA-43A4-A0EA-AD6EE4260300}" srcId="{B13762CB-A9A5-4A05-AD4C-A4F142161409}" destId="{11A1B09F-9A08-48AA-A187-924270376D50}" srcOrd="0" destOrd="0" parTransId="{E2DC88F1-1FF8-48E4-9B18-53EBABE62F5F}" sibTransId="{1C06DF4E-578B-49EB-B831-6E8453AE649D}"/>
    <dgm:cxn modelId="{5DD3D5F5-D784-47DB-9F79-02D45DEE71B7}" srcId="{CC6A9EFA-4277-4B58-957D-A7F0B8AF507A}" destId="{B13762CB-A9A5-4A05-AD4C-A4F142161409}" srcOrd="0" destOrd="0" parTransId="{FB2B4C49-21B5-4943-B701-57A54C050208}" sibTransId="{449C5454-7CC4-4C98-ABBC-A3BDCECC3B79}"/>
    <dgm:cxn modelId="{38FC133F-0903-4EE5-91D3-48B46F62B8A8}" type="presOf" srcId="{B3583215-5CDB-4EB3-83CD-53037E7B95C0}" destId="{F6E72284-B365-4492-B1AB-5D50AA1947F3}" srcOrd="0" destOrd="1" presId="urn:microsoft.com/office/officeart/2005/8/layout/vList2"/>
    <dgm:cxn modelId="{B498418C-179E-4D1D-95D7-F8C080CE0994}" type="presOf" srcId="{7F67098C-E351-473C-B4F9-1611E8D65875}" destId="{F6E72284-B365-4492-B1AB-5D50AA1947F3}" srcOrd="0" destOrd="3" presId="urn:microsoft.com/office/officeart/2005/8/layout/vList2"/>
    <dgm:cxn modelId="{309175C8-5DEC-43B4-BB5C-A43EA12114A6}" srcId="{11A1B09F-9A08-48AA-A187-924270376D50}" destId="{357DA875-5924-483B-B73A-DA25AC11D2FB}" srcOrd="5" destOrd="0" parTransId="{BB68A916-B04E-49D1-B476-7A2169E67F1F}" sibTransId="{341C6E91-BC89-4D24-A2ED-61C416371C06}"/>
    <dgm:cxn modelId="{59689BF7-CB25-426F-9213-7606149FB863}" type="presOf" srcId="{036F1DD4-F30D-4FB8-885E-DE2B02432F86}" destId="{F6E72284-B365-4492-B1AB-5D50AA1947F3}" srcOrd="0" destOrd="4" presId="urn:microsoft.com/office/officeart/2005/8/layout/vList2"/>
    <dgm:cxn modelId="{9AF06F56-FEB0-4D80-91EC-71A52C73C37A}" type="presParOf" srcId="{4AA5AF9F-D5E3-4D0A-81E2-4DA1863A9335}" destId="{C75D67E1-192B-4DC2-9795-7E59180D6925}" srcOrd="0" destOrd="0" presId="urn:microsoft.com/office/officeart/2005/8/layout/vList2"/>
    <dgm:cxn modelId="{EB4544D6-8C5B-4DC0-A971-FBA8DB5F220B}" type="presParOf" srcId="{4AA5AF9F-D5E3-4D0A-81E2-4DA1863A9335}" destId="{F6E72284-B365-4492-B1AB-5D50AA1947F3}"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6A9EFA-4277-4B58-957D-A7F0B8AF507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B13762CB-A9A5-4A05-AD4C-A4F142161409}">
      <dgm:prSet phldrT="[Text]" custT="1"/>
      <dgm:spPr/>
      <dgm:t>
        <a:bodyPr/>
        <a:lstStyle/>
        <a:p>
          <a:r>
            <a:rPr lang="de-DE" sz="2300" dirty="0"/>
            <a:t>Day 2</a:t>
          </a:r>
        </a:p>
      </dgm:t>
    </dgm:pt>
    <dgm:pt modelId="{FB2B4C49-21B5-4943-B701-57A54C050208}" type="parTrans" cxnId="{5DD3D5F5-D784-47DB-9F79-02D45DEE71B7}">
      <dgm:prSet/>
      <dgm:spPr/>
      <dgm:t>
        <a:bodyPr/>
        <a:lstStyle/>
        <a:p>
          <a:endParaRPr lang="de-DE"/>
        </a:p>
      </dgm:t>
    </dgm:pt>
    <dgm:pt modelId="{449C5454-7CC4-4C98-ABBC-A3BDCECC3B79}" type="sibTrans" cxnId="{5DD3D5F5-D784-47DB-9F79-02D45DEE71B7}">
      <dgm:prSet/>
      <dgm:spPr/>
      <dgm:t>
        <a:bodyPr/>
        <a:lstStyle/>
        <a:p>
          <a:endParaRPr lang="de-DE"/>
        </a:p>
      </dgm:t>
    </dgm:pt>
    <dgm:pt modelId="{11A1B09F-9A08-48AA-A187-924270376D50}">
      <dgm:prSet phldrT="[Text]" custT="1"/>
      <dgm:spPr/>
      <dgm:t>
        <a:bodyPr/>
        <a:lstStyle/>
        <a:p>
          <a:r>
            <a:rPr lang="en-US" sz="2200" b="0" dirty="0"/>
            <a:t>Introduction to proposal’s main parts</a:t>
          </a:r>
          <a:endParaRPr lang="de-DE" sz="2200" b="0" dirty="0"/>
        </a:p>
      </dgm:t>
    </dgm:pt>
    <dgm:pt modelId="{E2DC88F1-1FF8-48E4-9B18-53EBABE62F5F}" type="parTrans" cxnId="{AAC20F19-36AA-43A4-A0EA-AD6EE4260300}">
      <dgm:prSet/>
      <dgm:spPr/>
      <dgm:t>
        <a:bodyPr/>
        <a:lstStyle/>
        <a:p>
          <a:endParaRPr lang="de-DE"/>
        </a:p>
      </dgm:t>
    </dgm:pt>
    <dgm:pt modelId="{1C06DF4E-578B-49EB-B831-6E8453AE649D}" type="sibTrans" cxnId="{AAC20F19-36AA-43A4-A0EA-AD6EE4260300}">
      <dgm:prSet/>
      <dgm:spPr/>
      <dgm:t>
        <a:bodyPr/>
        <a:lstStyle/>
        <a:p>
          <a:endParaRPr lang="de-DE"/>
        </a:p>
      </dgm:t>
    </dgm:pt>
    <dgm:pt modelId="{90A1B098-7333-452C-82A1-0A35B8CE8A41}">
      <dgm:prSet custT="1"/>
      <dgm:spPr/>
      <dgm:t>
        <a:bodyPr/>
        <a:lstStyle/>
        <a:p>
          <a:r>
            <a:rPr lang="en-US" sz="2200" b="0" dirty="0"/>
            <a:t>Implementation part overview</a:t>
          </a:r>
          <a:endParaRPr lang="de-DE" sz="2200" b="0" dirty="0"/>
        </a:p>
      </dgm:t>
    </dgm:pt>
    <dgm:pt modelId="{A00DDE8C-F6F8-4DBE-A03E-5A26B55F7CCF}" type="parTrans" cxnId="{2C991689-9F6F-4D4B-80AB-BE9DDBF578D6}">
      <dgm:prSet/>
      <dgm:spPr/>
      <dgm:t>
        <a:bodyPr/>
        <a:lstStyle/>
        <a:p>
          <a:endParaRPr lang="de-DE"/>
        </a:p>
      </dgm:t>
    </dgm:pt>
    <dgm:pt modelId="{2945835D-9532-4F6B-B858-0D5C700FFCE4}" type="sibTrans" cxnId="{2C991689-9F6F-4D4B-80AB-BE9DDBF578D6}">
      <dgm:prSet/>
      <dgm:spPr/>
      <dgm:t>
        <a:bodyPr/>
        <a:lstStyle/>
        <a:p>
          <a:endParaRPr lang="de-DE"/>
        </a:p>
      </dgm:t>
    </dgm:pt>
    <dgm:pt modelId="{C18376CF-09DD-4E1E-B676-3AE983607BF9}">
      <dgm:prSet custT="1"/>
      <dgm:spPr/>
      <dgm:t>
        <a:bodyPr/>
        <a:lstStyle/>
        <a:p>
          <a:r>
            <a:rPr lang="en-US" sz="2200" b="0" dirty="0"/>
            <a:t>Drafting a Work Plan description (</a:t>
          </a:r>
          <a:r>
            <a:rPr lang="en-US" sz="2200" b="0" i="1" dirty="0"/>
            <a:t>Group work)</a:t>
          </a:r>
          <a:endParaRPr lang="de-DE" sz="2200" b="0" dirty="0"/>
        </a:p>
      </dgm:t>
    </dgm:pt>
    <dgm:pt modelId="{BB5E3886-A817-4A2A-AF7C-4BD8ACE90B29}" type="parTrans" cxnId="{FCE72A8C-AE86-4C6B-9B5B-6D8404C4B682}">
      <dgm:prSet/>
      <dgm:spPr/>
      <dgm:t>
        <a:bodyPr/>
        <a:lstStyle/>
        <a:p>
          <a:endParaRPr lang="de-DE"/>
        </a:p>
      </dgm:t>
    </dgm:pt>
    <dgm:pt modelId="{0944059B-0899-4F0C-A6AD-060E78582F7D}" type="sibTrans" cxnId="{FCE72A8C-AE86-4C6B-9B5B-6D8404C4B682}">
      <dgm:prSet/>
      <dgm:spPr/>
      <dgm:t>
        <a:bodyPr/>
        <a:lstStyle/>
        <a:p>
          <a:endParaRPr lang="de-DE"/>
        </a:p>
      </dgm:t>
    </dgm:pt>
    <dgm:pt modelId="{1D52F9D7-D637-40E3-BE13-A47DD6DE5476}">
      <dgm:prSet custT="1"/>
      <dgm:spPr/>
      <dgm:t>
        <a:bodyPr/>
        <a:lstStyle/>
        <a:p>
          <a:r>
            <a:rPr lang="en-US" sz="2200" b="0" dirty="0"/>
            <a:t>Drafting Excellence (</a:t>
          </a:r>
          <a:r>
            <a:rPr lang="en-US" sz="2200" b="0" i="1" dirty="0"/>
            <a:t>Group work)</a:t>
          </a:r>
          <a:endParaRPr lang="de-DE" sz="2200" b="0" dirty="0"/>
        </a:p>
      </dgm:t>
    </dgm:pt>
    <dgm:pt modelId="{716EFA72-6291-498B-B7DF-1C5D3D405AB3}" type="parTrans" cxnId="{19405C71-F364-48AB-84C3-084082C93514}">
      <dgm:prSet/>
      <dgm:spPr/>
      <dgm:t>
        <a:bodyPr/>
        <a:lstStyle/>
        <a:p>
          <a:endParaRPr lang="de-DE"/>
        </a:p>
      </dgm:t>
    </dgm:pt>
    <dgm:pt modelId="{0FA0E1D1-B253-4672-8B9D-725755A947B9}" type="sibTrans" cxnId="{19405C71-F364-48AB-84C3-084082C93514}">
      <dgm:prSet/>
      <dgm:spPr/>
      <dgm:t>
        <a:bodyPr/>
        <a:lstStyle/>
        <a:p>
          <a:endParaRPr lang="de-DE"/>
        </a:p>
      </dgm:t>
    </dgm:pt>
    <dgm:pt modelId="{167DA40F-0202-4DF3-A6FF-38FDC63844BB}">
      <dgm:prSet custT="1"/>
      <dgm:spPr/>
      <dgm:t>
        <a:bodyPr/>
        <a:lstStyle/>
        <a:p>
          <a:r>
            <a:rPr lang="en-US" sz="2200" b="0" dirty="0"/>
            <a:t>Horizontal issues in Horizon Europe</a:t>
          </a:r>
          <a:endParaRPr lang="de-DE" sz="2200" b="0" dirty="0"/>
        </a:p>
      </dgm:t>
    </dgm:pt>
    <dgm:pt modelId="{4B2CC8A6-5CB9-4DFC-AB68-5D4160CBDB76}" type="parTrans" cxnId="{75F39BBC-9CF9-42AB-9ADD-2E3C9B4646D9}">
      <dgm:prSet/>
      <dgm:spPr/>
      <dgm:t>
        <a:bodyPr/>
        <a:lstStyle/>
        <a:p>
          <a:endParaRPr lang="de-DE"/>
        </a:p>
      </dgm:t>
    </dgm:pt>
    <dgm:pt modelId="{4D923016-2EBA-4084-9250-D7CAF05A6CF0}" type="sibTrans" cxnId="{75F39BBC-9CF9-42AB-9ADD-2E3C9B4646D9}">
      <dgm:prSet/>
      <dgm:spPr/>
      <dgm:t>
        <a:bodyPr/>
        <a:lstStyle/>
        <a:p>
          <a:endParaRPr lang="de-DE"/>
        </a:p>
      </dgm:t>
    </dgm:pt>
    <dgm:pt modelId="{45B21E9E-9B25-4D50-BBC7-AF6F23BAE172}">
      <dgm:prSet custT="1"/>
      <dgm:spPr/>
      <dgm:t>
        <a:bodyPr/>
        <a:lstStyle/>
        <a:p>
          <a:r>
            <a:rPr lang="fr-FR" sz="2200" b="0" dirty="0" err="1"/>
            <a:t>Identifying</a:t>
          </a:r>
          <a:r>
            <a:rPr lang="fr-FR" sz="2200" b="0" dirty="0"/>
            <a:t> horizontal issues in the calls/topics </a:t>
          </a:r>
          <a:r>
            <a:rPr lang="fr-FR" sz="2200" b="0" dirty="0" err="1"/>
            <a:t>addressed</a:t>
          </a:r>
          <a:r>
            <a:rPr lang="fr-FR" sz="2200" b="0" dirty="0"/>
            <a:t> </a:t>
          </a:r>
          <a:r>
            <a:rPr lang="en-US" sz="2200" b="0" dirty="0"/>
            <a:t>(</a:t>
          </a:r>
          <a:r>
            <a:rPr lang="en-US" sz="2200" b="0" i="1" dirty="0"/>
            <a:t>Group work)</a:t>
          </a:r>
          <a:endParaRPr lang="de-DE" sz="2200" b="0" dirty="0"/>
        </a:p>
      </dgm:t>
    </dgm:pt>
    <dgm:pt modelId="{C04B1F21-5759-4D43-8A06-30D683F35CA0}" type="parTrans" cxnId="{4860D9BE-F028-4C1E-AD25-190BCB3AA71B}">
      <dgm:prSet/>
      <dgm:spPr/>
      <dgm:t>
        <a:bodyPr/>
        <a:lstStyle/>
        <a:p>
          <a:endParaRPr lang="de-DE"/>
        </a:p>
      </dgm:t>
    </dgm:pt>
    <dgm:pt modelId="{B55071C6-5C8D-4EC0-81EB-5E3FD35B5CA0}" type="sibTrans" cxnId="{4860D9BE-F028-4C1E-AD25-190BCB3AA71B}">
      <dgm:prSet/>
      <dgm:spPr/>
      <dgm:t>
        <a:bodyPr/>
        <a:lstStyle/>
        <a:p>
          <a:endParaRPr lang="de-DE"/>
        </a:p>
      </dgm:t>
    </dgm:pt>
    <dgm:pt modelId="{2C619F38-FF8F-4F6E-981F-46D13D06337F}">
      <dgm:prSet custT="1"/>
      <dgm:spPr/>
      <dgm:t>
        <a:bodyPr/>
        <a:lstStyle/>
        <a:p>
          <a:r>
            <a:rPr lang="en-US" sz="2200" b="0" dirty="0"/>
            <a:t>Discussion, Q&amp;A, Wrap-up of the two first days and orientations for Day 3</a:t>
          </a:r>
          <a:endParaRPr lang="de-DE" sz="2200" b="0" dirty="0"/>
        </a:p>
      </dgm:t>
    </dgm:pt>
    <dgm:pt modelId="{729C7C9C-D3F5-4E2F-BAF6-F105A5C40E64}" type="parTrans" cxnId="{D4799E9C-AE07-4BFB-8B8F-A7FAA6FE518D}">
      <dgm:prSet/>
      <dgm:spPr/>
      <dgm:t>
        <a:bodyPr/>
        <a:lstStyle/>
        <a:p>
          <a:endParaRPr lang="de-DE"/>
        </a:p>
      </dgm:t>
    </dgm:pt>
    <dgm:pt modelId="{00D817D2-8393-4B3F-A8F1-FC0B153C192C}" type="sibTrans" cxnId="{D4799E9C-AE07-4BFB-8B8F-A7FAA6FE518D}">
      <dgm:prSet/>
      <dgm:spPr/>
      <dgm:t>
        <a:bodyPr/>
        <a:lstStyle/>
        <a:p>
          <a:endParaRPr lang="de-DE"/>
        </a:p>
      </dgm:t>
    </dgm:pt>
    <dgm:pt modelId="{2ADE8C07-89DE-4C89-8B04-6E8D5C295B3A}">
      <dgm:prSet custT="1"/>
      <dgm:spPr/>
      <dgm:t>
        <a:bodyPr/>
        <a:lstStyle/>
        <a:p>
          <a:r>
            <a:rPr lang="en-US" sz="2200" b="0" dirty="0"/>
            <a:t>Consortium as a whole</a:t>
          </a:r>
          <a:endParaRPr lang="de-DE" sz="2200" b="0" dirty="0"/>
        </a:p>
      </dgm:t>
    </dgm:pt>
    <dgm:pt modelId="{0DF76CF4-5F97-4679-8348-1F561874B324}" type="parTrans" cxnId="{10F3C4B9-08D2-4D2A-8654-43D4042F64C9}">
      <dgm:prSet/>
      <dgm:spPr/>
      <dgm:t>
        <a:bodyPr/>
        <a:lstStyle/>
        <a:p>
          <a:endParaRPr lang="de-DE"/>
        </a:p>
      </dgm:t>
    </dgm:pt>
    <dgm:pt modelId="{458F37BC-8EC6-4EF2-8970-95442297FC29}" type="sibTrans" cxnId="{10F3C4B9-08D2-4D2A-8654-43D4042F64C9}">
      <dgm:prSet/>
      <dgm:spPr/>
      <dgm:t>
        <a:bodyPr/>
        <a:lstStyle/>
        <a:p>
          <a:endParaRPr lang="de-DE"/>
        </a:p>
      </dgm:t>
    </dgm:pt>
    <dgm:pt modelId="{DEDA495B-F5C2-4780-80AA-3BD86639B3C6}">
      <dgm:prSet custT="1"/>
      <dgm:spPr/>
      <dgm:t>
        <a:bodyPr/>
        <a:lstStyle/>
        <a:p>
          <a:r>
            <a:rPr lang="en-US" sz="2200" b="0" dirty="0"/>
            <a:t>Excellence part overview</a:t>
          </a:r>
          <a:endParaRPr lang="de-DE" sz="2200" b="0" dirty="0"/>
        </a:p>
      </dgm:t>
    </dgm:pt>
    <dgm:pt modelId="{5584D619-A821-4BE1-9037-A7A69E3358BD}" type="parTrans" cxnId="{719E28FE-1DD8-41C9-9A33-29E9233AB193}">
      <dgm:prSet/>
      <dgm:spPr/>
      <dgm:t>
        <a:bodyPr/>
        <a:lstStyle/>
        <a:p>
          <a:endParaRPr lang="de-DE"/>
        </a:p>
      </dgm:t>
    </dgm:pt>
    <dgm:pt modelId="{4EA8111A-A7F3-4A58-A667-2A73631282B9}" type="sibTrans" cxnId="{719E28FE-1DD8-41C9-9A33-29E9233AB193}">
      <dgm:prSet/>
      <dgm:spPr/>
      <dgm:t>
        <a:bodyPr/>
        <a:lstStyle/>
        <a:p>
          <a:endParaRPr lang="de-DE"/>
        </a:p>
      </dgm:t>
    </dgm:pt>
    <dgm:pt modelId="{4AA5AF9F-D5E3-4D0A-81E2-4DA1863A9335}" type="pres">
      <dgm:prSet presAssocID="{CC6A9EFA-4277-4B58-957D-A7F0B8AF507A}" presName="linear" presStyleCnt="0">
        <dgm:presLayoutVars>
          <dgm:animLvl val="lvl"/>
          <dgm:resizeHandles val="exact"/>
        </dgm:presLayoutVars>
      </dgm:prSet>
      <dgm:spPr/>
      <dgm:t>
        <a:bodyPr/>
        <a:lstStyle/>
        <a:p>
          <a:endParaRPr lang="de-DE"/>
        </a:p>
      </dgm:t>
    </dgm:pt>
    <dgm:pt modelId="{C75D67E1-192B-4DC2-9795-7E59180D6925}" type="pres">
      <dgm:prSet presAssocID="{B13762CB-A9A5-4A05-AD4C-A4F142161409}" presName="parentText" presStyleLbl="node1" presStyleIdx="0" presStyleCnt="1" custScaleY="55105" custLinFactNeighborX="-637" custLinFactNeighborY="-7327">
        <dgm:presLayoutVars>
          <dgm:chMax val="0"/>
          <dgm:bulletEnabled val="1"/>
        </dgm:presLayoutVars>
      </dgm:prSet>
      <dgm:spPr/>
      <dgm:t>
        <a:bodyPr/>
        <a:lstStyle/>
        <a:p>
          <a:endParaRPr lang="de-DE"/>
        </a:p>
      </dgm:t>
    </dgm:pt>
    <dgm:pt modelId="{F6E72284-B365-4492-B1AB-5D50AA1947F3}" type="pres">
      <dgm:prSet presAssocID="{B13762CB-A9A5-4A05-AD4C-A4F142161409}" presName="childText" presStyleLbl="revTx" presStyleIdx="0" presStyleCnt="1">
        <dgm:presLayoutVars>
          <dgm:bulletEnabled val="1"/>
        </dgm:presLayoutVars>
      </dgm:prSet>
      <dgm:spPr/>
      <dgm:t>
        <a:bodyPr/>
        <a:lstStyle/>
        <a:p>
          <a:endParaRPr lang="de-DE"/>
        </a:p>
      </dgm:t>
    </dgm:pt>
  </dgm:ptLst>
  <dgm:cxnLst>
    <dgm:cxn modelId="{75F39BBC-9CF9-42AB-9ADD-2E3C9B4646D9}" srcId="{B13762CB-A9A5-4A05-AD4C-A4F142161409}" destId="{167DA40F-0202-4DF3-A6FF-38FDC63844BB}" srcOrd="6" destOrd="0" parTransId="{4B2CC8A6-5CB9-4DFC-AB68-5D4160CBDB76}" sibTransId="{4D923016-2EBA-4084-9250-D7CAF05A6CF0}"/>
    <dgm:cxn modelId="{02B4867C-7803-457E-B13E-D4BD5396BFCE}" type="presOf" srcId="{90A1B098-7333-452C-82A1-0A35B8CE8A41}" destId="{F6E72284-B365-4492-B1AB-5D50AA1947F3}" srcOrd="0" destOrd="1" presId="urn:microsoft.com/office/officeart/2005/8/layout/vList2"/>
    <dgm:cxn modelId="{D8BCE136-E2BB-439B-8DC2-9FBE6A581909}" type="presOf" srcId="{2ADE8C07-89DE-4C89-8B04-6E8D5C295B3A}" destId="{F6E72284-B365-4492-B1AB-5D50AA1947F3}" srcOrd="0" destOrd="3" presId="urn:microsoft.com/office/officeart/2005/8/layout/vList2"/>
    <dgm:cxn modelId="{D4799E9C-AE07-4BFB-8B8F-A7FAA6FE518D}" srcId="{B13762CB-A9A5-4A05-AD4C-A4F142161409}" destId="{2C619F38-FF8F-4F6E-981F-46D13D06337F}" srcOrd="8" destOrd="0" parTransId="{729C7C9C-D3F5-4E2F-BAF6-F105A5C40E64}" sibTransId="{00D817D2-8393-4B3F-A8F1-FC0B153C192C}"/>
    <dgm:cxn modelId="{5DD3D5F5-D784-47DB-9F79-02D45DEE71B7}" srcId="{CC6A9EFA-4277-4B58-957D-A7F0B8AF507A}" destId="{B13762CB-A9A5-4A05-AD4C-A4F142161409}" srcOrd="0" destOrd="0" parTransId="{FB2B4C49-21B5-4943-B701-57A54C050208}" sibTransId="{449C5454-7CC4-4C98-ABBC-A3BDCECC3B79}"/>
    <dgm:cxn modelId="{B2184489-7333-4F60-B4F7-7C9165EACEC0}" type="presOf" srcId="{167DA40F-0202-4DF3-A6FF-38FDC63844BB}" destId="{F6E72284-B365-4492-B1AB-5D50AA1947F3}" srcOrd="0" destOrd="6" presId="urn:microsoft.com/office/officeart/2005/8/layout/vList2"/>
    <dgm:cxn modelId="{2C991689-9F6F-4D4B-80AB-BE9DDBF578D6}" srcId="{B13762CB-A9A5-4A05-AD4C-A4F142161409}" destId="{90A1B098-7333-452C-82A1-0A35B8CE8A41}" srcOrd="1" destOrd="0" parTransId="{A00DDE8C-F6F8-4DBE-A03E-5A26B55F7CCF}" sibTransId="{2945835D-9532-4F6B-B858-0D5C700FFCE4}"/>
    <dgm:cxn modelId="{39474FD5-C544-4F13-ADB3-C65BEF185E8D}" type="presOf" srcId="{B13762CB-A9A5-4A05-AD4C-A4F142161409}" destId="{C75D67E1-192B-4DC2-9795-7E59180D6925}" srcOrd="0" destOrd="0" presId="urn:microsoft.com/office/officeart/2005/8/layout/vList2"/>
    <dgm:cxn modelId="{AAC20F19-36AA-43A4-A0EA-AD6EE4260300}" srcId="{B13762CB-A9A5-4A05-AD4C-A4F142161409}" destId="{11A1B09F-9A08-48AA-A187-924270376D50}" srcOrd="0" destOrd="0" parTransId="{E2DC88F1-1FF8-48E4-9B18-53EBABE62F5F}" sibTransId="{1C06DF4E-578B-49EB-B831-6E8453AE649D}"/>
    <dgm:cxn modelId="{53522686-6992-41C9-A7B6-92C34F00B000}" type="presOf" srcId="{2C619F38-FF8F-4F6E-981F-46D13D06337F}" destId="{F6E72284-B365-4492-B1AB-5D50AA1947F3}" srcOrd="0" destOrd="8" presId="urn:microsoft.com/office/officeart/2005/8/layout/vList2"/>
    <dgm:cxn modelId="{9867891F-0FAD-49AF-8C81-A5463023A6D9}" type="presOf" srcId="{C18376CF-09DD-4E1E-B676-3AE983607BF9}" destId="{F6E72284-B365-4492-B1AB-5D50AA1947F3}" srcOrd="0" destOrd="2" presId="urn:microsoft.com/office/officeart/2005/8/layout/vList2"/>
    <dgm:cxn modelId="{19405C71-F364-48AB-84C3-084082C93514}" srcId="{B13762CB-A9A5-4A05-AD4C-A4F142161409}" destId="{1D52F9D7-D637-40E3-BE13-A47DD6DE5476}" srcOrd="5" destOrd="0" parTransId="{716EFA72-6291-498B-B7DF-1C5D3D405AB3}" sibTransId="{0FA0E1D1-B253-4672-8B9D-725755A947B9}"/>
    <dgm:cxn modelId="{719E28FE-1DD8-41C9-9A33-29E9233AB193}" srcId="{B13762CB-A9A5-4A05-AD4C-A4F142161409}" destId="{DEDA495B-F5C2-4780-80AA-3BD86639B3C6}" srcOrd="4" destOrd="0" parTransId="{5584D619-A821-4BE1-9037-A7A69E3358BD}" sibTransId="{4EA8111A-A7F3-4A58-A667-2A73631282B9}"/>
    <dgm:cxn modelId="{45820E5C-3C29-4DFF-AEDA-7858C8EDEAE9}" type="presOf" srcId="{1D52F9D7-D637-40E3-BE13-A47DD6DE5476}" destId="{F6E72284-B365-4492-B1AB-5D50AA1947F3}" srcOrd="0" destOrd="5" presId="urn:microsoft.com/office/officeart/2005/8/layout/vList2"/>
    <dgm:cxn modelId="{74431505-4939-4ED8-8AF8-6273537BDC61}" type="presOf" srcId="{11A1B09F-9A08-48AA-A187-924270376D50}" destId="{F6E72284-B365-4492-B1AB-5D50AA1947F3}" srcOrd="0" destOrd="0" presId="urn:microsoft.com/office/officeart/2005/8/layout/vList2"/>
    <dgm:cxn modelId="{A006786F-27DD-4517-AE53-51E83202833B}" type="presOf" srcId="{DEDA495B-F5C2-4780-80AA-3BD86639B3C6}" destId="{F6E72284-B365-4492-B1AB-5D50AA1947F3}" srcOrd="0" destOrd="4" presId="urn:microsoft.com/office/officeart/2005/8/layout/vList2"/>
    <dgm:cxn modelId="{10F3C4B9-08D2-4D2A-8654-43D4042F64C9}" srcId="{B13762CB-A9A5-4A05-AD4C-A4F142161409}" destId="{2ADE8C07-89DE-4C89-8B04-6E8D5C295B3A}" srcOrd="3" destOrd="0" parTransId="{0DF76CF4-5F97-4679-8348-1F561874B324}" sibTransId="{458F37BC-8EC6-4EF2-8970-95442297FC29}"/>
    <dgm:cxn modelId="{568F3453-B23D-4C8A-825B-CEC3247FB11D}" type="presOf" srcId="{CC6A9EFA-4277-4B58-957D-A7F0B8AF507A}" destId="{4AA5AF9F-D5E3-4D0A-81E2-4DA1863A9335}" srcOrd="0" destOrd="0" presId="urn:microsoft.com/office/officeart/2005/8/layout/vList2"/>
    <dgm:cxn modelId="{CD91E45B-3C88-4298-BC4C-8B1BA07152D7}" type="presOf" srcId="{45B21E9E-9B25-4D50-BBC7-AF6F23BAE172}" destId="{F6E72284-B365-4492-B1AB-5D50AA1947F3}" srcOrd="0" destOrd="7" presId="urn:microsoft.com/office/officeart/2005/8/layout/vList2"/>
    <dgm:cxn modelId="{4860D9BE-F028-4C1E-AD25-190BCB3AA71B}" srcId="{B13762CB-A9A5-4A05-AD4C-A4F142161409}" destId="{45B21E9E-9B25-4D50-BBC7-AF6F23BAE172}" srcOrd="7" destOrd="0" parTransId="{C04B1F21-5759-4D43-8A06-30D683F35CA0}" sibTransId="{B55071C6-5C8D-4EC0-81EB-5E3FD35B5CA0}"/>
    <dgm:cxn modelId="{FCE72A8C-AE86-4C6B-9B5B-6D8404C4B682}" srcId="{B13762CB-A9A5-4A05-AD4C-A4F142161409}" destId="{C18376CF-09DD-4E1E-B676-3AE983607BF9}" srcOrd="2" destOrd="0" parTransId="{BB5E3886-A817-4A2A-AF7C-4BD8ACE90B29}" sibTransId="{0944059B-0899-4F0C-A6AD-060E78582F7D}"/>
    <dgm:cxn modelId="{9AF06F56-FEB0-4D80-91EC-71A52C73C37A}" type="presParOf" srcId="{4AA5AF9F-D5E3-4D0A-81E2-4DA1863A9335}" destId="{C75D67E1-192B-4DC2-9795-7E59180D6925}" srcOrd="0" destOrd="0" presId="urn:microsoft.com/office/officeart/2005/8/layout/vList2"/>
    <dgm:cxn modelId="{EB4544D6-8C5B-4DC0-A971-FBA8DB5F220B}" type="presParOf" srcId="{4AA5AF9F-D5E3-4D0A-81E2-4DA1863A9335}" destId="{F6E72284-B365-4492-B1AB-5D50AA1947F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6A9EFA-4277-4B58-957D-A7F0B8AF507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B13762CB-A9A5-4A05-AD4C-A4F142161409}">
      <dgm:prSet phldrT="[Text]" custT="1"/>
      <dgm:spPr/>
      <dgm:t>
        <a:bodyPr/>
        <a:lstStyle/>
        <a:p>
          <a:r>
            <a:rPr lang="de-DE" sz="2300" dirty="0"/>
            <a:t>Day 3</a:t>
          </a:r>
        </a:p>
      </dgm:t>
    </dgm:pt>
    <dgm:pt modelId="{FB2B4C49-21B5-4943-B701-57A54C050208}" type="parTrans" cxnId="{5DD3D5F5-D784-47DB-9F79-02D45DEE71B7}">
      <dgm:prSet/>
      <dgm:spPr/>
      <dgm:t>
        <a:bodyPr/>
        <a:lstStyle/>
        <a:p>
          <a:endParaRPr lang="de-DE"/>
        </a:p>
      </dgm:t>
    </dgm:pt>
    <dgm:pt modelId="{449C5454-7CC4-4C98-ABBC-A3BDCECC3B79}" type="sibTrans" cxnId="{5DD3D5F5-D784-47DB-9F79-02D45DEE71B7}">
      <dgm:prSet/>
      <dgm:spPr/>
      <dgm:t>
        <a:bodyPr/>
        <a:lstStyle/>
        <a:p>
          <a:endParaRPr lang="de-DE"/>
        </a:p>
      </dgm:t>
    </dgm:pt>
    <dgm:pt modelId="{11A1B09F-9A08-48AA-A187-924270376D50}">
      <dgm:prSet phldrT="[Text]" custT="1"/>
      <dgm:spPr/>
      <dgm:t>
        <a:bodyPr/>
        <a:lstStyle/>
        <a:p>
          <a:r>
            <a:rPr lang="en-US" sz="2200" b="0" dirty="0"/>
            <a:t>Budget and eligible costs in Horizon Europe + Group Work</a:t>
          </a:r>
          <a:endParaRPr lang="de-DE" sz="2200" b="0" dirty="0"/>
        </a:p>
      </dgm:t>
    </dgm:pt>
    <dgm:pt modelId="{E2DC88F1-1FF8-48E4-9B18-53EBABE62F5F}" type="parTrans" cxnId="{AAC20F19-36AA-43A4-A0EA-AD6EE4260300}">
      <dgm:prSet/>
      <dgm:spPr/>
      <dgm:t>
        <a:bodyPr/>
        <a:lstStyle/>
        <a:p>
          <a:endParaRPr lang="de-DE"/>
        </a:p>
      </dgm:t>
    </dgm:pt>
    <dgm:pt modelId="{1C06DF4E-578B-49EB-B831-6E8453AE649D}" type="sibTrans" cxnId="{AAC20F19-36AA-43A4-A0EA-AD6EE4260300}">
      <dgm:prSet/>
      <dgm:spPr/>
      <dgm:t>
        <a:bodyPr/>
        <a:lstStyle/>
        <a:p>
          <a:endParaRPr lang="de-DE"/>
        </a:p>
      </dgm:t>
    </dgm:pt>
    <dgm:pt modelId="{F184C107-EBF2-4E49-B0D3-5FDDEB7D69F9}">
      <dgm:prSet custT="1"/>
      <dgm:spPr/>
      <dgm:t>
        <a:bodyPr/>
        <a:lstStyle/>
        <a:p>
          <a:r>
            <a:rPr lang="en-US" sz="2200" b="0" i="0" dirty="0"/>
            <a:t>Identification of possible actions to be proposed by the participant’s organizations </a:t>
          </a:r>
          <a:r>
            <a:rPr lang="en-US" sz="2200" b="0" i="1" dirty="0"/>
            <a:t>(interactive)</a:t>
          </a:r>
          <a:endParaRPr lang="de-DE" sz="2200" b="0" i="1" dirty="0"/>
        </a:p>
      </dgm:t>
    </dgm:pt>
    <dgm:pt modelId="{275A5404-45DD-4B8D-A81D-31E68F51DDA2}" type="parTrans" cxnId="{737F0C71-BC1D-4166-8534-0A6E0D20CF0B}">
      <dgm:prSet/>
      <dgm:spPr/>
      <dgm:t>
        <a:bodyPr/>
        <a:lstStyle/>
        <a:p>
          <a:endParaRPr lang="de-DE"/>
        </a:p>
      </dgm:t>
    </dgm:pt>
    <dgm:pt modelId="{3531DCFD-D00E-45D3-9369-91223AF72282}" type="sibTrans" cxnId="{737F0C71-BC1D-4166-8534-0A6E0D20CF0B}">
      <dgm:prSet/>
      <dgm:spPr/>
      <dgm:t>
        <a:bodyPr/>
        <a:lstStyle/>
        <a:p>
          <a:endParaRPr lang="de-DE"/>
        </a:p>
      </dgm:t>
    </dgm:pt>
    <dgm:pt modelId="{02546BEF-F9DB-429E-8CB1-9F4CF891DF06}">
      <dgm:prSet custT="1"/>
      <dgm:spPr/>
      <dgm:t>
        <a:bodyPr/>
        <a:lstStyle/>
        <a:p>
          <a:r>
            <a:rPr lang="en-US" sz="2200" b="0" dirty="0"/>
            <a:t>Final discussion and Q&amp;A</a:t>
          </a:r>
          <a:endParaRPr lang="de-DE" sz="2200" b="0" dirty="0"/>
        </a:p>
      </dgm:t>
    </dgm:pt>
    <dgm:pt modelId="{8CA090A7-2DB0-4B18-B69F-F89EB5142DEC}" type="parTrans" cxnId="{D1D5E0B4-CFFE-4C12-AD2C-8C7EF9446B6F}">
      <dgm:prSet/>
      <dgm:spPr/>
      <dgm:t>
        <a:bodyPr/>
        <a:lstStyle/>
        <a:p>
          <a:endParaRPr lang="de-DE"/>
        </a:p>
      </dgm:t>
    </dgm:pt>
    <dgm:pt modelId="{8D240E79-F9F4-44DD-8205-1A7A7585BF9E}" type="sibTrans" cxnId="{D1D5E0B4-CFFE-4C12-AD2C-8C7EF9446B6F}">
      <dgm:prSet/>
      <dgm:spPr/>
      <dgm:t>
        <a:bodyPr/>
        <a:lstStyle/>
        <a:p>
          <a:endParaRPr lang="de-DE"/>
        </a:p>
      </dgm:t>
    </dgm:pt>
    <dgm:pt modelId="{9E0926FF-73CA-4C1C-8E29-1372EF6D3397}">
      <dgm:prSet phldrT="[Text]" custT="1"/>
      <dgm:spPr/>
      <dgm:t>
        <a:bodyPr/>
        <a:lstStyle/>
        <a:p>
          <a:r>
            <a:rPr lang="en-US" sz="2200" b="0" dirty="0"/>
            <a:t>Drafting an impact section </a:t>
          </a:r>
          <a:r>
            <a:rPr lang="en-US" sz="2200" b="0" i="1" dirty="0"/>
            <a:t>(Group work)</a:t>
          </a:r>
          <a:endParaRPr lang="de-DE" sz="2200" b="0" i="1" dirty="0"/>
        </a:p>
      </dgm:t>
    </dgm:pt>
    <dgm:pt modelId="{4C751D0C-984D-4264-942D-D13F40EE2C9D}" type="parTrans" cxnId="{9A902A94-0A4E-4BC2-ADCD-8E0A07D35E55}">
      <dgm:prSet/>
      <dgm:spPr/>
      <dgm:t>
        <a:bodyPr/>
        <a:lstStyle/>
        <a:p>
          <a:endParaRPr lang="de-DE"/>
        </a:p>
      </dgm:t>
    </dgm:pt>
    <dgm:pt modelId="{2BA61AF4-B3B1-4DDD-B578-DE52CB9C3087}" type="sibTrans" cxnId="{9A902A94-0A4E-4BC2-ADCD-8E0A07D35E55}">
      <dgm:prSet/>
      <dgm:spPr/>
      <dgm:t>
        <a:bodyPr/>
        <a:lstStyle/>
        <a:p>
          <a:endParaRPr lang="de-DE"/>
        </a:p>
      </dgm:t>
    </dgm:pt>
    <dgm:pt modelId="{F498EC82-7F11-4940-B314-96924BB65B20}">
      <dgm:prSet phldrT="[Text]" custT="1"/>
      <dgm:spPr/>
      <dgm:t>
        <a:bodyPr/>
        <a:lstStyle/>
        <a:p>
          <a:r>
            <a:rPr lang="en-US" sz="2200" b="0" dirty="0"/>
            <a:t>Impact part overview</a:t>
          </a:r>
          <a:endParaRPr lang="de-DE" sz="2200" b="0" dirty="0"/>
        </a:p>
      </dgm:t>
    </dgm:pt>
    <dgm:pt modelId="{F7C89934-0B2F-4045-B37A-94A70A9B8156}" type="parTrans" cxnId="{A5ECBBC2-E327-443E-B914-D1636209C6D4}">
      <dgm:prSet/>
      <dgm:spPr/>
      <dgm:t>
        <a:bodyPr/>
        <a:lstStyle/>
        <a:p>
          <a:endParaRPr lang="de-DE"/>
        </a:p>
      </dgm:t>
    </dgm:pt>
    <dgm:pt modelId="{D5D8AD09-9AE1-4A60-BE38-1E8EC32AED0B}" type="sibTrans" cxnId="{A5ECBBC2-E327-443E-B914-D1636209C6D4}">
      <dgm:prSet/>
      <dgm:spPr/>
      <dgm:t>
        <a:bodyPr/>
        <a:lstStyle/>
        <a:p>
          <a:endParaRPr lang="de-DE"/>
        </a:p>
      </dgm:t>
    </dgm:pt>
    <dgm:pt modelId="{4DC393EC-AFF5-4B58-9062-DE071328AE23}">
      <dgm:prSet phldrT="[Text]" custT="1"/>
      <dgm:spPr/>
      <dgm:t>
        <a:bodyPr/>
        <a:lstStyle/>
        <a:p>
          <a:r>
            <a:rPr lang="en-US" sz="2200" b="0" dirty="0"/>
            <a:t>Presentation on specific Horizon Europe </a:t>
          </a:r>
          <a:r>
            <a:rPr lang="en-US" sz="2200" b="0" dirty="0" err="1" smtClean="0"/>
            <a:t>Programmes</a:t>
          </a:r>
          <a:r>
            <a:rPr lang="en-US" sz="2200" b="0" dirty="0" smtClean="0"/>
            <a:t> (e.g. MSCA, ERC, EIC) </a:t>
          </a:r>
          <a:endParaRPr lang="de-DE" sz="2200" b="0" dirty="0"/>
        </a:p>
      </dgm:t>
    </dgm:pt>
    <dgm:pt modelId="{A5EEDAEF-EE77-4182-A539-805D19AEBA5C}" type="parTrans" cxnId="{40300C85-E8E9-4E4D-8C3B-5CEA79C3DFBF}">
      <dgm:prSet/>
      <dgm:spPr/>
      <dgm:t>
        <a:bodyPr/>
        <a:lstStyle/>
        <a:p>
          <a:endParaRPr lang="de-DE"/>
        </a:p>
      </dgm:t>
    </dgm:pt>
    <dgm:pt modelId="{30AEED3C-5409-4DB9-B5E8-D1ECB5874503}" type="sibTrans" cxnId="{40300C85-E8E9-4E4D-8C3B-5CEA79C3DFBF}">
      <dgm:prSet/>
      <dgm:spPr/>
      <dgm:t>
        <a:bodyPr/>
        <a:lstStyle/>
        <a:p>
          <a:endParaRPr lang="de-DE"/>
        </a:p>
      </dgm:t>
    </dgm:pt>
    <dgm:pt modelId="{4AA5AF9F-D5E3-4D0A-81E2-4DA1863A9335}" type="pres">
      <dgm:prSet presAssocID="{CC6A9EFA-4277-4B58-957D-A7F0B8AF507A}" presName="linear" presStyleCnt="0">
        <dgm:presLayoutVars>
          <dgm:animLvl val="lvl"/>
          <dgm:resizeHandles val="exact"/>
        </dgm:presLayoutVars>
      </dgm:prSet>
      <dgm:spPr/>
      <dgm:t>
        <a:bodyPr/>
        <a:lstStyle/>
        <a:p>
          <a:endParaRPr lang="de-DE"/>
        </a:p>
      </dgm:t>
    </dgm:pt>
    <dgm:pt modelId="{C75D67E1-192B-4DC2-9795-7E59180D6925}" type="pres">
      <dgm:prSet presAssocID="{B13762CB-A9A5-4A05-AD4C-A4F142161409}" presName="parentText" presStyleLbl="node1" presStyleIdx="0" presStyleCnt="1" custScaleY="63554" custLinFactNeighborY="-4605">
        <dgm:presLayoutVars>
          <dgm:chMax val="0"/>
          <dgm:bulletEnabled val="1"/>
        </dgm:presLayoutVars>
      </dgm:prSet>
      <dgm:spPr/>
      <dgm:t>
        <a:bodyPr/>
        <a:lstStyle/>
        <a:p>
          <a:endParaRPr lang="de-DE"/>
        </a:p>
      </dgm:t>
    </dgm:pt>
    <dgm:pt modelId="{F6E72284-B365-4492-B1AB-5D50AA1947F3}" type="pres">
      <dgm:prSet presAssocID="{B13762CB-A9A5-4A05-AD4C-A4F142161409}" presName="childText" presStyleLbl="revTx" presStyleIdx="0" presStyleCnt="1" custScaleY="177761">
        <dgm:presLayoutVars>
          <dgm:bulletEnabled val="1"/>
        </dgm:presLayoutVars>
      </dgm:prSet>
      <dgm:spPr/>
      <dgm:t>
        <a:bodyPr/>
        <a:lstStyle/>
        <a:p>
          <a:endParaRPr lang="de-DE"/>
        </a:p>
      </dgm:t>
    </dgm:pt>
  </dgm:ptLst>
  <dgm:cxnLst>
    <dgm:cxn modelId="{A5ECBBC2-E327-443E-B914-D1636209C6D4}" srcId="{B13762CB-A9A5-4A05-AD4C-A4F142161409}" destId="{F498EC82-7F11-4940-B314-96924BB65B20}" srcOrd="1" destOrd="0" parTransId="{F7C89934-0B2F-4045-B37A-94A70A9B8156}" sibTransId="{D5D8AD09-9AE1-4A60-BE38-1E8EC32AED0B}"/>
    <dgm:cxn modelId="{40300C85-E8E9-4E4D-8C3B-5CEA79C3DFBF}" srcId="{B13762CB-A9A5-4A05-AD4C-A4F142161409}" destId="{4DC393EC-AFF5-4B58-9062-DE071328AE23}" srcOrd="3" destOrd="0" parTransId="{A5EEDAEF-EE77-4182-A539-805D19AEBA5C}" sibTransId="{30AEED3C-5409-4DB9-B5E8-D1ECB5874503}"/>
    <dgm:cxn modelId="{5DD3D5F5-D784-47DB-9F79-02D45DEE71B7}" srcId="{CC6A9EFA-4277-4B58-957D-A7F0B8AF507A}" destId="{B13762CB-A9A5-4A05-AD4C-A4F142161409}" srcOrd="0" destOrd="0" parTransId="{FB2B4C49-21B5-4943-B701-57A54C050208}" sibTransId="{449C5454-7CC4-4C98-ABBC-A3BDCECC3B79}"/>
    <dgm:cxn modelId="{C76FF104-A339-48BF-8E18-E184201DE0EA}" type="presOf" srcId="{02546BEF-F9DB-429E-8CB1-9F4CF891DF06}" destId="{F6E72284-B365-4492-B1AB-5D50AA1947F3}" srcOrd="0" destOrd="5" presId="urn:microsoft.com/office/officeart/2005/8/layout/vList2"/>
    <dgm:cxn modelId="{963598E1-8BF5-4129-BA39-EA8C821FD6F6}" type="presOf" srcId="{9E0926FF-73CA-4C1C-8E29-1372EF6D3397}" destId="{F6E72284-B365-4492-B1AB-5D50AA1947F3}" srcOrd="0" destOrd="2" presId="urn:microsoft.com/office/officeart/2005/8/layout/vList2"/>
    <dgm:cxn modelId="{9A902A94-0A4E-4BC2-ADCD-8E0A07D35E55}" srcId="{B13762CB-A9A5-4A05-AD4C-A4F142161409}" destId="{9E0926FF-73CA-4C1C-8E29-1372EF6D3397}" srcOrd="2" destOrd="0" parTransId="{4C751D0C-984D-4264-942D-D13F40EE2C9D}" sibTransId="{2BA61AF4-B3B1-4DDD-B578-DE52CB9C3087}"/>
    <dgm:cxn modelId="{39474FD5-C544-4F13-ADB3-C65BEF185E8D}" type="presOf" srcId="{B13762CB-A9A5-4A05-AD4C-A4F142161409}" destId="{C75D67E1-192B-4DC2-9795-7E59180D6925}" srcOrd="0" destOrd="0" presId="urn:microsoft.com/office/officeart/2005/8/layout/vList2"/>
    <dgm:cxn modelId="{AAC20F19-36AA-43A4-A0EA-AD6EE4260300}" srcId="{B13762CB-A9A5-4A05-AD4C-A4F142161409}" destId="{11A1B09F-9A08-48AA-A187-924270376D50}" srcOrd="0" destOrd="0" parTransId="{E2DC88F1-1FF8-48E4-9B18-53EBABE62F5F}" sibTransId="{1C06DF4E-578B-49EB-B831-6E8453AE649D}"/>
    <dgm:cxn modelId="{A988C439-FD1B-4E18-B162-28C7349D3B0F}" type="presOf" srcId="{F184C107-EBF2-4E49-B0D3-5FDDEB7D69F9}" destId="{F6E72284-B365-4492-B1AB-5D50AA1947F3}" srcOrd="0" destOrd="4" presId="urn:microsoft.com/office/officeart/2005/8/layout/vList2"/>
    <dgm:cxn modelId="{BFF27782-B122-4E30-9477-7E799B70DBC0}" type="presOf" srcId="{F498EC82-7F11-4940-B314-96924BB65B20}" destId="{F6E72284-B365-4492-B1AB-5D50AA1947F3}" srcOrd="0" destOrd="1" presId="urn:microsoft.com/office/officeart/2005/8/layout/vList2"/>
    <dgm:cxn modelId="{737F0C71-BC1D-4166-8534-0A6E0D20CF0B}" srcId="{B13762CB-A9A5-4A05-AD4C-A4F142161409}" destId="{F184C107-EBF2-4E49-B0D3-5FDDEB7D69F9}" srcOrd="4" destOrd="0" parTransId="{275A5404-45DD-4B8D-A81D-31E68F51DDA2}" sibTransId="{3531DCFD-D00E-45D3-9369-91223AF72282}"/>
    <dgm:cxn modelId="{F9FF3EB3-57C4-4EF7-9565-BEACF8BD7829}" type="presOf" srcId="{4DC393EC-AFF5-4B58-9062-DE071328AE23}" destId="{F6E72284-B365-4492-B1AB-5D50AA1947F3}" srcOrd="0" destOrd="3" presId="urn:microsoft.com/office/officeart/2005/8/layout/vList2"/>
    <dgm:cxn modelId="{D1D5E0B4-CFFE-4C12-AD2C-8C7EF9446B6F}" srcId="{B13762CB-A9A5-4A05-AD4C-A4F142161409}" destId="{02546BEF-F9DB-429E-8CB1-9F4CF891DF06}" srcOrd="5" destOrd="0" parTransId="{8CA090A7-2DB0-4B18-B69F-F89EB5142DEC}" sibTransId="{8D240E79-F9F4-44DD-8205-1A7A7585BF9E}"/>
    <dgm:cxn modelId="{74431505-4939-4ED8-8AF8-6273537BDC61}" type="presOf" srcId="{11A1B09F-9A08-48AA-A187-924270376D50}" destId="{F6E72284-B365-4492-B1AB-5D50AA1947F3}" srcOrd="0" destOrd="0" presId="urn:microsoft.com/office/officeart/2005/8/layout/vList2"/>
    <dgm:cxn modelId="{568F3453-B23D-4C8A-825B-CEC3247FB11D}" type="presOf" srcId="{CC6A9EFA-4277-4B58-957D-A7F0B8AF507A}" destId="{4AA5AF9F-D5E3-4D0A-81E2-4DA1863A9335}" srcOrd="0" destOrd="0" presId="urn:microsoft.com/office/officeart/2005/8/layout/vList2"/>
    <dgm:cxn modelId="{9AF06F56-FEB0-4D80-91EC-71A52C73C37A}" type="presParOf" srcId="{4AA5AF9F-D5E3-4D0A-81E2-4DA1863A9335}" destId="{C75D67E1-192B-4DC2-9795-7E59180D6925}" srcOrd="0" destOrd="0" presId="urn:microsoft.com/office/officeart/2005/8/layout/vList2"/>
    <dgm:cxn modelId="{EB4544D6-8C5B-4DC0-A971-FBA8DB5F220B}" type="presParOf" srcId="{4AA5AF9F-D5E3-4D0A-81E2-4DA1863A9335}" destId="{F6E72284-B365-4492-B1AB-5D50AA1947F3}"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0197FCD-62AA-4EB9-8121-997F675816D3}" type="doc">
      <dgm:prSet loTypeId="urn:diagrams.loki3.com/BracketList+Icon#1" loCatId="list" qsTypeId="urn:microsoft.com/office/officeart/2005/8/quickstyle/simple1" qsCatId="simple" csTypeId="urn:microsoft.com/office/officeart/2005/8/colors/accent1_3" csCatId="accent1" phldr="1"/>
      <dgm:spPr/>
      <dgm:t>
        <a:bodyPr/>
        <a:lstStyle/>
        <a:p>
          <a:endParaRPr lang="pt-PT"/>
        </a:p>
      </dgm:t>
    </dgm:pt>
    <dgm:pt modelId="{53A1ACEF-6319-4759-A357-D62E95DC7C0E}">
      <dgm:prSet phldrT="[Texto]" custT="1"/>
      <dgm:spPr>
        <a:xfrm>
          <a:off x="0" y="1110883"/>
          <a:ext cx="1404937" cy="105534"/>
        </a:xfrm>
        <a:noFill/>
        <a:ln>
          <a:noFill/>
        </a:ln>
        <a:effectLst/>
      </dgm:spPr>
      <dgm:t>
        <a:bodyPr/>
        <a:lstStyle/>
        <a:p>
          <a:r>
            <a:rPr lang="pt-PT" sz="1400" b="1" noProof="0" dirty="0">
              <a:solidFill>
                <a:srgbClr val="3F3F3F">
                  <a:hueOff val="0"/>
                  <a:satOff val="0"/>
                  <a:lumOff val="0"/>
                  <a:alphaOff val="0"/>
                </a:srgbClr>
              </a:solidFill>
              <a:latin typeface="Arial"/>
              <a:ea typeface="+mn-ea"/>
              <a:cs typeface="+mn-cs"/>
            </a:rPr>
            <a:t>Collaborative projects</a:t>
          </a:r>
        </a:p>
      </dgm:t>
    </dgm:pt>
    <dgm:pt modelId="{D1BA70A7-88A8-4FC3-81F2-760BB367D423}" type="parTrans" cxnId="{CBBE2BF9-49E3-4C65-B8B0-F8F7EEDF9FCC}">
      <dgm:prSet/>
      <dgm:spPr/>
      <dgm:t>
        <a:bodyPr/>
        <a:lstStyle/>
        <a:p>
          <a:endParaRPr lang="pt-PT" sz="1400"/>
        </a:p>
      </dgm:t>
    </dgm:pt>
    <dgm:pt modelId="{7BCD7F02-4912-4EDE-8C94-F07F2574D356}" type="sibTrans" cxnId="{CBBE2BF9-49E3-4C65-B8B0-F8F7EEDF9FCC}">
      <dgm:prSet/>
      <dgm:spPr/>
      <dgm:t>
        <a:bodyPr/>
        <a:lstStyle/>
        <a:p>
          <a:endParaRPr lang="pt-PT" sz="1400"/>
        </a:p>
      </dgm:t>
    </dgm:pt>
    <dgm:pt modelId="{32235C50-3091-4592-A9A0-74E256CEF479}">
      <dgm:prSet phldrT="[Texto]" custT="1"/>
      <dgm:spPr>
        <a:xfrm>
          <a:off x="1798319" y="0"/>
          <a:ext cx="3821430" cy="2321759"/>
        </a:xfrm>
        <a:solidFill>
          <a:srgbClr val="304C92">
            <a:shade val="8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nSpc>
              <a:spcPct val="120000"/>
            </a:lnSpc>
          </a:pPr>
          <a:r>
            <a:rPr lang="en-US" sz="1400" b="1" dirty="0">
              <a:solidFill>
                <a:sysClr val="window" lastClr="FFFFFF"/>
              </a:solidFill>
              <a:latin typeface="Arial"/>
              <a:ea typeface="+mn-ea"/>
              <a:cs typeface="+mn-cs"/>
            </a:rPr>
            <a:t>Research and Innovation Action (RIA); </a:t>
          </a:r>
          <a:endParaRPr lang="pt-PT" sz="1400" b="1" dirty="0">
            <a:solidFill>
              <a:sysClr val="window" lastClr="FFFFFF"/>
            </a:solidFill>
            <a:latin typeface="Arial"/>
            <a:ea typeface="+mn-ea"/>
            <a:cs typeface="+mn-cs"/>
          </a:endParaRPr>
        </a:p>
      </dgm:t>
    </dgm:pt>
    <dgm:pt modelId="{BD719770-BEB3-4114-86E6-96A2C638005E}" type="parTrans" cxnId="{C42411E6-8640-4E46-B55E-06E895118F87}">
      <dgm:prSet/>
      <dgm:spPr/>
      <dgm:t>
        <a:bodyPr/>
        <a:lstStyle/>
        <a:p>
          <a:endParaRPr lang="pt-PT" sz="1400"/>
        </a:p>
      </dgm:t>
    </dgm:pt>
    <dgm:pt modelId="{5B9B1C2C-5428-4659-A7C1-F8AE8EABEF87}" type="sibTrans" cxnId="{C42411E6-8640-4E46-B55E-06E895118F87}">
      <dgm:prSet/>
      <dgm:spPr/>
      <dgm:t>
        <a:bodyPr/>
        <a:lstStyle/>
        <a:p>
          <a:endParaRPr lang="pt-PT" sz="1400"/>
        </a:p>
      </dgm:t>
    </dgm:pt>
    <dgm:pt modelId="{E60B53C7-97C5-4754-9C8A-131900435AA9}">
      <dgm:prSet phldrT="[Texto]" custT="1"/>
      <dgm:spPr>
        <a:xfrm>
          <a:off x="0" y="2616668"/>
          <a:ext cx="1404937" cy="356472"/>
        </a:xfrm>
        <a:noFill/>
        <a:ln>
          <a:noFill/>
        </a:ln>
        <a:effectLst/>
      </dgm:spPr>
      <dgm:t>
        <a:bodyPr/>
        <a:lstStyle/>
        <a:p>
          <a:r>
            <a:rPr lang="pt-PT" sz="1400" b="1" noProof="0" dirty="0">
              <a:solidFill>
                <a:srgbClr val="3F3F3F">
                  <a:hueOff val="0"/>
                  <a:satOff val="0"/>
                  <a:lumOff val="0"/>
                  <a:alphaOff val="0"/>
                </a:srgbClr>
              </a:solidFill>
              <a:latin typeface="Arial"/>
              <a:ea typeface="+mn-ea"/>
              <a:cs typeface="+mn-cs"/>
            </a:rPr>
            <a:t>Individual projects</a:t>
          </a:r>
        </a:p>
      </dgm:t>
    </dgm:pt>
    <dgm:pt modelId="{725ABCA7-7DE8-4AF7-8064-D7356CFE4860}" type="parTrans" cxnId="{4A9BBCC2-68DF-4312-AAD7-7C96A5963F47}">
      <dgm:prSet/>
      <dgm:spPr/>
      <dgm:t>
        <a:bodyPr/>
        <a:lstStyle/>
        <a:p>
          <a:endParaRPr lang="pt-PT" sz="1400"/>
        </a:p>
      </dgm:t>
    </dgm:pt>
    <dgm:pt modelId="{6C5523C8-E4A0-4C8D-A7FE-B5E25A1BAEA4}" type="sibTrans" cxnId="{4A9BBCC2-68DF-4312-AAD7-7C96A5963F47}">
      <dgm:prSet/>
      <dgm:spPr/>
      <dgm:t>
        <a:bodyPr/>
        <a:lstStyle/>
        <a:p>
          <a:endParaRPr lang="pt-PT" sz="1400"/>
        </a:p>
      </dgm:t>
    </dgm:pt>
    <dgm:pt modelId="{B2D4425A-E400-4481-BA03-031D35AB735D}">
      <dgm:prSet phldrT="[Texto]" custT="1"/>
      <dgm:spPr>
        <a:xfrm>
          <a:off x="1798320" y="2338175"/>
          <a:ext cx="3821430" cy="913459"/>
        </a:xfrm>
        <a:solidFill>
          <a:srgbClr val="304C92">
            <a:shade val="80000"/>
            <a:hueOff val="362350"/>
            <a:satOff val="-30943"/>
            <a:lumOff val="32725"/>
            <a:alphaOff val="0"/>
          </a:srgbClr>
        </a:solidFill>
        <a:ln w="25400" cap="flat" cmpd="sng" algn="ctr">
          <a:solidFill>
            <a:sysClr val="window" lastClr="FFFFFF">
              <a:hueOff val="0"/>
              <a:satOff val="0"/>
              <a:lumOff val="0"/>
              <a:alphaOff val="0"/>
            </a:sysClr>
          </a:solidFill>
          <a:prstDash val="solid"/>
        </a:ln>
        <a:effectLst/>
      </dgm:spPr>
      <dgm:t>
        <a:bodyPr/>
        <a:lstStyle/>
        <a:p>
          <a:pPr>
            <a:lnSpc>
              <a:spcPct val="120000"/>
            </a:lnSpc>
          </a:pPr>
          <a:r>
            <a:rPr lang="en-US" sz="1400" b="1" dirty="0">
              <a:solidFill>
                <a:sysClr val="window" lastClr="FFFFFF"/>
              </a:solidFill>
              <a:latin typeface="Arial"/>
              <a:ea typeface="+mn-ea"/>
              <a:cs typeface="+mn-cs"/>
            </a:rPr>
            <a:t>European Research Council (ERC);</a:t>
          </a:r>
          <a:endParaRPr lang="pt-PT" sz="1400" b="1" dirty="0">
            <a:solidFill>
              <a:sysClr val="window" lastClr="FFFFFF"/>
            </a:solidFill>
            <a:latin typeface="Arial"/>
            <a:ea typeface="+mn-ea"/>
            <a:cs typeface="+mn-cs"/>
          </a:endParaRPr>
        </a:p>
      </dgm:t>
    </dgm:pt>
    <dgm:pt modelId="{E03466AA-958B-4B53-976D-5B38A6E3A8D3}" type="parTrans" cxnId="{F3A06A98-333B-4DFF-8DE0-32319A387011}">
      <dgm:prSet/>
      <dgm:spPr/>
      <dgm:t>
        <a:bodyPr/>
        <a:lstStyle/>
        <a:p>
          <a:endParaRPr lang="pt-PT" sz="1400"/>
        </a:p>
      </dgm:t>
    </dgm:pt>
    <dgm:pt modelId="{383C4EB3-9ACB-425A-8BB4-2416339EA048}" type="sibTrans" cxnId="{F3A06A98-333B-4DFF-8DE0-32319A387011}">
      <dgm:prSet/>
      <dgm:spPr/>
      <dgm:t>
        <a:bodyPr/>
        <a:lstStyle/>
        <a:p>
          <a:endParaRPr lang="pt-PT" sz="1400"/>
        </a:p>
      </dgm:t>
    </dgm:pt>
    <dgm:pt modelId="{7C0FA8A9-70E1-4AD4-A52D-8783026DC88B}">
      <dgm:prSet phldrT="[Texto]" custT="1"/>
      <dgm:spPr>
        <a:xfrm>
          <a:off x="1798319" y="0"/>
          <a:ext cx="3821430" cy="2321759"/>
        </a:xfrm>
        <a:solidFill>
          <a:srgbClr val="304C92">
            <a:shade val="8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nSpc>
              <a:spcPct val="120000"/>
            </a:lnSpc>
          </a:pPr>
          <a:r>
            <a:rPr lang="en-US" sz="1400" b="1" dirty="0">
              <a:solidFill>
                <a:sysClr val="window" lastClr="FFFFFF"/>
              </a:solidFill>
              <a:latin typeface="Arial"/>
              <a:ea typeface="+mn-ea"/>
              <a:cs typeface="+mn-cs"/>
            </a:rPr>
            <a:t>Coordination and Support Action (CSA);</a:t>
          </a:r>
          <a:endParaRPr lang="pt-PT" sz="1400" b="1" dirty="0">
            <a:solidFill>
              <a:sysClr val="window" lastClr="FFFFFF"/>
            </a:solidFill>
            <a:latin typeface="Arial"/>
            <a:ea typeface="+mn-ea"/>
            <a:cs typeface="+mn-cs"/>
          </a:endParaRPr>
        </a:p>
      </dgm:t>
    </dgm:pt>
    <dgm:pt modelId="{A8E65D1D-85CF-4388-BED9-252C55CB5372}" type="parTrans" cxnId="{BEFDBD67-9C81-41BD-A933-4D53BA061021}">
      <dgm:prSet/>
      <dgm:spPr/>
      <dgm:t>
        <a:bodyPr/>
        <a:lstStyle/>
        <a:p>
          <a:endParaRPr lang="pt-PT" sz="1400"/>
        </a:p>
      </dgm:t>
    </dgm:pt>
    <dgm:pt modelId="{CAD736AD-F59B-4982-B0D1-87CF50850F32}" type="sibTrans" cxnId="{BEFDBD67-9C81-41BD-A933-4D53BA061021}">
      <dgm:prSet/>
      <dgm:spPr/>
      <dgm:t>
        <a:bodyPr/>
        <a:lstStyle/>
        <a:p>
          <a:endParaRPr lang="pt-PT" sz="1400"/>
        </a:p>
      </dgm:t>
    </dgm:pt>
    <dgm:pt modelId="{B4FE7DD1-F96C-45C6-BCEC-1DC9E7DEAF68}">
      <dgm:prSet phldrT="[Texto]" custT="1"/>
      <dgm:spPr>
        <a:xfrm>
          <a:off x="1798320" y="2338175"/>
          <a:ext cx="3821430" cy="913459"/>
        </a:xfrm>
        <a:solidFill>
          <a:srgbClr val="304C92">
            <a:shade val="80000"/>
            <a:hueOff val="362350"/>
            <a:satOff val="-30943"/>
            <a:lumOff val="32725"/>
            <a:alphaOff val="0"/>
          </a:srgbClr>
        </a:solidFill>
        <a:ln w="25400" cap="flat" cmpd="sng" algn="ctr">
          <a:solidFill>
            <a:sysClr val="window" lastClr="FFFFFF">
              <a:hueOff val="0"/>
              <a:satOff val="0"/>
              <a:lumOff val="0"/>
              <a:alphaOff val="0"/>
            </a:sysClr>
          </a:solidFill>
          <a:prstDash val="solid"/>
        </a:ln>
        <a:effectLst/>
      </dgm:spPr>
      <dgm:t>
        <a:bodyPr/>
        <a:lstStyle/>
        <a:p>
          <a:pPr>
            <a:lnSpc>
              <a:spcPct val="120000"/>
            </a:lnSpc>
          </a:pPr>
          <a:r>
            <a:rPr lang="pt-PT" sz="1400" b="1" dirty="0">
              <a:solidFill>
                <a:sysClr val="window" lastClr="FFFFFF"/>
              </a:solidFill>
              <a:latin typeface="Arial"/>
              <a:ea typeface="+mn-ea"/>
              <a:cs typeface="+mn-cs"/>
            </a:rPr>
            <a:t>Marie Sklodowska-Curie  Actions (MSCA) – Doctoral Networks; Postdoctoral Fellowships.</a:t>
          </a:r>
        </a:p>
      </dgm:t>
    </dgm:pt>
    <dgm:pt modelId="{A0B0D9B0-AEA1-4992-84F6-1546E15D8AA3}" type="parTrans" cxnId="{1DF76CAF-7BCF-4177-863A-BD955EAD1F86}">
      <dgm:prSet/>
      <dgm:spPr/>
      <dgm:t>
        <a:bodyPr/>
        <a:lstStyle/>
        <a:p>
          <a:endParaRPr lang="pt-PT" sz="1400"/>
        </a:p>
      </dgm:t>
    </dgm:pt>
    <dgm:pt modelId="{FEC73C52-207B-4F29-B0AF-63EB001273D4}" type="sibTrans" cxnId="{1DF76CAF-7BCF-4177-863A-BD955EAD1F86}">
      <dgm:prSet/>
      <dgm:spPr/>
      <dgm:t>
        <a:bodyPr/>
        <a:lstStyle/>
        <a:p>
          <a:endParaRPr lang="pt-PT" sz="1400"/>
        </a:p>
      </dgm:t>
    </dgm:pt>
    <dgm:pt modelId="{6F079B92-27FE-4C56-A4F3-40E0FEA20759}">
      <dgm:prSet phldrT="[Texto]" custT="1"/>
      <dgm:spPr>
        <a:xfrm>
          <a:off x="1798319" y="0"/>
          <a:ext cx="3821430" cy="2321759"/>
        </a:xfrm>
        <a:solidFill>
          <a:srgbClr val="304C92">
            <a:shade val="8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nSpc>
              <a:spcPct val="120000"/>
            </a:lnSpc>
          </a:pPr>
          <a:r>
            <a:rPr lang="en-US" sz="1400" b="1" dirty="0">
              <a:solidFill>
                <a:sysClr val="window" lastClr="FFFFFF"/>
              </a:solidFill>
              <a:latin typeface="Arial"/>
              <a:ea typeface="+mn-ea"/>
              <a:cs typeface="+mn-cs"/>
            </a:rPr>
            <a:t>Innovation Action (IA);</a:t>
          </a:r>
          <a:endParaRPr lang="pt-PT" sz="1400" b="1" dirty="0">
            <a:solidFill>
              <a:sysClr val="window" lastClr="FFFFFF"/>
            </a:solidFill>
            <a:latin typeface="Arial"/>
            <a:ea typeface="+mn-ea"/>
            <a:cs typeface="+mn-cs"/>
          </a:endParaRPr>
        </a:p>
      </dgm:t>
    </dgm:pt>
    <dgm:pt modelId="{EB89D8F6-EEFF-4C7D-9F6E-7210BEEAE043}" type="parTrans" cxnId="{74AF6C22-3A93-4BEC-956A-C2F7F9DAF4E0}">
      <dgm:prSet/>
      <dgm:spPr/>
      <dgm:t>
        <a:bodyPr/>
        <a:lstStyle/>
        <a:p>
          <a:endParaRPr lang="pt-PT" sz="1400"/>
        </a:p>
      </dgm:t>
    </dgm:pt>
    <dgm:pt modelId="{2D2CDF8C-4955-48B5-8C71-C4143101DED9}" type="sibTrans" cxnId="{74AF6C22-3A93-4BEC-956A-C2F7F9DAF4E0}">
      <dgm:prSet/>
      <dgm:spPr/>
      <dgm:t>
        <a:bodyPr/>
        <a:lstStyle/>
        <a:p>
          <a:endParaRPr lang="pt-PT" sz="1400"/>
        </a:p>
      </dgm:t>
    </dgm:pt>
    <dgm:pt modelId="{96EBB1DB-5804-4F25-BE09-31417B3BDA50}">
      <dgm:prSet phldrT="[Texto]" custT="1"/>
      <dgm:spPr>
        <a:xfrm>
          <a:off x="1798319" y="0"/>
          <a:ext cx="3821430" cy="2321759"/>
        </a:xfrm>
        <a:solidFill>
          <a:srgbClr val="304C92">
            <a:shade val="8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nSpc>
              <a:spcPct val="120000"/>
            </a:lnSpc>
          </a:pPr>
          <a:r>
            <a:rPr lang="pt-PT" sz="1400" b="1" dirty="0">
              <a:solidFill>
                <a:sysClr val="window" lastClr="FFFFFF"/>
              </a:solidFill>
              <a:latin typeface="Arial"/>
              <a:ea typeface="+mn-ea"/>
              <a:cs typeface="+mn-cs"/>
            </a:rPr>
            <a:t>Marie Sklodowska-Curie Actions (MSCA) - </a:t>
          </a:r>
          <a:r>
            <a:rPr lang="en-GB" altLang="de-DE" sz="1400" b="1" dirty="0">
              <a:solidFill>
                <a:schemeClr val="bg1"/>
              </a:solidFill>
            </a:rPr>
            <a:t>Staff Exchanges (SE</a:t>
          </a:r>
          <a:r>
            <a:rPr lang="pt-PT" sz="1400" b="1" dirty="0">
              <a:solidFill>
                <a:schemeClr val="bg1"/>
              </a:solidFill>
              <a:latin typeface="Arial"/>
              <a:ea typeface="+mn-ea"/>
              <a:cs typeface="+mn-cs"/>
            </a:rPr>
            <a:t>),  </a:t>
          </a:r>
          <a:r>
            <a:rPr lang="en-GB" altLang="de-DE" sz="1400" b="1" dirty="0">
              <a:solidFill>
                <a:schemeClr val="bg1"/>
              </a:solidFill>
            </a:rPr>
            <a:t>Co-funding of regional, national and international programmes (COFUND)</a:t>
          </a:r>
          <a:endParaRPr lang="pt-PT" sz="1400" b="1" dirty="0">
            <a:solidFill>
              <a:schemeClr val="bg1"/>
            </a:solidFill>
            <a:latin typeface="Arial"/>
            <a:ea typeface="+mn-ea"/>
            <a:cs typeface="+mn-cs"/>
          </a:endParaRPr>
        </a:p>
      </dgm:t>
    </dgm:pt>
    <dgm:pt modelId="{730962CD-6CC0-46F5-BB68-1F9C5AE71EC9}" type="parTrans" cxnId="{96DFED09-E1C6-4630-8D6E-A7B4FEF86E66}">
      <dgm:prSet/>
      <dgm:spPr/>
      <dgm:t>
        <a:bodyPr/>
        <a:lstStyle/>
        <a:p>
          <a:endParaRPr lang="pt-PT" sz="1400"/>
        </a:p>
      </dgm:t>
    </dgm:pt>
    <dgm:pt modelId="{522B7D60-7277-43AC-99FD-3029473FA7CA}" type="sibTrans" cxnId="{96DFED09-E1C6-4630-8D6E-A7B4FEF86E66}">
      <dgm:prSet/>
      <dgm:spPr/>
      <dgm:t>
        <a:bodyPr/>
        <a:lstStyle/>
        <a:p>
          <a:endParaRPr lang="pt-PT" sz="1400"/>
        </a:p>
      </dgm:t>
    </dgm:pt>
    <dgm:pt modelId="{E3B29476-782F-4421-A33A-94652405FE52}">
      <dgm:prSet phldrT="[Texto]" custT="1"/>
      <dgm:spPr>
        <a:xfrm>
          <a:off x="1798319" y="0"/>
          <a:ext cx="3821430" cy="2321759"/>
        </a:xfrm>
        <a:solidFill>
          <a:srgbClr val="304C92">
            <a:shade val="8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nSpc>
              <a:spcPct val="120000"/>
            </a:lnSpc>
          </a:pPr>
          <a:r>
            <a:rPr lang="pt-PT" sz="1400" b="1" dirty="0">
              <a:solidFill>
                <a:srgbClr val="FF0000"/>
              </a:solidFill>
              <a:latin typeface="Arial"/>
              <a:ea typeface="+mn-ea"/>
              <a:cs typeface="+mn-cs"/>
            </a:rPr>
            <a:t>EU Missions</a:t>
          </a:r>
        </a:p>
      </dgm:t>
    </dgm:pt>
    <dgm:pt modelId="{76C9A2CA-ABC9-497F-AFF1-28AFBE9BC405}" type="parTrans" cxnId="{1A9205EF-1B75-4B63-966F-2328D810ABC4}">
      <dgm:prSet/>
      <dgm:spPr/>
      <dgm:t>
        <a:bodyPr/>
        <a:lstStyle/>
        <a:p>
          <a:endParaRPr lang="de-DE"/>
        </a:p>
      </dgm:t>
    </dgm:pt>
    <dgm:pt modelId="{8EA6878A-527D-4151-A76A-98BD18D6622D}" type="sibTrans" cxnId="{1A9205EF-1B75-4B63-966F-2328D810ABC4}">
      <dgm:prSet/>
      <dgm:spPr/>
      <dgm:t>
        <a:bodyPr/>
        <a:lstStyle/>
        <a:p>
          <a:endParaRPr lang="de-DE"/>
        </a:p>
      </dgm:t>
    </dgm:pt>
    <dgm:pt modelId="{5EAC1A60-1A57-4A87-9D08-F34DEAA8D1C7}">
      <dgm:prSet phldrT="[Texto]" custT="1"/>
      <dgm:spPr>
        <a:xfrm>
          <a:off x="1798319" y="0"/>
          <a:ext cx="3821430" cy="2321759"/>
        </a:xfrm>
        <a:solidFill>
          <a:srgbClr val="304C92">
            <a:shade val="8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nSpc>
              <a:spcPct val="120000"/>
            </a:lnSpc>
          </a:pPr>
          <a:endParaRPr lang="pt-PT" sz="1400" b="1" dirty="0">
            <a:solidFill>
              <a:schemeClr val="bg1"/>
            </a:solidFill>
            <a:latin typeface="Arial"/>
            <a:ea typeface="+mn-ea"/>
            <a:cs typeface="+mn-cs"/>
          </a:endParaRPr>
        </a:p>
      </dgm:t>
    </dgm:pt>
    <dgm:pt modelId="{D27CDA3A-E2AE-4540-8B90-22F954C98D4E}" type="parTrans" cxnId="{95EAB526-9D0E-403F-89DA-72A4DF61FB08}">
      <dgm:prSet/>
      <dgm:spPr/>
      <dgm:t>
        <a:bodyPr/>
        <a:lstStyle/>
        <a:p>
          <a:endParaRPr lang="de-DE"/>
        </a:p>
      </dgm:t>
    </dgm:pt>
    <dgm:pt modelId="{56F2381C-3BDF-4A36-BAB1-8599C85F151C}" type="sibTrans" cxnId="{95EAB526-9D0E-403F-89DA-72A4DF61FB08}">
      <dgm:prSet/>
      <dgm:spPr/>
      <dgm:t>
        <a:bodyPr/>
        <a:lstStyle/>
        <a:p>
          <a:endParaRPr lang="de-DE"/>
        </a:p>
      </dgm:t>
    </dgm:pt>
    <dgm:pt modelId="{CA5C80EF-A880-4579-9B83-E3903007AE11}">
      <dgm:prSet phldrT="[Texto]" custT="1"/>
      <dgm:spPr>
        <a:xfrm>
          <a:off x="1798319" y="0"/>
          <a:ext cx="3821430" cy="2321759"/>
        </a:xfrm>
        <a:solidFill>
          <a:srgbClr val="304C92">
            <a:shade val="8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nSpc>
              <a:spcPct val="120000"/>
            </a:lnSpc>
          </a:pPr>
          <a:r>
            <a:rPr lang="pt-PT" sz="1400" b="1" dirty="0">
              <a:solidFill>
                <a:srgbClr val="FF0000"/>
              </a:solidFill>
              <a:latin typeface="Arial"/>
              <a:ea typeface="+mn-ea"/>
              <a:cs typeface="+mn-cs"/>
            </a:rPr>
            <a:t>EU Partnerships</a:t>
          </a:r>
        </a:p>
      </dgm:t>
    </dgm:pt>
    <dgm:pt modelId="{CD163C3E-638E-43DA-AA09-700576A67F02}" type="parTrans" cxnId="{AB5A727B-A388-4E2F-9EA6-6C4E558FD840}">
      <dgm:prSet/>
      <dgm:spPr/>
      <dgm:t>
        <a:bodyPr/>
        <a:lstStyle/>
        <a:p>
          <a:endParaRPr lang="de-DE"/>
        </a:p>
      </dgm:t>
    </dgm:pt>
    <dgm:pt modelId="{5A1EAD43-DFB2-4E34-BB97-D0D70BE6B07D}" type="sibTrans" cxnId="{AB5A727B-A388-4E2F-9EA6-6C4E558FD840}">
      <dgm:prSet/>
      <dgm:spPr/>
      <dgm:t>
        <a:bodyPr/>
        <a:lstStyle/>
        <a:p>
          <a:endParaRPr lang="de-DE"/>
        </a:p>
      </dgm:t>
    </dgm:pt>
    <dgm:pt modelId="{EDEC4662-4BC6-464C-A74E-78C78A6B5A8B}" type="pres">
      <dgm:prSet presAssocID="{80197FCD-62AA-4EB9-8121-997F675816D3}" presName="Name0" presStyleCnt="0">
        <dgm:presLayoutVars>
          <dgm:dir/>
          <dgm:animLvl val="lvl"/>
          <dgm:resizeHandles val="exact"/>
        </dgm:presLayoutVars>
      </dgm:prSet>
      <dgm:spPr/>
      <dgm:t>
        <a:bodyPr/>
        <a:lstStyle/>
        <a:p>
          <a:endParaRPr lang="de-DE"/>
        </a:p>
      </dgm:t>
    </dgm:pt>
    <dgm:pt modelId="{A77DF101-DDFE-40C5-A9F5-3F15280B6E64}" type="pres">
      <dgm:prSet presAssocID="{53A1ACEF-6319-4759-A357-D62E95DC7C0E}" presName="linNode" presStyleCnt="0"/>
      <dgm:spPr/>
    </dgm:pt>
    <dgm:pt modelId="{06F3771D-F5D5-413A-B674-02EDE1707083}" type="pres">
      <dgm:prSet presAssocID="{53A1ACEF-6319-4759-A357-D62E95DC7C0E}" presName="parTx" presStyleLbl="revTx" presStyleIdx="0" presStyleCnt="2">
        <dgm:presLayoutVars>
          <dgm:chMax val="1"/>
          <dgm:bulletEnabled val="1"/>
        </dgm:presLayoutVars>
      </dgm:prSet>
      <dgm:spPr>
        <a:prstGeom prst="rect">
          <a:avLst/>
        </a:prstGeom>
      </dgm:spPr>
      <dgm:t>
        <a:bodyPr/>
        <a:lstStyle/>
        <a:p>
          <a:endParaRPr lang="de-DE"/>
        </a:p>
      </dgm:t>
    </dgm:pt>
    <dgm:pt modelId="{CF083F13-7E0E-459F-B018-5E52A74EA09C}" type="pres">
      <dgm:prSet presAssocID="{53A1ACEF-6319-4759-A357-D62E95DC7C0E}" presName="bracket" presStyleLbl="parChTrans1D1" presStyleIdx="0" presStyleCnt="2"/>
      <dgm:spPr>
        <a:xfrm>
          <a:off x="1404937" y="2771"/>
          <a:ext cx="280987" cy="2321759"/>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593783D8-844C-4494-BA85-8B4E8DE69461}" type="pres">
      <dgm:prSet presAssocID="{53A1ACEF-6319-4759-A357-D62E95DC7C0E}" presName="spH" presStyleCnt="0"/>
      <dgm:spPr/>
    </dgm:pt>
    <dgm:pt modelId="{7DF6748B-004D-4891-9776-9F53401DA34A}" type="pres">
      <dgm:prSet presAssocID="{53A1ACEF-6319-4759-A357-D62E95DC7C0E}" presName="desTx" presStyleLbl="node1" presStyleIdx="0" presStyleCnt="2" custLinFactNeighborY="-1612">
        <dgm:presLayoutVars>
          <dgm:bulletEnabled val="1"/>
        </dgm:presLayoutVars>
      </dgm:prSet>
      <dgm:spPr>
        <a:prstGeom prst="rect">
          <a:avLst/>
        </a:prstGeom>
      </dgm:spPr>
      <dgm:t>
        <a:bodyPr/>
        <a:lstStyle/>
        <a:p>
          <a:endParaRPr lang="de-DE"/>
        </a:p>
      </dgm:t>
    </dgm:pt>
    <dgm:pt modelId="{DA1FA1ED-11C5-412F-83E4-0D683FD999E4}" type="pres">
      <dgm:prSet presAssocID="{7BCD7F02-4912-4EDE-8C94-F07F2574D356}" presName="spV" presStyleCnt="0"/>
      <dgm:spPr/>
    </dgm:pt>
    <dgm:pt modelId="{5FD95FA9-7041-4FE0-853B-B6C067516D51}" type="pres">
      <dgm:prSet presAssocID="{E60B53C7-97C5-4754-9C8A-131900435AA9}" presName="linNode" presStyleCnt="0"/>
      <dgm:spPr/>
    </dgm:pt>
    <dgm:pt modelId="{B6963F0E-56A1-4A63-9C80-7DFFEE9FA99D}" type="pres">
      <dgm:prSet presAssocID="{E60B53C7-97C5-4754-9C8A-131900435AA9}" presName="parTx" presStyleLbl="revTx" presStyleIdx="1" presStyleCnt="2">
        <dgm:presLayoutVars>
          <dgm:chMax val="1"/>
          <dgm:bulletEnabled val="1"/>
        </dgm:presLayoutVars>
      </dgm:prSet>
      <dgm:spPr>
        <a:prstGeom prst="rect">
          <a:avLst/>
        </a:prstGeom>
      </dgm:spPr>
      <dgm:t>
        <a:bodyPr/>
        <a:lstStyle/>
        <a:p>
          <a:endParaRPr lang="de-DE"/>
        </a:p>
      </dgm:t>
    </dgm:pt>
    <dgm:pt modelId="{6276C3E8-E5A0-4823-A03C-A03995B97D88}" type="pres">
      <dgm:prSet presAssocID="{E60B53C7-97C5-4754-9C8A-131900435AA9}" presName="bracket" presStyleLbl="parChTrans1D1" presStyleIdx="1" presStyleCnt="2"/>
      <dgm:spPr>
        <a:xfrm>
          <a:off x="1404937" y="2338175"/>
          <a:ext cx="280987" cy="913459"/>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ln>
        <a:effectLst/>
      </dgm:spPr>
    </dgm:pt>
    <dgm:pt modelId="{7853D534-92F4-4B31-9A74-EBE2A802D37A}" type="pres">
      <dgm:prSet presAssocID="{E60B53C7-97C5-4754-9C8A-131900435AA9}" presName="spH" presStyleCnt="0"/>
      <dgm:spPr/>
    </dgm:pt>
    <dgm:pt modelId="{8CD0DB37-DF30-459B-A0E9-DB5D6B2B0682}" type="pres">
      <dgm:prSet presAssocID="{E60B53C7-97C5-4754-9C8A-131900435AA9}" presName="desTx" presStyleLbl="node1" presStyleIdx="1" presStyleCnt="2">
        <dgm:presLayoutVars>
          <dgm:bulletEnabled val="1"/>
        </dgm:presLayoutVars>
      </dgm:prSet>
      <dgm:spPr>
        <a:prstGeom prst="rect">
          <a:avLst/>
        </a:prstGeom>
      </dgm:spPr>
      <dgm:t>
        <a:bodyPr/>
        <a:lstStyle/>
        <a:p>
          <a:endParaRPr lang="de-DE"/>
        </a:p>
      </dgm:t>
    </dgm:pt>
  </dgm:ptLst>
  <dgm:cxnLst>
    <dgm:cxn modelId="{96DFED09-E1C6-4630-8D6E-A7B4FEF86E66}" srcId="{53A1ACEF-6319-4759-A357-D62E95DC7C0E}" destId="{96EBB1DB-5804-4F25-BE09-31417B3BDA50}" srcOrd="3" destOrd="0" parTransId="{730962CD-6CC0-46F5-BB68-1F9C5AE71EC9}" sibTransId="{522B7D60-7277-43AC-99FD-3029473FA7CA}"/>
    <dgm:cxn modelId="{1A9205EF-1B75-4B63-966F-2328D810ABC4}" srcId="{53A1ACEF-6319-4759-A357-D62E95DC7C0E}" destId="{E3B29476-782F-4421-A33A-94652405FE52}" srcOrd="4" destOrd="0" parTransId="{76C9A2CA-ABC9-497F-AFF1-28AFBE9BC405}" sibTransId="{8EA6878A-527D-4151-A76A-98BD18D6622D}"/>
    <dgm:cxn modelId="{AB5A727B-A388-4E2F-9EA6-6C4E558FD840}" srcId="{53A1ACEF-6319-4759-A357-D62E95DC7C0E}" destId="{CA5C80EF-A880-4579-9B83-E3903007AE11}" srcOrd="5" destOrd="0" parTransId="{CD163C3E-638E-43DA-AA09-700576A67F02}" sibTransId="{5A1EAD43-DFB2-4E34-BB97-D0D70BE6B07D}"/>
    <dgm:cxn modelId="{19DB79AD-1E85-4CB4-9662-ECDC137CDC25}" type="presOf" srcId="{7C0FA8A9-70E1-4AD4-A52D-8783026DC88B}" destId="{7DF6748B-004D-4891-9776-9F53401DA34A}" srcOrd="0" destOrd="1" presId="urn:diagrams.loki3.com/BracketList+Icon#1"/>
    <dgm:cxn modelId="{866AA9DA-F739-4A3C-AEE8-8983BF7B28F3}" type="presOf" srcId="{E3B29476-782F-4421-A33A-94652405FE52}" destId="{7DF6748B-004D-4891-9776-9F53401DA34A}" srcOrd="0" destOrd="4" presId="urn:diagrams.loki3.com/BracketList+Icon#1"/>
    <dgm:cxn modelId="{0C256A26-C932-46CD-AB8D-388488C65618}" type="presOf" srcId="{B4FE7DD1-F96C-45C6-BCEC-1DC9E7DEAF68}" destId="{8CD0DB37-DF30-459B-A0E9-DB5D6B2B0682}" srcOrd="0" destOrd="1" presId="urn:diagrams.loki3.com/BracketList+Icon#1"/>
    <dgm:cxn modelId="{07411160-305B-4E19-A9C8-9A3468B4E5CC}" type="presOf" srcId="{96EBB1DB-5804-4F25-BE09-31417B3BDA50}" destId="{7DF6748B-004D-4891-9776-9F53401DA34A}" srcOrd="0" destOrd="3" presId="urn:diagrams.loki3.com/BracketList+Icon#1"/>
    <dgm:cxn modelId="{F3A06A98-333B-4DFF-8DE0-32319A387011}" srcId="{E60B53C7-97C5-4754-9C8A-131900435AA9}" destId="{B2D4425A-E400-4481-BA03-031D35AB735D}" srcOrd="0" destOrd="0" parTransId="{E03466AA-958B-4B53-976D-5B38A6E3A8D3}" sibTransId="{383C4EB3-9ACB-425A-8BB4-2416339EA048}"/>
    <dgm:cxn modelId="{4A9BBCC2-68DF-4312-AAD7-7C96A5963F47}" srcId="{80197FCD-62AA-4EB9-8121-997F675816D3}" destId="{E60B53C7-97C5-4754-9C8A-131900435AA9}" srcOrd="1" destOrd="0" parTransId="{725ABCA7-7DE8-4AF7-8064-D7356CFE4860}" sibTransId="{6C5523C8-E4A0-4C8D-A7FE-B5E25A1BAEA4}"/>
    <dgm:cxn modelId="{C42411E6-8640-4E46-B55E-06E895118F87}" srcId="{53A1ACEF-6319-4759-A357-D62E95DC7C0E}" destId="{32235C50-3091-4592-A9A0-74E256CEF479}" srcOrd="0" destOrd="0" parTransId="{BD719770-BEB3-4114-86E6-96A2C638005E}" sibTransId="{5B9B1C2C-5428-4659-A7C1-F8AE8EABEF87}"/>
    <dgm:cxn modelId="{74AF6C22-3A93-4BEC-956A-C2F7F9DAF4E0}" srcId="{53A1ACEF-6319-4759-A357-D62E95DC7C0E}" destId="{6F079B92-27FE-4C56-A4F3-40E0FEA20759}" srcOrd="2" destOrd="0" parTransId="{EB89D8F6-EEFF-4C7D-9F6E-7210BEEAE043}" sibTransId="{2D2CDF8C-4955-48B5-8C71-C4143101DED9}"/>
    <dgm:cxn modelId="{6AC8A9EA-48A7-4061-B748-E7A0400CD9BD}" type="presOf" srcId="{E60B53C7-97C5-4754-9C8A-131900435AA9}" destId="{B6963F0E-56A1-4A63-9C80-7DFFEE9FA99D}" srcOrd="0" destOrd="0" presId="urn:diagrams.loki3.com/BracketList+Icon#1"/>
    <dgm:cxn modelId="{95EAB526-9D0E-403F-89DA-72A4DF61FB08}" srcId="{53A1ACEF-6319-4759-A357-D62E95DC7C0E}" destId="{5EAC1A60-1A57-4A87-9D08-F34DEAA8D1C7}" srcOrd="6" destOrd="0" parTransId="{D27CDA3A-E2AE-4540-8B90-22F954C98D4E}" sibTransId="{56F2381C-3BDF-4A36-BAB1-8599C85F151C}"/>
    <dgm:cxn modelId="{2C6F9563-7D95-4DBD-96D0-814A81EED9D3}" type="presOf" srcId="{80197FCD-62AA-4EB9-8121-997F675816D3}" destId="{EDEC4662-4BC6-464C-A74E-78C78A6B5A8B}" srcOrd="0" destOrd="0" presId="urn:diagrams.loki3.com/BracketList+Icon#1"/>
    <dgm:cxn modelId="{95DEE003-3D34-487D-A34F-A96A9D64C489}" type="presOf" srcId="{53A1ACEF-6319-4759-A357-D62E95DC7C0E}" destId="{06F3771D-F5D5-413A-B674-02EDE1707083}" srcOrd="0" destOrd="0" presId="urn:diagrams.loki3.com/BracketList+Icon#1"/>
    <dgm:cxn modelId="{1DF76CAF-7BCF-4177-863A-BD955EAD1F86}" srcId="{E60B53C7-97C5-4754-9C8A-131900435AA9}" destId="{B4FE7DD1-F96C-45C6-BCEC-1DC9E7DEAF68}" srcOrd="1" destOrd="0" parTransId="{A0B0D9B0-AEA1-4992-84F6-1546E15D8AA3}" sibTransId="{FEC73C52-207B-4F29-B0AF-63EB001273D4}"/>
    <dgm:cxn modelId="{60BA8DF7-37CC-44AC-B27B-40D6C88729EB}" type="presOf" srcId="{6F079B92-27FE-4C56-A4F3-40E0FEA20759}" destId="{7DF6748B-004D-4891-9776-9F53401DA34A}" srcOrd="0" destOrd="2" presId="urn:diagrams.loki3.com/BracketList+Icon#1"/>
    <dgm:cxn modelId="{383AF025-5FF0-47B7-A018-4A1A84BC3504}" type="presOf" srcId="{5EAC1A60-1A57-4A87-9D08-F34DEAA8D1C7}" destId="{7DF6748B-004D-4891-9776-9F53401DA34A}" srcOrd="0" destOrd="6" presId="urn:diagrams.loki3.com/BracketList+Icon#1"/>
    <dgm:cxn modelId="{7471E4E6-AB9A-4B40-AC1A-359D5EF88AE4}" type="presOf" srcId="{32235C50-3091-4592-A9A0-74E256CEF479}" destId="{7DF6748B-004D-4891-9776-9F53401DA34A}" srcOrd="0" destOrd="0" presId="urn:diagrams.loki3.com/BracketList+Icon#1"/>
    <dgm:cxn modelId="{CBBE2BF9-49E3-4C65-B8B0-F8F7EEDF9FCC}" srcId="{80197FCD-62AA-4EB9-8121-997F675816D3}" destId="{53A1ACEF-6319-4759-A357-D62E95DC7C0E}" srcOrd="0" destOrd="0" parTransId="{D1BA70A7-88A8-4FC3-81F2-760BB367D423}" sibTransId="{7BCD7F02-4912-4EDE-8C94-F07F2574D356}"/>
    <dgm:cxn modelId="{04A41D71-874C-4F25-B0CF-F7A90AB45E12}" type="presOf" srcId="{B2D4425A-E400-4481-BA03-031D35AB735D}" destId="{8CD0DB37-DF30-459B-A0E9-DB5D6B2B0682}" srcOrd="0" destOrd="0" presId="urn:diagrams.loki3.com/BracketList+Icon#1"/>
    <dgm:cxn modelId="{BEFDBD67-9C81-41BD-A933-4D53BA061021}" srcId="{53A1ACEF-6319-4759-A357-D62E95DC7C0E}" destId="{7C0FA8A9-70E1-4AD4-A52D-8783026DC88B}" srcOrd="1" destOrd="0" parTransId="{A8E65D1D-85CF-4388-BED9-252C55CB5372}" sibTransId="{CAD736AD-F59B-4982-B0D1-87CF50850F32}"/>
    <dgm:cxn modelId="{9BB8AC70-572E-490D-9F9B-0D1F939730B7}" type="presOf" srcId="{CA5C80EF-A880-4579-9B83-E3903007AE11}" destId="{7DF6748B-004D-4891-9776-9F53401DA34A}" srcOrd="0" destOrd="5" presId="urn:diagrams.loki3.com/BracketList+Icon#1"/>
    <dgm:cxn modelId="{BE1B7F18-BE5E-4CB3-B383-DC3DCF250215}" type="presParOf" srcId="{EDEC4662-4BC6-464C-A74E-78C78A6B5A8B}" destId="{A77DF101-DDFE-40C5-A9F5-3F15280B6E64}" srcOrd="0" destOrd="0" presId="urn:diagrams.loki3.com/BracketList+Icon#1"/>
    <dgm:cxn modelId="{648A3CA0-11E7-4CB4-8F9A-CC226B57897B}" type="presParOf" srcId="{A77DF101-DDFE-40C5-A9F5-3F15280B6E64}" destId="{06F3771D-F5D5-413A-B674-02EDE1707083}" srcOrd="0" destOrd="0" presId="urn:diagrams.loki3.com/BracketList+Icon#1"/>
    <dgm:cxn modelId="{A97FEFC8-099E-425E-B989-075928F1656B}" type="presParOf" srcId="{A77DF101-DDFE-40C5-A9F5-3F15280B6E64}" destId="{CF083F13-7E0E-459F-B018-5E52A74EA09C}" srcOrd="1" destOrd="0" presId="urn:diagrams.loki3.com/BracketList+Icon#1"/>
    <dgm:cxn modelId="{7EAE68E2-1D3D-4A67-88A0-513C1BA08738}" type="presParOf" srcId="{A77DF101-DDFE-40C5-A9F5-3F15280B6E64}" destId="{593783D8-844C-4494-BA85-8B4E8DE69461}" srcOrd="2" destOrd="0" presId="urn:diagrams.loki3.com/BracketList+Icon#1"/>
    <dgm:cxn modelId="{DA8F8CB2-917E-4BC9-AEF1-823225E3A612}" type="presParOf" srcId="{A77DF101-DDFE-40C5-A9F5-3F15280B6E64}" destId="{7DF6748B-004D-4891-9776-9F53401DA34A}" srcOrd="3" destOrd="0" presId="urn:diagrams.loki3.com/BracketList+Icon#1"/>
    <dgm:cxn modelId="{F8D33AC9-9ED3-4883-BF07-7C454DF11EBD}" type="presParOf" srcId="{EDEC4662-4BC6-464C-A74E-78C78A6B5A8B}" destId="{DA1FA1ED-11C5-412F-83E4-0D683FD999E4}" srcOrd="1" destOrd="0" presId="urn:diagrams.loki3.com/BracketList+Icon#1"/>
    <dgm:cxn modelId="{3108A46E-A4E6-4318-8BCF-BF3A8169BF80}" type="presParOf" srcId="{EDEC4662-4BC6-464C-A74E-78C78A6B5A8B}" destId="{5FD95FA9-7041-4FE0-853B-B6C067516D51}" srcOrd="2" destOrd="0" presId="urn:diagrams.loki3.com/BracketList+Icon#1"/>
    <dgm:cxn modelId="{FF52DE50-F1EB-4931-A5C6-E072A749CEB6}" type="presParOf" srcId="{5FD95FA9-7041-4FE0-853B-B6C067516D51}" destId="{B6963F0E-56A1-4A63-9C80-7DFFEE9FA99D}" srcOrd="0" destOrd="0" presId="urn:diagrams.loki3.com/BracketList+Icon#1"/>
    <dgm:cxn modelId="{BF2415BC-0B6A-408B-B6D5-DDD54F387CDF}" type="presParOf" srcId="{5FD95FA9-7041-4FE0-853B-B6C067516D51}" destId="{6276C3E8-E5A0-4823-A03C-A03995B97D88}" srcOrd="1" destOrd="0" presId="urn:diagrams.loki3.com/BracketList+Icon#1"/>
    <dgm:cxn modelId="{BCFDB42D-6715-4221-9D80-76D7E5369264}" type="presParOf" srcId="{5FD95FA9-7041-4FE0-853B-B6C067516D51}" destId="{7853D534-92F4-4B31-9A74-EBE2A802D37A}" srcOrd="2" destOrd="0" presId="urn:diagrams.loki3.com/BracketList+Icon#1"/>
    <dgm:cxn modelId="{4DF55DAF-A3FB-4DE1-B106-1C273A51C015}" type="presParOf" srcId="{5FD95FA9-7041-4FE0-853B-B6C067516D51}" destId="{8CD0DB37-DF30-459B-A0E9-DB5D6B2B0682}" srcOrd="3" destOrd="0" presId="urn:diagrams.loki3.com/BracketList+Ic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61C6EB-F534-4839-BA85-7DAA093CB2C1}">
      <dsp:nvSpPr>
        <dsp:cNvPr id="0" name=""/>
        <dsp:cNvSpPr/>
      </dsp:nvSpPr>
      <dsp:spPr>
        <a:xfrm>
          <a:off x="3025" y="62398"/>
          <a:ext cx="1761492" cy="51839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45720" numCol="1" spcCol="1270" anchor="t" anchorCtr="0">
          <a:noAutofit/>
        </a:bodyPr>
        <a:lstStyle/>
        <a:p>
          <a:pPr lvl="0" algn="l" defTabSz="533400">
            <a:lnSpc>
              <a:spcPct val="90000"/>
            </a:lnSpc>
            <a:spcBef>
              <a:spcPct val="0"/>
            </a:spcBef>
            <a:spcAft>
              <a:spcPct val="35000"/>
            </a:spcAft>
          </a:pPr>
          <a:r>
            <a:rPr lang="de-AT" sz="1200" b="1" kern="1200" dirty="0"/>
            <a:t>Monday </a:t>
          </a:r>
        </a:p>
      </dsp:txBody>
      <dsp:txXfrm>
        <a:off x="3025" y="62398"/>
        <a:ext cx="1761492" cy="345600"/>
      </dsp:txXfrm>
    </dsp:sp>
    <dsp:sp modelId="{CE1F982F-5C57-4680-8D84-47C01F1EF047}">
      <dsp:nvSpPr>
        <dsp:cNvPr id="0" name=""/>
        <dsp:cNvSpPr/>
      </dsp:nvSpPr>
      <dsp:spPr>
        <a:xfrm>
          <a:off x="363813" y="407998"/>
          <a:ext cx="1761492" cy="183768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b="1" kern="1200" dirty="0"/>
            <a:t>Horizon Europe Overview</a:t>
          </a:r>
          <a:endParaRPr lang="de-AT" sz="1200" b="1" kern="1200" dirty="0"/>
        </a:p>
        <a:p>
          <a:pPr marL="114300" lvl="1" indent="-114300" algn="l" defTabSz="533400">
            <a:lnSpc>
              <a:spcPct val="90000"/>
            </a:lnSpc>
            <a:spcBef>
              <a:spcPct val="0"/>
            </a:spcBef>
            <a:spcAft>
              <a:spcPct val="15000"/>
            </a:spcAft>
            <a:buChar char="••"/>
          </a:pPr>
          <a:r>
            <a:rPr lang="en-US" sz="1200" b="1" kern="1200" dirty="0"/>
            <a:t>The Funding and Tenders Portal </a:t>
          </a:r>
          <a:endParaRPr lang="de-AT" sz="1200" b="1" kern="1200" dirty="0"/>
        </a:p>
        <a:p>
          <a:pPr marL="114300" lvl="1" indent="-114300" algn="l" defTabSz="533400">
            <a:lnSpc>
              <a:spcPct val="90000"/>
            </a:lnSpc>
            <a:spcBef>
              <a:spcPct val="0"/>
            </a:spcBef>
            <a:spcAft>
              <a:spcPct val="15000"/>
            </a:spcAft>
            <a:buChar char="••"/>
          </a:pPr>
          <a:r>
            <a:rPr lang="en-GB" sz="1200" b="1" kern="1200" dirty="0"/>
            <a:t>Call/topic decoding and understanding</a:t>
          </a:r>
          <a:endParaRPr lang="de-AT" sz="1200" b="1" i="1" kern="1200" dirty="0"/>
        </a:p>
      </dsp:txBody>
      <dsp:txXfrm>
        <a:off x="415405" y="459590"/>
        <a:ext cx="1658308" cy="1734503"/>
      </dsp:txXfrm>
    </dsp:sp>
    <dsp:sp modelId="{8A367FC3-7FAC-48C9-A2D2-F3854E20EB3F}">
      <dsp:nvSpPr>
        <dsp:cNvPr id="0" name=""/>
        <dsp:cNvSpPr/>
      </dsp:nvSpPr>
      <dsp:spPr>
        <a:xfrm rot="33612">
          <a:off x="2031541" y="29908"/>
          <a:ext cx="566143" cy="4385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de-AT" sz="1000" b="1" kern="1200"/>
        </a:p>
      </dsp:txBody>
      <dsp:txXfrm>
        <a:off x="2031544" y="116977"/>
        <a:ext cx="434575" cy="263136"/>
      </dsp:txXfrm>
    </dsp:sp>
    <dsp:sp modelId="{631DD483-13A3-4B97-9BE5-4C9A7798217E}">
      <dsp:nvSpPr>
        <dsp:cNvPr id="0" name=""/>
        <dsp:cNvSpPr/>
      </dsp:nvSpPr>
      <dsp:spPr>
        <a:xfrm>
          <a:off x="2832662" y="90065"/>
          <a:ext cx="1761492" cy="51839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45720" numCol="1" spcCol="1270" anchor="t" anchorCtr="0">
          <a:noAutofit/>
        </a:bodyPr>
        <a:lstStyle/>
        <a:p>
          <a:pPr lvl="0" algn="l" defTabSz="533400">
            <a:lnSpc>
              <a:spcPct val="90000"/>
            </a:lnSpc>
            <a:spcBef>
              <a:spcPct val="0"/>
            </a:spcBef>
            <a:spcAft>
              <a:spcPct val="35000"/>
            </a:spcAft>
          </a:pPr>
          <a:r>
            <a:rPr lang="de-AT" sz="1200" b="1" kern="1200" dirty="0"/>
            <a:t>Wednesday </a:t>
          </a:r>
        </a:p>
      </dsp:txBody>
      <dsp:txXfrm>
        <a:off x="2832662" y="90065"/>
        <a:ext cx="1761492" cy="345600"/>
      </dsp:txXfrm>
    </dsp:sp>
    <dsp:sp modelId="{D3216C41-F320-4C72-AF9C-681C657B1E6D}">
      <dsp:nvSpPr>
        <dsp:cNvPr id="0" name=""/>
        <dsp:cNvSpPr/>
      </dsp:nvSpPr>
      <dsp:spPr>
        <a:xfrm>
          <a:off x="3193450" y="407998"/>
          <a:ext cx="1761492" cy="183768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b="1" kern="1200" dirty="0"/>
            <a:t>Proposal’s main parts</a:t>
          </a:r>
          <a:endParaRPr lang="de-AT" sz="1200" b="1" kern="1200" dirty="0"/>
        </a:p>
        <a:p>
          <a:pPr marL="114300" lvl="1" indent="-114300" algn="l" defTabSz="533400">
            <a:lnSpc>
              <a:spcPct val="90000"/>
            </a:lnSpc>
            <a:spcBef>
              <a:spcPct val="0"/>
            </a:spcBef>
            <a:spcAft>
              <a:spcPct val="15000"/>
            </a:spcAft>
            <a:buChar char="••"/>
          </a:pPr>
          <a:r>
            <a:rPr lang="en-US" sz="1200" b="1" kern="1200" dirty="0"/>
            <a:t>Implementation</a:t>
          </a:r>
          <a:endParaRPr lang="de-DE" sz="1200" b="1" kern="1200" dirty="0"/>
        </a:p>
        <a:p>
          <a:pPr marL="114300" lvl="1" indent="-114300" algn="l" defTabSz="533400">
            <a:lnSpc>
              <a:spcPct val="90000"/>
            </a:lnSpc>
            <a:spcBef>
              <a:spcPct val="0"/>
            </a:spcBef>
            <a:spcAft>
              <a:spcPct val="15000"/>
            </a:spcAft>
            <a:buChar char="••"/>
          </a:pPr>
          <a:r>
            <a:rPr lang="en-US" sz="1200" b="1" kern="1200" dirty="0"/>
            <a:t>Consortium as a whole</a:t>
          </a:r>
          <a:endParaRPr lang="de-DE" sz="1200" b="1" kern="1200" dirty="0"/>
        </a:p>
        <a:p>
          <a:pPr marL="114300" lvl="1" indent="-114300" algn="l" defTabSz="533400">
            <a:lnSpc>
              <a:spcPct val="90000"/>
            </a:lnSpc>
            <a:spcBef>
              <a:spcPct val="0"/>
            </a:spcBef>
            <a:spcAft>
              <a:spcPct val="15000"/>
            </a:spcAft>
            <a:buChar char="••"/>
          </a:pPr>
          <a:r>
            <a:rPr lang="en-US" sz="1200" b="1" kern="1200" dirty="0"/>
            <a:t>Excellence</a:t>
          </a:r>
          <a:endParaRPr lang="de-DE" sz="1200" b="1" kern="1200" dirty="0"/>
        </a:p>
        <a:p>
          <a:pPr marL="114300" lvl="1" indent="-114300" algn="l" defTabSz="533400">
            <a:lnSpc>
              <a:spcPct val="90000"/>
            </a:lnSpc>
            <a:spcBef>
              <a:spcPct val="0"/>
            </a:spcBef>
            <a:spcAft>
              <a:spcPct val="15000"/>
            </a:spcAft>
            <a:buChar char="••"/>
          </a:pPr>
          <a:r>
            <a:rPr lang="en-US" sz="1200" b="1" kern="1200" dirty="0"/>
            <a:t>Horizontal issues</a:t>
          </a:r>
          <a:endParaRPr lang="de-DE" sz="1200" b="1" kern="1200" dirty="0"/>
        </a:p>
      </dsp:txBody>
      <dsp:txXfrm>
        <a:off x="3245042" y="459590"/>
        <a:ext cx="1658308" cy="1734503"/>
      </dsp:txXfrm>
    </dsp:sp>
    <dsp:sp modelId="{DB93FA50-C691-4DCD-A2F0-CA8C20146DF7}">
      <dsp:nvSpPr>
        <dsp:cNvPr id="0" name=""/>
        <dsp:cNvSpPr/>
      </dsp:nvSpPr>
      <dsp:spPr>
        <a:xfrm rot="21566388">
          <a:off x="4861177" y="29595"/>
          <a:ext cx="566143" cy="4385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de-AT" sz="1000" b="1" kern="1200"/>
        </a:p>
      </dsp:txBody>
      <dsp:txXfrm>
        <a:off x="4861180" y="117950"/>
        <a:ext cx="434575" cy="263136"/>
      </dsp:txXfrm>
    </dsp:sp>
    <dsp:sp modelId="{1C426E62-7AAF-4F3C-B153-A9C66044DCE0}">
      <dsp:nvSpPr>
        <dsp:cNvPr id="0" name=""/>
        <dsp:cNvSpPr/>
      </dsp:nvSpPr>
      <dsp:spPr>
        <a:xfrm>
          <a:off x="5662299" y="62398"/>
          <a:ext cx="1761492" cy="51839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45720" numCol="1" spcCol="1270" anchor="t" anchorCtr="0">
          <a:noAutofit/>
        </a:bodyPr>
        <a:lstStyle/>
        <a:p>
          <a:pPr lvl="0" algn="l" defTabSz="533400">
            <a:lnSpc>
              <a:spcPct val="90000"/>
            </a:lnSpc>
            <a:spcBef>
              <a:spcPct val="0"/>
            </a:spcBef>
            <a:spcAft>
              <a:spcPct val="35000"/>
            </a:spcAft>
          </a:pPr>
          <a:r>
            <a:rPr lang="de-AT" sz="1200" b="1" kern="1200" dirty="0" err="1" smtClean="0"/>
            <a:t>Friday</a:t>
          </a:r>
          <a:endParaRPr lang="de-AT" sz="1200" b="1" kern="1200" dirty="0"/>
        </a:p>
      </dsp:txBody>
      <dsp:txXfrm>
        <a:off x="5662299" y="62398"/>
        <a:ext cx="1761492" cy="345600"/>
      </dsp:txXfrm>
    </dsp:sp>
    <dsp:sp modelId="{48AD896D-821E-46D9-AABA-D204AFD12BC4}">
      <dsp:nvSpPr>
        <dsp:cNvPr id="0" name=""/>
        <dsp:cNvSpPr/>
      </dsp:nvSpPr>
      <dsp:spPr>
        <a:xfrm>
          <a:off x="5916772" y="416507"/>
          <a:ext cx="1905741" cy="183768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b="1" kern="1200" dirty="0"/>
            <a:t>Budget</a:t>
          </a:r>
          <a:endParaRPr lang="de-AT" sz="1200" b="1" kern="1200" dirty="0"/>
        </a:p>
        <a:p>
          <a:pPr marL="114300" lvl="1" indent="-114300" algn="l" defTabSz="533400">
            <a:lnSpc>
              <a:spcPct val="90000"/>
            </a:lnSpc>
            <a:spcBef>
              <a:spcPct val="0"/>
            </a:spcBef>
            <a:spcAft>
              <a:spcPct val="15000"/>
            </a:spcAft>
            <a:buChar char="••"/>
          </a:pPr>
          <a:r>
            <a:rPr lang="en-US" sz="1200" b="1" kern="1200" dirty="0"/>
            <a:t>Impact</a:t>
          </a:r>
          <a:endParaRPr lang="de-AT" sz="1200" b="1" kern="1200" dirty="0"/>
        </a:p>
        <a:p>
          <a:pPr marL="114300" lvl="1" indent="-114300" algn="l" defTabSz="533400">
            <a:lnSpc>
              <a:spcPct val="90000"/>
            </a:lnSpc>
            <a:spcBef>
              <a:spcPct val="0"/>
            </a:spcBef>
            <a:spcAft>
              <a:spcPct val="15000"/>
            </a:spcAft>
            <a:buChar char="••"/>
          </a:pPr>
          <a:r>
            <a:rPr lang="en-US" sz="1200" b="1" kern="1200" dirty="0"/>
            <a:t>Specific Horizon Europe </a:t>
          </a:r>
          <a:r>
            <a:rPr lang="en-US" sz="1200" b="1" kern="1200" dirty="0" err="1"/>
            <a:t>Programmes</a:t>
          </a:r>
          <a:r>
            <a:rPr lang="en-US" sz="1200" b="1" kern="1200" dirty="0"/>
            <a:t> </a:t>
          </a:r>
          <a:endParaRPr lang="de-DE" sz="1200" b="1" kern="1200" dirty="0"/>
        </a:p>
        <a:p>
          <a:pPr marL="114300" lvl="1" indent="-114300" algn="l" defTabSz="533400">
            <a:lnSpc>
              <a:spcPct val="90000"/>
            </a:lnSpc>
            <a:spcBef>
              <a:spcPct val="0"/>
            </a:spcBef>
            <a:spcAft>
              <a:spcPct val="15000"/>
            </a:spcAft>
            <a:buChar char="••"/>
          </a:pPr>
          <a:r>
            <a:rPr lang="en-US" sz="1200" b="1" i="0" kern="1200" dirty="0"/>
            <a:t>Possible actions to be proposed by the participant</a:t>
          </a:r>
          <a:endParaRPr lang="de-DE" sz="1200" b="1" i="1" kern="1200" dirty="0"/>
        </a:p>
        <a:p>
          <a:pPr marL="114300" lvl="1" indent="-114300" algn="l" defTabSz="533400">
            <a:lnSpc>
              <a:spcPct val="90000"/>
            </a:lnSpc>
            <a:spcBef>
              <a:spcPct val="0"/>
            </a:spcBef>
            <a:spcAft>
              <a:spcPct val="15000"/>
            </a:spcAft>
            <a:buChar char="••"/>
          </a:pPr>
          <a:r>
            <a:rPr lang="en-US" sz="1200" b="1" kern="1200" dirty="0"/>
            <a:t>Final discussion</a:t>
          </a:r>
          <a:endParaRPr lang="de-DE" sz="1200" b="1" kern="1200" dirty="0"/>
        </a:p>
      </dsp:txBody>
      <dsp:txXfrm>
        <a:off x="5970596" y="470331"/>
        <a:ext cx="1798093" cy="17300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D67E1-192B-4DC2-9795-7E59180D6925}">
      <dsp:nvSpPr>
        <dsp:cNvPr id="0" name=""/>
        <dsp:cNvSpPr/>
      </dsp:nvSpPr>
      <dsp:spPr>
        <a:xfrm>
          <a:off x="0" y="343803"/>
          <a:ext cx="8128000" cy="6646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de-DE" sz="2300" kern="1200" dirty="0"/>
            <a:t>Day 1</a:t>
          </a:r>
        </a:p>
      </dsp:txBody>
      <dsp:txXfrm>
        <a:off x="32447" y="376250"/>
        <a:ext cx="8063106" cy="599795"/>
      </dsp:txXfrm>
    </dsp:sp>
    <dsp:sp modelId="{F6E72284-B365-4492-B1AB-5D50AA1947F3}">
      <dsp:nvSpPr>
        <dsp:cNvPr id="0" name=""/>
        <dsp:cNvSpPr/>
      </dsp:nvSpPr>
      <dsp:spPr>
        <a:xfrm>
          <a:off x="0" y="824958"/>
          <a:ext cx="8128000" cy="3363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7940" rIns="156464" bIns="27940" numCol="1" spcCol="1270" anchor="t" anchorCtr="0">
          <a:noAutofit/>
        </a:bodyPr>
        <a:lstStyle/>
        <a:p>
          <a:pPr marL="228600" lvl="1" indent="-228600" algn="l" defTabSz="977900">
            <a:lnSpc>
              <a:spcPct val="90000"/>
            </a:lnSpc>
            <a:spcBef>
              <a:spcPct val="0"/>
            </a:spcBef>
            <a:spcAft>
              <a:spcPct val="20000"/>
            </a:spcAft>
            <a:buChar char="••"/>
          </a:pPr>
          <a:endParaRPr lang="de-DE" sz="2200" kern="1200" dirty="0"/>
        </a:p>
        <a:p>
          <a:pPr marL="457200" lvl="2" indent="-228600" algn="l" defTabSz="977900">
            <a:lnSpc>
              <a:spcPct val="90000"/>
            </a:lnSpc>
            <a:spcBef>
              <a:spcPct val="0"/>
            </a:spcBef>
            <a:spcAft>
              <a:spcPct val="20000"/>
            </a:spcAft>
            <a:buChar char="••"/>
          </a:pPr>
          <a:r>
            <a:rPr lang="en-GB" sz="2200" kern="1200" dirty="0"/>
            <a:t>Introduction &amp; Overview</a:t>
          </a:r>
          <a:endParaRPr lang="de-AT" sz="2200" kern="1200" dirty="0"/>
        </a:p>
        <a:p>
          <a:pPr marL="457200" lvl="2" indent="-228600" algn="l" defTabSz="977900">
            <a:lnSpc>
              <a:spcPct val="90000"/>
            </a:lnSpc>
            <a:spcBef>
              <a:spcPct val="0"/>
            </a:spcBef>
            <a:spcAft>
              <a:spcPct val="20000"/>
            </a:spcAft>
            <a:buChar char="••"/>
          </a:pPr>
          <a:r>
            <a:rPr lang="en-US" sz="2200" b="0" kern="1200" dirty="0"/>
            <a:t>Horizon Europe Overview and identification of relevant funding lines and thematic areas </a:t>
          </a:r>
          <a:endParaRPr lang="de-AT" sz="2200" b="0" kern="1200" dirty="0"/>
        </a:p>
        <a:p>
          <a:pPr marL="457200" lvl="2" indent="-228600" algn="l" defTabSz="977900">
            <a:lnSpc>
              <a:spcPct val="90000"/>
            </a:lnSpc>
            <a:spcBef>
              <a:spcPct val="0"/>
            </a:spcBef>
            <a:spcAft>
              <a:spcPct val="20000"/>
            </a:spcAft>
            <a:buChar char="••"/>
          </a:pPr>
          <a:r>
            <a:rPr lang="en-US" sz="2200" b="0" kern="1200" dirty="0"/>
            <a:t>The Funding and Tenders Portal - How to find the right call (</a:t>
          </a:r>
          <a:r>
            <a:rPr lang="en-US" sz="2200" b="0" i="1" kern="1200" dirty="0"/>
            <a:t>interactive</a:t>
          </a:r>
          <a:r>
            <a:rPr lang="en-US" sz="2200" b="0" kern="1200" dirty="0"/>
            <a:t>)</a:t>
          </a:r>
          <a:endParaRPr lang="de-DE" sz="2200" b="0" kern="1200" dirty="0"/>
        </a:p>
        <a:p>
          <a:pPr marL="457200" lvl="2" indent="-228600" algn="l" defTabSz="977900">
            <a:lnSpc>
              <a:spcPct val="90000"/>
            </a:lnSpc>
            <a:spcBef>
              <a:spcPct val="0"/>
            </a:spcBef>
            <a:spcAft>
              <a:spcPct val="20000"/>
            </a:spcAft>
            <a:buChar char="••"/>
          </a:pPr>
          <a:r>
            <a:rPr lang="en-GB" sz="2200" kern="1200" dirty="0"/>
            <a:t>Evaluation criteria and</a:t>
          </a:r>
          <a:r>
            <a:rPr lang="en-GB" sz="2200" kern="1200" dirty="0">
              <a:solidFill>
                <a:schemeClr val="tx1"/>
              </a:solidFill>
            </a:rPr>
            <a:t> evaluation summary reports </a:t>
          </a:r>
          <a:r>
            <a:rPr lang="en-GB" sz="2200" kern="1200" dirty="0"/>
            <a:t>and assessing proposal part</a:t>
          </a:r>
          <a:endParaRPr lang="de-AT" sz="2200" kern="1200" dirty="0"/>
        </a:p>
        <a:p>
          <a:pPr marL="457200" lvl="2" indent="-228600" algn="l" defTabSz="977900">
            <a:lnSpc>
              <a:spcPct val="90000"/>
            </a:lnSpc>
            <a:spcBef>
              <a:spcPct val="0"/>
            </a:spcBef>
            <a:spcAft>
              <a:spcPct val="20000"/>
            </a:spcAft>
            <a:buChar char="••"/>
          </a:pPr>
          <a:r>
            <a:rPr lang="en-GB" sz="2200" kern="1200" dirty="0"/>
            <a:t>Call/topic decoding and understanding </a:t>
          </a:r>
          <a:r>
            <a:rPr lang="en-GB" sz="2200" i="1" kern="1200" dirty="0"/>
            <a:t>(Group Work)</a:t>
          </a:r>
          <a:endParaRPr lang="de-AT" sz="2200" i="1" kern="1200" dirty="0"/>
        </a:p>
        <a:p>
          <a:pPr marL="457200" lvl="2" indent="-228600" algn="l" defTabSz="977900">
            <a:lnSpc>
              <a:spcPct val="90000"/>
            </a:lnSpc>
            <a:spcBef>
              <a:spcPct val="0"/>
            </a:spcBef>
            <a:spcAft>
              <a:spcPct val="20000"/>
            </a:spcAft>
            <a:buChar char="••"/>
          </a:pPr>
          <a:r>
            <a:rPr lang="en-US" sz="2200" b="0" kern="1200" dirty="0"/>
            <a:t>Recap of Day 1 &amp; outlook on Day 2 &amp; 3 </a:t>
          </a:r>
          <a:endParaRPr lang="de-AT" sz="2200" b="0" kern="1200" dirty="0"/>
        </a:p>
      </dsp:txBody>
      <dsp:txXfrm>
        <a:off x="0" y="824958"/>
        <a:ext cx="8128000" cy="33637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D67E1-192B-4DC2-9795-7E59180D6925}">
      <dsp:nvSpPr>
        <dsp:cNvPr id="0" name=""/>
        <dsp:cNvSpPr/>
      </dsp:nvSpPr>
      <dsp:spPr>
        <a:xfrm>
          <a:off x="0" y="214337"/>
          <a:ext cx="8128000" cy="67051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de-DE" sz="2300" kern="1200" dirty="0"/>
            <a:t>Day 2</a:t>
          </a:r>
        </a:p>
      </dsp:txBody>
      <dsp:txXfrm>
        <a:off x="32732" y="247069"/>
        <a:ext cx="8062536" cy="605053"/>
      </dsp:txXfrm>
    </dsp:sp>
    <dsp:sp modelId="{F6E72284-B365-4492-B1AB-5D50AA1947F3}">
      <dsp:nvSpPr>
        <dsp:cNvPr id="0" name=""/>
        <dsp:cNvSpPr/>
      </dsp:nvSpPr>
      <dsp:spPr>
        <a:xfrm>
          <a:off x="0" y="1160892"/>
          <a:ext cx="8128000" cy="3767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7940" rIns="156464" bIns="27940" numCol="1" spcCol="1270" anchor="t" anchorCtr="0">
          <a:noAutofit/>
        </a:bodyPr>
        <a:lstStyle/>
        <a:p>
          <a:pPr marL="228600" lvl="1" indent="-228600" algn="l" defTabSz="977900">
            <a:lnSpc>
              <a:spcPct val="90000"/>
            </a:lnSpc>
            <a:spcBef>
              <a:spcPct val="0"/>
            </a:spcBef>
            <a:spcAft>
              <a:spcPct val="20000"/>
            </a:spcAft>
            <a:buChar char="••"/>
          </a:pPr>
          <a:r>
            <a:rPr lang="en-US" sz="2200" b="0" kern="1200" dirty="0"/>
            <a:t>Introduction to proposal’s main parts</a:t>
          </a:r>
          <a:endParaRPr lang="de-DE" sz="2200" b="0" kern="1200" dirty="0"/>
        </a:p>
        <a:p>
          <a:pPr marL="228600" lvl="1" indent="-228600" algn="l" defTabSz="977900">
            <a:lnSpc>
              <a:spcPct val="90000"/>
            </a:lnSpc>
            <a:spcBef>
              <a:spcPct val="0"/>
            </a:spcBef>
            <a:spcAft>
              <a:spcPct val="20000"/>
            </a:spcAft>
            <a:buChar char="••"/>
          </a:pPr>
          <a:r>
            <a:rPr lang="en-US" sz="2200" b="0" kern="1200" dirty="0"/>
            <a:t>Implementation part overview</a:t>
          </a:r>
          <a:endParaRPr lang="de-DE" sz="2200" b="0" kern="1200" dirty="0"/>
        </a:p>
        <a:p>
          <a:pPr marL="228600" lvl="1" indent="-228600" algn="l" defTabSz="977900">
            <a:lnSpc>
              <a:spcPct val="90000"/>
            </a:lnSpc>
            <a:spcBef>
              <a:spcPct val="0"/>
            </a:spcBef>
            <a:spcAft>
              <a:spcPct val="20000"/>
            </a:spcAft>
            <a:buChar char="••"/>
          </a:pPr>
          <a:r>
            <a:rPr lang="en-US" sz="2200" b="0" kern="1200" dirty="0"/>
            <a:t>Drafting a Work Plan description (</a:t>
          </a:r>
          <a:r>
            <a:rPr lang="en-US" sz="2200" b="0" i="1" kern="1200" dirty="0"/>
            <a:t>Group work)</a:t>
          </a:r>
          <a:endParaRPr lang="de-DE" sz="2200" b="0" kern="1200" dirty="0"/>
        </a:p>
        <a:p>
          <a:pPr marL="228600" lvl="1" indent="-228600" algn="l" defTabSz="977900">
            <a:lnSpc>
              <a:spcPct val="90000"/>
            </a:lnSpc>
            <a:spcBef>
              <a:spcPct val="0"/>
            </a:spcBef>
            <a:spcAft>
              <a:spcPct val="20000"/>
            </a:spcAft>
            <a:buChar char="••"/>
          </a:pPr>
          <a:r>
            <a:rPr lang="en-US" sz="2200" b="0" kern="1200" dirty="0"/>
            <a:t>Consortium as a whole</a:t>
          </a:r>
          <a:endParaRPr lang="de-DE" sz="2200" b="0" kern="1200" dirty="0"/>
        </a:p>
        <a:p>
          <a:pPr marL="228600" lvl="1" indent="-228600" algn="l" defTabSz="977900">
            <a:lnSpc>
              <a:spcPct val="90000"/>
            </a:lnSpc>
            <a:spcBef>
              <a:spcPct val="0"/>
            </a:spcBef>
            <a:spcAft>
              <a:spcPct val="20000"/>
            </a:spcAft>
            <a:buChar char="••"/>
          </a:pPr>
          <a:r>
            <a:rPr lang="en-US" sz="2200" b="0" kern="1200" dirty="0"/>
            <a:t>Excellence part overview</a:t>
          </a:r>
          <a:endParaRPr lang="de-DE" sz="2200" b="0" kern="1200" dirty="0"/>
        </a:p>
        <a:p>
          <a:pPr marL="228600" lvl="1" indent="-228600" algn="l" defTabSz="977900">
            <a:lnSpc>
              <a:spcPct val="90000"/>
            </a:lnSpc>
            <a:spcBef>
              <a:spcPct val="0"/>
            </a:spcBef>
            <a:spcAft>
              <a:spcPct val="20000"/>
            </a:spcAft>
            <a:buChar char="••"/>
          </a:pPr>
          <a:r>
            <a:rPr lang="en-US" sz="2200" b="0" kern="1200" dirty="0"/>
            <a:t>Drafting Excellence (</a:t>
          </a:r>
          <a:r>
            <a:rPr lang="en-US" sz="2200" b="0" i="1" kern="1200" dirty="0"/>
            <a:t>Group work)</a:t>
          </a:r>
          <a:endParaRPr lang="de-DE" sz="2200" b="0" kern="1200" dirty="0"/>
        </a:p>
        <a:p>
          <a:pPr marL="228600" lvl="1" indent="-228600" algn="l" defTabSz="977900">
            <a:lnSpc>
              <a:spcPct val="90000"/>
            </a:lnSpc>
            <a:spcBef>
              <a:spcPct val="0"/>
            </a:spcBef>
            <a:spcAft>
              <a:spcPct val="20000"/>
            </a:spcAft>
            <a:buChar char="••"/>
          </a:pPr>
          <a:r>
            <a:rPr lang="en-US" sz="2200" b="0" kern="1200" dirty="0"/>
            <a:t>Horizontal issues in Horizon Europe</a:t>
          </a:r>
          <a:endParaRPr lang="de-DE" sz="2200" b="0" kern="1200" dirty="0"/>
        </a:p>
        <a:p>
          <a:pPr marL="228600" lvl="1" indent="-228600" algn="l" defTabSz="977900">
            <a:lnSpc>
              <a:spcPct val="90000"/>
            </a:lnSpc>
            <a:spcBef>
              <a:spcPct val="0"/>
            </a:spcBef>
            <a:spcAft>
              <a:spcPct val="20000"/>
            </a:spcAft>
            <a:buChar char="••"/>
          </a:pPr>
          <a:r>
            <a:rPr lang="fr-FR" sz="2200" b="0" kern="1200" dirty="0" err="1"/>
            <a:t>Identifying</a:t>
          </a:r>
          <a:r>
            <a:rPr lang="fr-FR" sz="2200" b="0" kern="1200" dirty="0"/>
            <a:t> horizontal issues in the calls/topics </a:t>
          </a:r>
          <a:r>
            <a:rPr lang="fr-FR" sz="2200" b="0" kern="1200" dirty="0" err="1"/>
            <a:t>addressed</a:t>
          </a:r>
          <a:r>
            <a:rPr lang="fr-FR" sz="2200" b="0" kern="1200" dirty="0"/>
            <a:t> </a:t>
          </a:r>
          <a:r>
            <a:rPr lang="en-US" sz="2200" b="0" kern="1200" dirty="0"/>
            <a:t>(</a:t>
          </a:r>
          <a:r>
            <a:rPr lang="en-US" sz="2200" b="0" i="1" kern="1200" dirty="0"/>
            <a:t>Group work)</a:t>
          </a:r>
          <a:endParaRPr lang="de-DE" sz="2200" b="0" kern="1200" dirty="0"/>
        </a:p>
        <a:p>
          <a:pPr marL="228600" lvl="1" indent="-228600" algn="l" defTabSz="977900">
            <a:lnSpc>
              <a:spcPct val="90000"/>
            </a:lnSpc>
            <a:spcBef>
              <a:spcPct val="0"/>
            </a:spcBef>
            <a:spcAft>
              <a:spcPct val="20000"/>
            </a:spcAft>
            <a:buChar char="••"/>
          </a:pPr>
          <a:r>
            <a:rPr lang="en-US" sz="2200" b="0" kern="1200" dirty="0"/>
            <a:t>Discussion, Q&amp;A, Wrap-up of the two first days and orientations for Day 3</a:t>
          </a:r>
          <a:endParaRPr lang="de-DE" sz="2200" b="0" kern="1200" dirty="0"/>
        </a:p>
      </dsp:txBody>
      <dsp:txXfrm>
        <a:off x="0" y="1160892"/>
        <a:ext cx="8128000" cy="37674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D67E1-192B-4DC2-9795-7E59180D6925}">
      <dsp:nvSpPr>
        <dsp:cNvPr id="0" name=""/>
        <dsp:cNvSpPr/>
      </dsp:nvSpPr>
      <dsp:spPr>
        <a:xfrm>
          <a:off x="0" y="0"/>
          <a:ext cx="8128000" cy="7733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de-DE" sz="2300" kern="1200" dirty="0"/>
            <a:t>Day 3</a:t>
          </a:r>
        </a:p>
      </dsp:txBody>
      <dsp:txXfrm>
        <a:off x="37751" y="37751"/>
        <a:ext cx="8052498" cy="697823"/>
      </dsp:txXfrm>
    </dsp:sp>
    <dsp:sp modelId="{F6E72284-B365-4492-B1AB-5D50AA1947F3}">
      <dsp:nvSpPr>
        <dsp:cNvPr id="0" name=""/>
        <dsp:cNvSpPr/>
      </dsp:nvSpPr>
      <dsp:spPr>
        <a:xfrm>
          <a:off x="0" y="818201"/>
          <a:ext cx="8128000" cy="47835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7940" rIns="156464" bIns="27940" numCol="1" spcCol="1270" anchor="t" anchorCtr="0">
          <a:noAutofit/>
        </a:bodyPr>
        <a:lstStyle/>
        <a:p>
          <a:pPr marL="228600" lvl="1" indent="-228600" algn="l" defTabSz="977900">
            <a:lnSpc>
              <a:spcPct val="90000"/>
            </a:lnSpc>
            <a:spcBef>
              <a:spcPct val="0"/>
            </a:spcBef>
            <a:spcAft>
              <a:spcPct val="20000"/>
            </a:spcAft>
            <a:buChar char="••"/>
          </a:pPr>
          <a:r>
            <a:rPr lang="en-US" sz="2200" b="0" kern="1200" dirty="0"/>
            <a:t>Budget and eligible costs in Horizon Europe + Group Work</a:t>
          </a:r>
          <a:endParaRPr lang="de-DE" sz="2200" b="0" kern="1200" dirty="0"/>
        </a:p>
        <a:p>
          <a:pPr marL="228600" lvl="1" indent="-228600" algn="l" defTabSz="977900">
            <a:lnSpc>
              <a:spcPct val="90000"/>
            </a:lnSpc>
            <a:spcBef>
              <a:spcPct val="0"/>
            </a:spcBef>
            <a:spcAft>
              <a:spcPct val="20000"/>
            </a:spcAft>
            <a:buChar char="••"/>
          </a:pPr>
          <a:r>
            <a:rPr lang="en-US" sz="2200" b="0" kern="1200" dirty="0"/>
            <a:t>Impact part overview</a:t>
          </a:r>
          <a:endParaRPr lang="de-DE" sz="2200" b="0" kern="1200" dirty="0"/>
        </a:p>
        <a:p>
          <a:pPr marL="228600" lvl="1" indent="-228600" algn="l" defTabSz="977900">
            <a:lnSpc>
              <a:spcPct val="90000"/>
            </a:lnSpc>
            <a:spcBef>
              <a:spcPct val="0"/>
            </a:spcBef>
            <a:spcAft>
              <a:spcPct val="20000"/>
            </a:spcAft>
            <a:buChar char="••"/>
          </a:pPr>
          <a:r>
            <a:rPr lang="en-US" sz="2200" b="0" kern="1200" dirty="0"/>
            <a:t>Drafting an impact section </a:t>
          </a:r>
          <a:r>
            <a:rPr lang="en-US" sz="2200" b="0" i="1" kern="1200" dirty="0"/>
            <a:t>(Group work)</a:t>
          </a:r>
          <a:endParaRPr lang="de-DE" sz="2200" b="0" i="1" kern="1200" dirty="0"/>
        </a:p>
        <a:p>
          <a:pPr marL="228600" lvl="1" indent="-228600" algn="l" defTabSz="977900">
            <a:lnSpc>
              <a:spcPct val="90000"/>
            </a:lnSpc>
            <a:spcBef>
              <a:spcPct val="0"/>
            </a:spcBef>
            <a:spcAft>
              <a:spcPct val="20000"/>
            </a:spcAft>
            <a:buChar char="••"/>
          </a:pPr>
          <a:r>
            <a:rPr lang="en-US" sz="2200" b="0" kern="1200" dirty="0"/>
            <a:t>Presentation on specific Horizon Europe </a:t>
          </a:r>
          <a:r>
            <a:rPr lang="en-US" sz="2200" b="0" kern="1200" dirty="0" err="1" smtClean="0"/>
            <a:t>Programmes</a:t>
          </a:r>
          <a:r>
            <a:rPr lang="en-US" sz="2200" b="0" kern="1200" dirty="0" smtClean="0"/>
            <a:t> (e.g. MSCA, ERC, EIC) </a:t>
          </a:r>
          <a:endParaRPr lang="de-DE" sz="2200" b="0" kern="1200" dirty="0"/>
        </a:p>
        <a:p>
          <a:pPr marL="228600" lvl="1" indent="-228600" algn="l" defTabSz="977900">
            <a:lnSpc>
              <a:spcPct val="90000"/>
            </a:lnSpc>
            <a:spcBef>
              <a:spcPct val="0"/>
            </a:spcBef>
            <a:spcAft>
              <a:spcPct val="20000"/>
            </a:spcAft>
            <a:buChar char="••"/>
          </a:pPr>
          <a:r>
            <a:rPr lang="en-US" sz="2200" b="0" i="0" kern="1200" dirty="0"/>
            <a:t>Identification of possible actions to be proposed by the participant’s organizations </a:t>
          </a:r>
          <a:r>
            <a:rPr lang="en-US" sz="2200" b="0" i="1" kern="1200" dirty="0"/>
            <a:t>(interactive)</a:t>
          </a:r>
          <a:endParaRPr lang="de-DE" sz="2200" b="0" i="1" kern="1200" dirty="0"/>
        </a:p>
        <a:p>
          <a:pPr marL="228600" lvl="1" indent="-228600" algn="l" defTabSz="977900">
            <a:lnSpc>
              <a:spcPct val="90000"/>
            </a:lnSpc>
            <a:spcBef>
              <a:spcPct val="0"/>
            </a:spcBef>
            <a:spcAft>
              <a:spcPct val="20000"/>
            </a:spcAft>
            <a:buChar char="••"/>
          </a:pPr>
          <a:r>
            <a:rPr lang="en-US" sz="2200" b="0" kern="1200" dirty="0"/>
            <a:t>Final discussion and Q&amp;A</a:t>
          </a:r>
          <a:endParaRPr lang="de-DE" sz="2200" b="0" kern="1200" dirty="0"/>
        </a:p>
      </dsp:txBody>
      <dsp:txXfrm>
        <a:off x="0" y="818201"/>
        <a:ext cx="8128000" cy="478354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F3771D-F5D5-413A-B674-02EDE1707083}">
      <dsp:nvSpPr>
        <dsp:cNvPr id="0" name=""/>
        <dsp:cNvSpPr/>
      </dsp:nvSpPr>
      <dsp:spPr>
        <a:xfrm>
          <a:off x="0" y="1105875"/>
          <a:ext cx="1412598" cy="420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lvl="0" algn="r" defTabSz="622300">
            <a:lnSpc>
              <a:spcPct val="90000"/>
            </a:lnSpc>
            <a:spcBef>
              <a:spcPct val="0"/>
            </a:spcBef>
            <a:spcAft>
              <a:spcPct val="35000"/>
            </a:spcAft>
          </a:pPr>
          <a:r>
            <a:rPr lang="pt-PT" sz="1400" b="1" kern="1200" noProof="0" dirty="0">
              <a:solidFill>
                <a:srgbClr val="3F3F3F">
                  <a:hueOff val="0"/>
                  <a:satOff val="0"/>
                  <a:lumOff val="0"/>
                  <a:alphaOff val="0"/>
                </a:srgbClr>
              </a:solidFill>
              <a:latin typeface="Arial"/>
              <a:ea typeface="+mn-ea"/>
              <a:cs typeface="+mn-cs"/>
            </a:rPr>
            <a:t>Collaborative projects</a:t>
          </a:r>
        </a:p>
      </dsp:txBody>
      <dsp:txXfrm>
        <a:off x="0" y="1105875"/>
        <a:ext cx="1412598" cy="420290"/>
      </dsp:txXfrm>
    </dsp:sp>
    <dsp:sp modelId="{CF083F13-7E0E-459F-B018-5E52A74EA09C}">
      <dsp:nvSpPr>
        <dsp:cNvPr id="0" name=""/>
        <dsp:cNvSpPr/>
      </dsp:nvSpPr>
      <dsp:spPr>
        <a:xfrm>
          <a:off x="1412597" y="2611"/>
          <a:ext cx="282519" cy="2626817"/>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7DF6748B-004D-4891-9776-9F53401DA34A}">
      <dsp:nvSpPr>
        <dsp:cNvPr id="0" name=""/>
        <dsp:cNvSpPr/>
      </dsp:nvSpPr>
      <dsp:spPr>
        <a:xfrm>
          <a:off x="1808125" y="0"/>
          <a:ext cx="3842266" cy="2626817"/>
        </a:xfrm>
        <a:prstGeom prst="rect">
          <a:avLst/>
        </a:prstGeom>
        <a:solidFill>
          <a:srgbClr val="304C92">
            <a:shade val="80000"/>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a:lnSpc>
              <a:spcPct val="120000"/>
            </a:lnSpc>
            <a:spcBef>
              <a:spcPct val="0"/>
            </a:spcBef>
            <a:spcAft>
              <a:spcPct val="15000"/>
            </a:spcAft>
            <a:buChar char="••"/>
          </a:pPr>
          <a:r>
            <a:rPr lang="en-US" sz="1400" b="1" kern="1200" dirty="0">
              <a:solidFill>
                <a:sysClr val="window" lastClr="FFFFFF"/>
              </a:solidFill>
              <a:latin typeface="Arial"/>
              <a:ea typeface="+mn-ea"/>
              <a:cs typeface="+mn-cs"/>
            </a:rPr>
            <a:t>Research and Innovation Action (RIA); </a:t>
          </a:r>
          <a:endParaRPr lang="pt-PT" sz="1400" b="1" kern="1200" dirty="0">
            <a:solidFill>
              <a:sysClr val="window" lastClr="FFFFFF"/>
            </a:solidFill>
            <a:latin typeface="Arial"/>
            <a:ea typeface="+mn-ea"/>
            <a:cs typeface="+mn-cs"/>
          </a:endParaRPr>
        </a:p>
        <a:p>
          <a:pPr marL="114300" lvl="1" indent="-114300" algn="l" defTabSz="622300">
            <a:lnSpc>
              <a:spcPct val="120000"/>
            </a:lnSpc>
            <a:spcBef>
              <a:spcPct val="0"/>
            </a:spcBef>
            <a:spcAft>
              <a:spcPct val="15000"/>
            </a:spcAft>
            <a:buChar char="••"/>
          </a:pPr>
          <a:r>
            <a:rPr lang="en-US" sz="1400" b="1" kern="1200" dirty="0">
              <a:solidFill>
                <a:sysClr val="window" lastClr="FFFFFF"/>
              </a:solidFill>
              <a:latin typeface="Arial"/>
              <a:ea typeface="+mn-ea"/>
              <a:cs typeface="+mn-cs"/>
            </a:rPr>
            <a:t>Coordination and Support Action (CSA);</a:t>
          </a:r>
          <a:endParaRPr lang="pt-PT" sz="1400" b="1" kern="1200" dirty="0">
            <a:solidFill>
              <a:sysClr val="window" lastClr="FFFFFF"/>
            </a:solidFill>
            <a:latin typeface="Arial"/>
            <a:ea typeface="+mn-ea"/>
            <a:cs typeface="+mn-cs"/>
          </a:endParaRPr>
        </a:p>
        <a:p>
          <a:pPr marL="114300" lvl="1" indent="-114300" algn="l" defTabSz="622300">
            <a:lnSpc>
              <a:spcPct val="120000"/>
            </a:lnSpc>
            <a:spcBef>
              <a:spcPct val="0"/>
            </a:spcBef>
            <a:spcAft>
              <a:spcPct val="15000"/>
            </a:spcAft>
            <a:buChar char="••"/>
          </a:pPr>
          <a:r>
            <a:rPr lang="en-US" sz="1400" b="1" kern="1200" dirty="0">
              <a:solidFill>
                <a:sysClr val="window" lastClr="FFFFFF"/>
              </a:solidFill>
              <a:latin typeface="Arial"/>
              <a:ea typeface="+mn-ea"/>
              <a:cs typeface="+mn-cs"/>
            </a:rPr>
            <a:t>Innovation Action (IA);</a:t>
          </a:r>
          <a:endParaRPr lang="pt-PT" sz="1400" b="1" kern="1200" dirty="0">
            <a:solidFill>
              <a:sysClr val="window" lastClr="FFFFFF"/>
            </a:solidFill>
            <a:latin typeface="Arial"/>
            <a:ea typeface="+mn-ea"/>
            <a:cs typeface="+mn-cs"/>
          </a:endParaRPr>
        </a:p>
        <a:p>
          <a:pPr marL="114300" lvl="1" indent="-114300" algn="l" defTabSz="622300">
            <a:lnSpc>
              <a:spcPct val="120000"/>
            </a:lnSpc>
            <a:spcBef>
              <a:spcPct val="0"/>
            </a:spcBef>
            <a:spcAft>
              <a:spcPct val="15000"/>
            </a:spcAft>
            <a:buChar char="••"/>
          </a:pPr>
          <a:r>
            <a:rPr lang="pt-PT" sz="1400" b="1" kern="1200" dirty="0">
              <a:solidFill>
                <a:sysClr val="window" lastClr="FFFFFF"/>
              </a:solidFill>
              <a:latin typeface="Arial"/>
              <a:ea typeface="+mn-ea"/>
              <a:cs typeface="+mn-cs"/>
            </a:rPr>
            <a:t>Marie Sklodowska-Curie Actions (MSCA) - </a:t>
          </a:r>
          <a:r>
            <a:rPr lang="en-GB" altLang="de-DE" sz="1400" b="1" kern="1200" dirty="0">
              <a:solidFill>
                <a:schemeClr val="bg1"/>
              </a:solidFill>
            </a:rPr>
            <a:t>Staff Exchanges (SE</a:t>
          </a:r>
          <a:r>
            <a:rPr lang="pt-PT" sz="1400" b="1" kern="1200" dirty="0">
              <a:solidFill>
                <a:schemeClr val="bg1"/>
              </a:solidFill>
              <a:latin typeface="Arial"/>
              <a:ea typeface="+mn-ea"/>
              <a:cs typeface="+mn-cs"/>
            </a:rPr>
            <a:t>),  </a:t>
          </a:r>
          <a:r>
            <a:rPr lang="en-GB" altLang="de-DE" sz="1400" b="1" kern="1200" dirty="0">
              <a:solidFill>
                <a:schemeClr val="bg1"/>
              </a:solidFill>
            </a:rPr>
            <a:t>Co-funding of regional, national and international programmes (COFUND)</a:t>
          </a:r>
          <a:endParaRPr lang="pt-PT" sz="1400" b="1" kern="1200" dirty="0">
            <a:solidFill>
              <a:schemeClr val="bg1"/>
            </a:solidFill>
            <a:latin typeface="Arial"/>
            <a:ea typeface="+mn-ea"/>
            <a:cs typeface="+mn-cs"/>
          </a:endParaRPr>
        </a:p>
        <a:p>
          <a:pPr marL="114300" lvl="1" indent="-114300" algn="l" defTabSz="622300">
            <a:lnSpc>
              <a:spcPct val="120000"/>
            </a:lnSpc>
            <a:spcBef>
              <a:spcPct val="0"/>
            </a:spcBef>
            <a:spcAft>
              <a:spcPct val="15000"/>
            </a:spcAft>
            <a:buChar char="••"/>
          </a:pPr>
          <a:r>
            <a:rPr lang="pt-PT" sz="1400" b="1" kern="1200" dirty="0">
              <a:solidFill>
                <a:srgbClr val="FF0000"/>
              </a:solidFill>
              <a:latin typeface="Arial"/>
              <a:ea typeface="+mn-ea"/>
              <a:cs typeface="+mn-cs"/>
            </a:rPr>
            <a:t>EU Missions</a:t>
          </a:r>
        </a:p>
        <a:p>
          <a:pPr marL="114300" lvl="1" indent="-114300" algn="l" defTabSz="622300">
            <a:lnSpc>
              <a:spcPct val="120000"/>
            </a:lnSpc>
            <a:spcBef>
              <a:spcPct val="0"/>
            </a:spcBef>
            <a:spcAft>
              <a:spcPct val="15000"/>
            </a:spcAft>
            <a:buChar char="••"/>
          </a:pPr>
          <a:r>
            <a:rPr lang="pt-PT" sz="1400" b="1" kern="1200" dirty="0">
              <a:solidFill>
                <a:srgbClr val="FF0000"/>
              </a:solidFill>
              <a:latin typeface="Arial"/>
              <a:ea typeface="+mn-ea"/>
              <a:cs typeface="+mn-cs"/>
            </a:rPr>
            <a:t>EU Partnerships</a:t>
          </a:r>
        </a:p>
        <a:p>
          <a:pPr marL="114300" lvl="1" indent="-114300" algn="l" defTabSz="622300">
            <a:lnSpc>
              <a:spcPct val="120000"/>
            </a:lnSpc>
            <a:spcBef>
              <a:spcPct val="0"/>
            </a:spcBef>
            <a:spcAft>
              <a:spcPct val="15000"/>
            </a:spcAft>
            <a:buChar char="••"/>
          </a:pPr>
          <a:endParaRPr lang="pt-PT" sz="1400" b="1" kern="1200" dirty="0">
            <a:solidFill>
              <a:schemeClr val="bg1"/>
            </a:solidFill>
            <a:latin typeface="Arial"/>
            <a:ea typeface="+mn-ea"/>
            <a:cs typeface="+mn-cs"/>
          </a:endParaRPr>
        </a:p>
      </dsp:txBody>
      <dsp:txXfrm>
        <a:off x="1808125" y="0"/>
        <a:ext cx="3842266" cy="2626817"/>
      </dsp:txXfrm>
    </dsp:sp>
    <dsp:sp modelId="{B6963F0E-56A1-4A63-9C80-7DFFEE9FA99D}">
      <dsp:nvSpPr>
        <dsp:cNvPr id="0" name=""/>
        <dsp:cNvSpPr/>
      </dsp:nvSpPr>
      <dsp:spPr>
        <a:xfrm>
          <a:off x="0" y="2974763"/>
          <a:ext cx="1412598" cy="420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lvl="0" algn="r" defTabSz="622300">
            <a:lnSpc>
              <a:spcPct val="90000"/>
            </a:lnSpc>
            <a:spcBef>
              <a:spcPct val="0"/>
            </a:spcBef>
            <a:spcAft>
              <a:spcPct val="35000"/>
            </a:spcAft>
          </a:pPr>
          <a:r>
            <a:rPr lang="pt-PT" sz="1400" b="1" kern="1200" noProof="0" dirty="0">
              <a:solidFill>
                <a:srgbClr val="3F3F3F">
                  <a:hueOff val="0"/>
                  <a:satOff val="0"/>
                  <a:lumOff val="0"/>
                  <a:alphaOff val="0"/>
                </a:srgbClr>
              </a:solidFill>
              <a:latin typeface="Arial"/>
              <a:ea typeface="+mn-ea"/>
              <a:cs typeface="+mn-cs"/>
            </a:rPr>
            <a:t>Individual projects</a:t>
          </a:r>
        </a:p>
      </dsp:txBody>
      <dsp:txXfrm>
        <a:off x="0" y="2974763"/>
        <a:ext cx="1412598" cy="420290"/>
      </dsp:txXfrm>
    </dsp:sp>
    <dsp:sp modelId="{6276C3E8-E5A0-4823-A03C-A03995B97D88}">
      <dsp:nvSpPr>
        <dsp:cNvPr id="0" name=""/>
        <dsp:cNvSpPr/>
      </dsp:nvSpPr>
      <dsp:spPr>
        <a:xfrm>
          <a:off x="1412597" y="2646410"/>
          <a:ext cx="282519" cy="1076995"/>
        </a:xfrm>
        <a:prstGeom prst="leftBrace">
          <a:avLst>
            <a:gd name="adj1" fmla="val 35000"/>
            <a:gd name="adj2" fmla="val 50000"/>
          </a:avLst>
        </a:prstGeom>
        <a:noFill/>
        <a:ln w="25400" cap="flat" cmpd="sng" algn="ctr">
          <a:solidFill>
            <a:srgbClr val="304C92">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CD0DB37-DF30-459B-A0E9-DB5D6B2B0682}">
      <dsp:nvSpPr>
        <dsp:cNvPr id="0" name=""/>
        <dsp:cNvSpPr/>
      </dsp:nvSpPr>
      <dsp:spPr>
        <a:xfrm>
          <a:off x="1808125" y="2646410"/>
          <a:ext cx="3842266" cy="1076995"/>
        </a:xfrm>
        <a:prstGeom prst="rect">
          <a:avLst/>
        </a:prstGeom>
        <a:solidFill>
          <a:srgbClr val="304C92">
            <a:shade val="80000"/>
            <a:hueOff val="362350"/>
            <a:satOff val="-30943"/>
            <a:lumOff val="32725"/>
            <a:alphaOff val="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a:lnSpc>
              <a:spcPct val="120000"/>
            </a:lnSpc>
            <a:spcBef>
              <a:spcPct val="0"/>
            </a:spcBef>
            <a:spcAft>
              <a:spcPct val="15000"/>
            </a:spcAft>
            <a:buChar char="••"/>
          </a:pPr>
          <a:r>
            <a:rPr lang="en-US" sz="1400" b="1" kern="1200" dirty="0">
              <a:solidFill>
                <a:sysClr val="window" lastClr="FFFFFF"/>
              </a:solidFill>
              <a:latin typeface="Arial"/>
              <a:ea typeface="+mn-ea"/>
              <a:cs typeface="+mn-cs"/>
            </a:rPr>
            <a:t>European Research Council (ERC);</a:t>
          </a:r>
          <a:endParaRPr lang="pt-PT" sz="1400" b="1" kern="1200" dirty="0">
            <a:solidFill>
              <a:sysClr val="window" lastClr="FFFFFF"/>
            </a:solidFill>
            <a:latin typeface="Arial"/>
            <a:ea typeface="+mn-ea"/>
            <a:cs typeface="+mn-cs"/>
          </a:endParaRPr>
        </a:p>
        <a:p>
          <a:pPr marL="114300" lvl="1" indent="-114300" algn="l" defTabSz="622300">
            <a:lnSpc>
              <a:spcPct val="120000"/>
            </a:lnSpc>
            <a:spcBef>
              <a:spcPct val="0"/>
            </a:spcBef>
            <a:spcAft>
              <a:spcPct val="15000"/>
            </a:spcAft>
            <a:buChar char="••"/>
          </a:pPr>
          <a:r>
            <a:rPr lang="pt-PT" sz="1400" b="1" kern="1200" dirty="0">
              <a:solidFill>
                <a:sysClr val="window" lastClr="FFFFFF"/>
              </a:solidFill>
              <a:latin typeface="Arial"/>
              <a:ea typeface="+mn-ea"/>
              <a:cs typeface="+mn-cs"/>
            </a:rPr>
            <a:t>Marie Sklodowska-Curie  Actions (MSCA) – Doctoral Networks; Postdoctoral Fellowships.</a:t>
          </a:r>
        </a:p>
      </dsp:txBody>
      <dsp:txXfrm>
        <a:off x="1808125" y="2646410"/>
        <a:ext cx="3842266" cy="1076995"/>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diagrams.loki3.com/BracketList+Icon#1">
  <dgm:title val="Lista com Parênteses Rectos Vertical"/>
  <dgm:desc val="Utilizar para mostrar blocos de informações agrupados. Resulta bem com grandes quantidades de texto de Ní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28/01/2023</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‹Nr.›</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28/01/2023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‹Nr.›</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439593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Note:</a:t>
            </a:r>
            <a:r>
              <a:rPr lang="de-DE" baseline="0" dirty="0" smtClean="0"/>
              <a:t> </a:t>
            </a:r>
            <a:r>
              <a:rPr lang="de-DE" baseline="0" dirty="0" err="1" smtClean="0"/>
              <a:t>Adapt</a:t>
            </a:r>
            <a:r>
              <a:rPr lang="de-DE" baseline="0" dirty="0" smtClean="0"/>
              <a:t> </a:t>
            </a:r>
            <a:r>
              <a:rPr lang="de-DE" baseline="0" dirty="0" err="1" smtClean="0"/>
              <a:t>agenda</a:t>
            </a:r>
            <a:r>
              <a:rPr lang="de-DE" baseline="0" dirty="0" smtClean="0"/>
              <a:t> </a:t>
            </a:r>
            <a:r>
              <a:rPr lang="de-DE" baseline="0" dirty="0" err="1" smtClean="0"/>
              <a:t>to</a:t>
            </a:r>
            <a:r>
              <a:rPr lang="de-DE" baseline="0" dirty="0" smtClean="0"/>
              <a:t> </a:t>
            </a:r>
            <a:r>
              <a:rPr lang="de-DE" baseline="0" dirty="0" err="1" smtClean="0"/>
              <a:t>your</a:t>
            </a:r>
            <a:r>
              <a:rPr lang="de-DE" baseline="0" dirty="0" smtClean="0"/>
              <a:t> </a:t>
            </a:r>
            <a:r>
              <a:rPr lang="de-DE" baseline="0" dirty="0" err="1" smtClean="0"/>
              <a:t>specific</a:t>
            </a:r>
            <a:r>
              <a:rPr lang="de-DE" baseline="0" dirty="0" smtClean="0"/>
              <a:t> PWC. </a:t>
            </a:r>
            <a:endParaRPr lang="de-AT" dirty="0"/>
          </a:p>
        </p:txBody>
      </p:sp>
      <p:sp>
        <p:nvSpPr>
          <p:cNvPr id="4" name="Foliennummernplatzhalter 3"/>
          <p:cNvSpPr>
            <a:spLocks noGrp="1"/>
          </p:cNvSpPr>
          <p:nvPr>
            <p:ph type="sldNum" sz="quarter" idx="10"/>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461336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Note: </a:t>
            </a:r>
            <a:r>
              <a:rPr lang="de-DE" dirty="0" err="1" smtClean="0"/>
              <a:t>specify</a:t>
            </a:r>
            <a:r>
              <a:rPr lang="de-DE" dirty="0" smtClean="0"/>
              <a:t> </a:t>
            </a:r>
            <a:r>
              <a:rPr lang="de-DE" dirty="0" err="1" smtClean="0"/>
              <a:t>whether</a:t>
            </a:r>
            <a:r>
              <a:rPr lang="de-DE" dirty="0" smtClean="0"/>
              <a:t> </a:t>
            </a:r>
            <a:r>
              <a:rPr lang="de-DE" dirty="0" err="1" smtClean="0"/>
              <a:t>you</a:t>
            </a:r>
            <a:r>
              <a:rPr lang="de-DE" dirty="0" smtClean="0"/>
              <a:t> will do a </a:t>
            </a:r>
            <a:r>
              <a:rPr lang="de-DE" dirty="0" err="1" smtClean="0"/>
              <a:t>presentation</a:t>
            </a:r>
            <a:r>
              <a:rPr lang="de-DE" dirty="0" smtClean="0"/>
              <a:t> on </a:t>
            </a:r>
            <a:r>
              <a:rPr lang="de-DE" dirty="0" err="1" smtClean="0"/>
              <a:t>specific</a:t>
            </a:r>
            <a:r>
              <a:rPr lang="de-DE" dirty="0" smtClean="0"/>
              <a:t> HEU </a:t>
            </a:r>
            <a:r>
              <a:rPr lang="de-DE" dirty="0" err="1" smtClean="0"/>
              <a:t>programmes</a:t>
            </a:r>
            <a:r>
              <a:rPr lang="de-DE" dirty="0" smtClean="0"/>
              <a:t>, </a:t>
            </a:r>
            <a:r>
              <a:rPr lang="de-DE" dirty="0" err="1" smtClean="0"/>
              <a:t>and</a:t>
            </a:r>
            <a:r>
              <a:rPr lang="de-DE" dirty="0" smtClean="0"/>
              <a:t> </a:t>
            </a:r>
            <a:r>
              <a:rPr lang="de-DE" dirty="0" err="1" smtClean="0"/>
              <a:t>if</a:t>
            </a:r>
            <a:r>
              <a:rPr lang="de-DE" dirty="0" smtClean="0"/>
              <a:t> </a:t>
            </a:r>
            <a:r>
              <a:rPr lang="de-DE" dirty="0" err="1" smtClean="0"/>
              <a:t>yes</a:t>
            </a:r>
            <a:r>
              <a:rPr lang="de-DE" dirty="0" smtClean="0"/>
              <a:t> </a:t>
            </a:r>
            <a:r>
              <a:rPr lang="de-DE" dirty="0" err="1" smtClean="0"/>
              <a:t>which</a:t>
            </a:r>
            <a:r>
              <a:rPr lang="de-DE" dirty="0" smtClean="0"/>
              <a:t> </a:t>
            </a:r>
            <a:r>
              <a:rPr lang="de-DE" dirty="0" err="1" smtClean="0"/>
              <a:t>one</a:t>
            </a:r>
            <a:r>
              <a:rPr lang="de-DE" dirty="0" smtClean="0"/>
              <a:t>(s).</a:t>
            </a:r>
            <a:endParaRPr lang="de-AT" dirty="0"/>
          </a:p>
        </p:txBody>
      </p:sp>
      <p:sp>
        <p:nvSpPr>
          <p:cNvPr id="4" name="Foliennummernplatzhalt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640027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 from ‘</a:t>
            </a:r>
            <a:r>
              <a:rPr lang="en-US" sz="1200" b="0" i="0" u="none" strike="noStrike" kern="1200" baseline="0" dirty="0">
                <a:solidFill>
                  <a:schemeClr val="tx1"/>
                </a:solidFill>
                <a:latin typeface="+mn-lt"/>
                <a:ea typeface="+mn-ea"/>
                <a:cs typeface="+mn-cs"/>
              </a:rPr>
              <a:t>The Impact of EU Grants for Research and Innovation on Private Firms’ Performance’ https://ec.europa.eu/research/participants/documents/downloadPublic?documentIds=080166e5c01f3e57&amp;appId=PPGMS</a:t>
            </a:r>
            <a:endParaRPr lang="en-GB" dirty="0"/>
          </a:p>
          <a:p>
            <a:endParaRPr lang="en-GB" dirty="0"/>
          </a:p>
          <a:p>
            <a:r>
              <a:rPr lang="en-GB" dirty="0"/>
              <a:t>Other statistics: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Horizon 2020 is a highly </a:t>
            </a:r>
            <a:r>
              <a:rPr lang="en-GB" sz="1200" b="1" kern="1200" dirty="0">
                <a:solidFill>
                  <a:schemeClr val="tx1"/>
                </a:solidFill>
                <a:effectLst/>
                <a:latin typeface="+mn-lt"/>
                <a:ea typeface="+mn-ea"/>
                <a:cs typeface="+mn-cs"/>
              </a:rPr>
              <a:t>international and collaborative </a:t>
            </a:r>
            <a:r>
              <a:rPr lang="en-GB" sz="1200" kern="1200" dirty="0">
                <a:solidFill>
                  <a:schemeClr val="tx1"/>
                </a:solidFill>
                <a:effectLst/>
                <a:latin typeface="+mn-lt"/>
                <a:ea typeface="+mn-ea"/>
                <a:cs typeface="+mn-cs"/>
              </a:rPr>
              <a:t>programme, creating vast networks across countries sectors and disciplines: participants from more than 150 countries take part in the programme and form more than 1.5 million collaborations worldwide;</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Horizon 2020 is producing </a:t>
            </a:r>
            <a:r>
              <a:rPr lang="en-GB" sz="1200" b="1" kern="1200" dirty="0">
                <a:solidFill>
                  <a:schemeClr val="tx1"/>
                </a:solidFill>
                <a:effectLst/>
                <a:latin typeface="+mn-lt"/>
                <a:ea typeface="+mn-ea"/>
                <a:cs typeface="+mn-cs"/>
              </a:rPr>
              <a:t>quality results</a:t>
            </a:r>
            <a:r>
              <a:rPr lang="en-GB" sz="1200" kern="1200" dirty="0">
                <a:solidFill>
                  <a:schemeClr val="tx1"/>
                </a:solidFill>
                <a:effectLst/>
                <a:latin typeface="+mn-lt"/>
                <a:ea typeface="+mn-ea"/>
                <a:cs typeface="+mn-cs"/>
              </a:rPr>
              <a:t> with almost 100 000 EU-funded peer reviewed scientific publications cited more than twice the world average (Field-Weighted Citation Index of 2.3), and  3 times more represented in the world’s top 1% of cited research compared to publication output of EU Member States. 60% of these publications are available in </a:t>
            </a:r>
            <a:r>
              <a:rPr lang="en-GB" sz="1200" b="1" kern="1200" dirty="0">
                <a:solidFill>
                  <a:schemeClr val="tx1"/>
                </a:solidFill>
                <a:effectLst/>
                <a:latin typeface="+mn-lt"/>
                <a:ea typeface="+mn-ea"/>
                <a:cs typeface="+mn-cs"/>
              </a:rPr>
              <a:t>open access</a:t>
            </a:r>
            <a:r>
              <a:rPr lang="en-GB" sz="1200" kern="1200" dirty="0">
                <a:solidFill>
                  <a:schemeClr val="tx1"/>
                </a:solidFill>
                <a:effectLst/>
                <a:latin typeface="+mn-lt"/>
                <a:ea typeface="+mn-ea"/>
                <a:cs typeface="+mn-cs"/>
              </a:rPr>
              <a:t> enabling a wide diffusion of knowledge and solutions. Since 2009 the Framework Programmes generated more than 10 000 patents with a higher market value than the world average. Overall, 75% of all patents are owned by European entities, over half (52%) of which are SMEs. Most patents are in the areas of biotechnology, pharmaceuticals and organic chemistry.</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Horizon 2020 is an </a:t>
            </a:r>
            <a:r>
              <a:rPr lang="en-GB" sz="1200" b="1" kern="1200" dirty="0">
                <a:solidFill>
                  <a:schemeClr val="tx1"/>
                </a:solidFill>
                <a:effectLst/>
                <a:latin typeface="+mn-lt"/>
                <a:ea typeface="+mn-ea"/>
                <a:cs typeface="+mn-cs"/>
              </a:rPr>
              <a:t>attractive programme;</a:t>
            </a:r>
            <a:r>
              <a:rPr lang="en-GB" sz="1200" kern="1200" dirty="0">
                <a:solidFill>
                  <a:schemeClr val="tx1"/>
                </a:solidFill>
                <a:effectLst/>
                <a:latin typeface="+mn-lt"/>
                <a:ea typeface="+mn-ea"/>
                <a:cs typeface="+mn-cs"/>
              </a:rPr>
              <a:t> the number of proposals received per year doubled compared to the previous Framework Programme. However since EU resources are limited Horizon 2020 has been able to provide funding for only one in eight proposals (success rate of 11.9%). Of every four proposals evaluated as being ‘of high quality’, three could not be funded.</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Horizon 2020 is an </a:t>
            </a:r>
            <a:r>
              <a:rPr lang="en-GB" sz="1200" b="1" kern="1200" dirty="0">
                <a:solidFill>
                  <a:schemeClr val="tx1"/>
                </a:solidFill>
                <a:effectLst/>
                <a:latin typeface="+mn-lt"/>
                <a:ea typeface="+mn-ea"/>
                <a:cs typeface="+mn-cs"/>
              </a:rPr>
              <a:t>efficient programme</a:t>
            </a:r>
            <a:r>
              <a:rPr lang="en-GB" sz="1200" kern="1200" dirty="0">
                <a:solidFill>
                  <a:schemeClr val="tx1"/>
                </a:solidFill>
                <a:effectLst/>
                <a:latin typeface="+mn-lt"/>
                <a:ea typeface="+mn-ea"/>
                <a:cs typeface="+mn-cs"/>
              </a:rPr>
              <a:t>: As a result of simplification efforts grant agreements are now signed 1.7 times faster, taking an average of 184 days as against 313 under FP7. Overall, 89% of grant agreements are signed within the 245-day ‘time to grant’ target7.</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Horizon 2020 is a Programme designed with an investment mind-set rather than as a ‘funding’ instrument. It is built to help the EU make the transition towards a sustainable and prosperous future. Horizon 2020 </a:t>
            </a:r>
            <a:r>
              <a:rPr lang="en-GB" sz="1200" b="1" kern="1200" dirty="0">
                <a:solidFill>
                  <a:schemeClr val="tx1"/>
                </a:solidFill>
                <a:effectLst/>
                <a:latin typeface="+mn-lt"/>
                <a:ea typeface="+mn-ea"/>
                <a:cs typeface="+mn-cs"/>
              </a:rPr>
              <a:t>significantly contributes </a:t>
            </a:r>
            <a:r>
              <a:rPr lang="en-GB" sz="1200" kern="1200" dirty="0">
                <a:solidFill>
                  <a:schemeClr val="tx1"/>
                </a:solidFill>
                <a:effectLst/>
                <a:latin typeface="+mn-lt"/>
                <a:ea typeface="+mn-ea"/>
                <a:cs typeface="+mn-cs"/>
              </a:rPr>
              <a:t>to the achievement of the United Nations </a:t>
            </a:r>
            <a:r>
              <a:rPr lang="en-GB" sz="1200" b="1" kern="1200" dirty="0">
                <a:solidFill>
                  <a:schemeClr val="tx1"/>
                </a:solidFill>
                <a:effectLst/>
                <a:latin typeface="+mn-lt"/>
                <a:ea typeface="+mn-ea"/>
                <a:cs typeface="+mn-cs"/>
              </a:rPr>
              <a:t>Sustainable Development Goals</a:t>
            </a:r>
            <a:r>
              <a:rPr lang="en-GB" sz="1200" kern="1200" dirty="0">
                <a:solidFill>
                  <a:schemeClr val="tx1"/>
                </a:solidFill>
                <a:effectLst/>
                <a:latin typeface="+mn-lt"/>
                <a:ea typeface="+mn-ea"/>
                <a:cs typeface="+mn-cs"/>
              </a:rPr>
              <a:t> (SDG), with up to 84% of the programme’s investments related to at least one SDG and, 30% of the programme’s investments related to </a:t>
            </a:r>
            <a:r>
              <a:rPr lang="en-GB" sz="1200" b="1" kern="1200" dirty="0">
                <a:solidFill>
                  <a:schemeClr val="tx1"/>
                </a:solidFill>
                <a:effectLst/>
                <a:latin typeface="+mn-lt"/>
                <a:ea typeface="+mn-ea"/>
                <a:cs typeface="+mn-cs"/>
              </a:rPr>
              <a:t>climate action</a:t>
            </a:r>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Horizon 2020 has shown a great level of </a:t>
            </a:r>
            <a:r>
              <a:rPr lang="en-GB" sz="1200" b="1" kern="1200" dirty="0">
                <a:solidFill>
                  <a:schemeClr val="tx1"/>
                </a:solidFill>
                <a:effectLst/>
                <a:latin typeface="+mn-lt"/>
                <a:ea typeface="+mn-ea"/>
                <a:cs typeface="+mn-cs"/>
              </a:rPr>
              <a:t>flexibility</a:t>
            </a:r>
            <a:r>
              <a:rPr lang="en-GB" sz="1200" kern="120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and ability to act fast</a:t>
            </a:r>
            <a:r>
              <a:rPr lang="en-GB" sz="1200" kern="1200" dirty="0">
                <a:solidFill>
                  <a:schemeClr val="tx1"/>
                </a:solidFill>
                <a:effectLst/>
                <a:latin typeface="+mn-lt"/>
                <a:ea typeface="+mn-ea"/>
                <a:cs typeface="+mn-cs"/>
              </a:rPr>
              <a:t>. The Programme is at the forefront of supporting research and innovation efforts, including preparedness for pandemics: €4.1 billion were invested from 2007 to 2019 on infectious diseases, including initiatives to address antimicrobial resistance, as well as preparedness and emergency response to outbreaks (Ebola, </a:t>
            </a:r>
            <a:r>
              <a:rPr lang="en-GB" sz="1200" kern="1200" dirty="0" err="1">
                <a:solidFill>
                  <a:schemeClr val="tx1"/>
                </a:solidFill>
                <a:effectLst/>
                <a:latin typeface="+mn-lt"/>
                <a:ea typeface="+mn-ea"/>
                <a:cs typeface="+mn-cs"/>
              </a:rPr>
              <a:t>Zika</a:t>
            </a:r>
            <a:r>
              <a:rPr lang="en-GB" sz="1200" kern="1200" dirty="0">
                <a:solidFill>
                  <a:schemeClr val="tx1"/>
                </a:solidFill>
                <a:effectLst/>
                <a:latin typeface="+mn-lt"/>
                <a:ea typeface="+mn-ea"/>
                <a:cs typeface="+mn-cs"/>
              </a:rPr>
              <a:t>)). On 31 January 2020, seven days after the first COVID-19 case in Europe, EUR 48.2 million were already mobilised through Horizon 2020 to support research on the new coronavirus. As of today, over a billion euros have been committed for this purpose. When research activities are of such a scale and complexity that no single Member State can provide the necessary financial or personnel resources alone, EU R&amp;I programme helps sharing the risks and leveraging sufficiently large investments to generate a critical mass of money and talent to develop solutions, fast. </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International cooperation</a:t>
            </a:r>
            <a:r>
              <a:rPr lang="en-GB" sz="1200" kern="1200" dirty="0">
                <a:solidFill>
                  <a:schemeClr val="tx1"/>
                </a:solidFill>
                <a:effectLst/>
                <a:latin typeface="+mn-lt"/>
                <a:ea typeface="+mn-ea"/>
                <a:cs typeface="+mn-cs"/>
              </a:rPr>
              <a:t> in research and innovation has long been a strategic priority for the EU. With participants from more than 150 countries around the globe Horizon 2020 demonstrates a broad international outreach.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4049410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59CF2995-AB43-4B7C-B8CD-9DC7C3692A9C}" type="slidenum">
              <a:rPr lang="en-GB" smtClean="0"/>
              <a:t>22</a:t>
            </a:fld>
            <a:endParaRPr lang="en-GB"/>
          </a:p>
        </p:txBody>
      </p:sp>
    </p:spTree>
    <p:extLst>
      <p:ext uri="{BB962C8B-B14F-4D97-AF65-F5344CB8AC3E}">
        <p14:creationId xmlns:p14="http://schemas.microsoft.com/office/powerpoint/2010/main" val="32063066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036"/>
            <a:ext cx="12206290" cy="6862607"/>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3893" y="-101625"/>
            <a:ext cx="1763200" cy="1763200"/>
          </a:xfrm>
          <a:prstGeom prst="rect">
            <a:avLst/>
          </a:prstGeom>
        </p:spPr>
      </p:pic>
      <p:grpSp>
        <p:nvGrpSpPr>
          <p:cNvPr id="15" name="Group 14"/>
          <p:cNvGrpSpPr/>
          <p:nvPr userDrawn="1"/>
        </p:nvGrpSpPr>
        <p:grpSpPr>
          <a:xfrm>
            <a:off x="5624333" y="6361871"/>
            <a:ext cx="1075570" cy="521681"/>
            <a:chOff x="6512049" y="4897884"/>
            <a:chExt cx="887562" cy="521681"/>
          </a:xfrm>
        </p:grpSpPr>
        <p:sp>
          <p:nvSpPr>
            <p:cNvPr id="18" name="Rectangle 17"/>
            <p:cNvSpPr/>
            <p:nvPr userDrawn="1"/>
          </p:nvSpPr>
          <p:spPr>
            <a:xfrm>
              <a:off x="6563153" y="4926090"/>
              <a:ext cx="723886" cy="467923"/>
            </a:xfrm>
            <a:prstGeom prst="rect">
              <a:avLst/>
            </a:prstGeom>
            <a:solidFill>
              <a:srgbClr val="009EE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14" name="TextBox 13"/>
            <p:cNvSpPr txBox="1"/>
            <p:nvPr userDrawn="1"/>
          </p:nvSpPr>
          <p:spPr>
            <a:xfrm>
              <a:off x="6512049" y="4897884"/>
              <a:ext cx="887562" cy="521681"/>
            </a:xfrm>
            <a:prstGeom prst="rect">
              <a:avLst/>
            </a:prstGeom>
            <a:noFill/>
          </p:spPr>
          <p:txBody>
            <a:bodyPr wrap="square" rtlCol="0">
              <a:spAutoFit/>
            </a:bodyPr>
            <a:lstStyle/>
            <a:p>
              <a:pPr algn="ctr"/>
              <a:r>
                <a:rPr lang="fr-BE" sz="930" b="1" i="1" dirty="0">
                  <a:solidFill>
                    <a:schemeClr val="bg1"/>
                  </a:solidFill>
                  <a:latin typeface="+mj-lt"/>
                  <a:ea typeface="Cambria" panose="02040503050406030204" pitchFamily="18" charset="0"/>
                </a:rPr>
                <a:t>RESEARCH</a:t>
              </a:r>
              <a:r>
                <a:rPr lang="fr-BE" sz="930" b="1" i="1" baseline="0" dirty="0">
                  <a:solidFill>
                    <a:schemeClr val="bg1"/>
                  </a:solidFill>
                  <a:latin typeface="+mj-lt"/>
                  <a:ea typeface="Cambria" panose="02040503050406030204" pitchFamily="18" charset="0"/>
                </a:rPr>
                <a:t> AND </a:t>
              </a:r>
            </a:p>
            <a:p>
              <a:pPr algn="ctr"/>
              <a:r>
                <a:rPr lang="fr-BE" sz="930" b="1" i="1" baseline="0" dirty="0">
                  <a:solidFill>
                    <a:schemeClr val="bg1"/>
                  </a:solidFill>
                  <a:latin typeface="+mj-lt"/>
                  <a:ea typeface="Cambria" panose="02040503050406030204" pitchFamily="18" charset="0"/>
                </a:rPr>
                <a:t>INNOVATION</a:t>
              </a:r>
              <a:endParaRPr lang="en-GB" sz="930" b="1" i="1" dirty="0" err="1">
                <a:solidFill>
                  <a:schemeClr val="bg1"/>
                </a:solidFill>
                <a:latin typeface="+mj-lt"/>
                <a:ea typeface="Cambria" panose="02040503050406030204" pitchFamily="18" charset="0"/>
              </a:endParaRPr>
            </a:p>
          </p:txBody>
        </p:sp>
      </p:grpSp>
      <p:sp>
        <p:nvSpPr>
          <p:cNvPr id="21" name="Title 1"/>
          <p:cNvSpPr txBox="1">
            <a:spLocks/>
          </p:cNvSpPr>
          <p:nvPr userDrawn="1"/>
        </p:nvSpPr>
        <p:spPr>
          <a:xfrm>
            <a:off x="8201800" y="3023302"/>
            <a:ext cx="3255743" cy="22921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THE</a:t>
            </a:r>
            <a:r>
              <a:rPr lang="en-US" b="1" baseline="0" dirty="0">
                <a:solidFill>
                  <a:schemeClr val="tx2"/>
                </a:solidFill>
              </a:rPr>
              <a:t> EU</a:t>
            </a:r>
            <a:endParaRPr lang="en-GB" b="1" spc="60" baseline="0" dirty="0">
              <a:solidFill>
                <a:schemeClr val="tx2"/>
              </a:solidFill>
            </a:endParaRPr>
          </a:p>
        </p:txBody>
      </p:sp>
      <p:cxnSp>
        <p:nvCxnSpPr>
          <p:cNvPr id="23" name="Straight Connector 22"/>
          <p:cNvCxnSpPr/>
          <p:nvPr userDrawn="1"/>
        </p:nvCxnSpPr>
        <p:spPr>
          <a:xfrm>
            <a:off x="8394789" y="4632207"/>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8394789" y="2886814"/>
            <a:ext cx="288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56894" y="4255220"/>
            <a:ext cx="1001297" cy="1328882"/>
          </a:xfrm>
          <a:prstGeom prst="rect">
            <a:avLst/>
          </a:prstGeom>
        </p:spPr>
      </p:pic>
      <p:sp>
        <p:nvSpPr>
          <p:cNvPr id="25" name="Title 1"/>
          <p:cNvSpPr txBox="1">
            <a:spLocks/>
          </p:cNvSpPr>
          <p:nvPr userDrawn="1"/>
        </p:nvSpPr>
        <p:spPr>
          <a:xfrm>
            <a:off x="8161374" y="3060726"/>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
            </a:r>
            <a:br>
              <a:rPr lang="en-US" b="1" dirty="0">
                <a:solidFill>
                  <a:schemeClr val="tx2"/>
                </a:solidFill>
              </a:rPr>
            </a:br>
            <a:r>
              <a:rPr lang="en-US" sz="3600" b="1" dirty="0">
                <a:solidFill>
                  <a:schemeClr val="bg1"/>
                </a:solidFill>
              </a:rPr>
              <a:t>RESEARCH</a:t>
            </a:r>
            <a:r>
              <a:rPr lang="en-US" sz="3600" b="1" spc="-600" baseline="0" dirty="0">
                <a:solidFill>
                  <a:schemeClr val="bg1"/>
                </a:solidFill>
              </a:rPr>
              <a:t> </a:t>
            </a:r>
            <a:r>
              <a:rPr lang="en-US" sz="3600" b="1" spc="-800" baseline="0" dirty="0">
                <a:solidFill>
                  <a:schemeClr val="bg1"/>
                </a:solidFill>
              </a:rPr>
              <a:t>&amp;</a:t>
            </a:r>
            <a:r>
              <a:rPr lang="en-US" sz="3600" b="1" dirty="0">
                <a:solidFill>
                  <a:schemeClr val="bg1"/>
                </a:solidFill>
              </a:rPr>
              <a:t> </a:t>
            </a:r>
          </a:p>
        </p:txBody>
      </p:sp>
      <p:sp>
        <p:nvSpPr>
          <p:cNvPr id="26" name="Title 1"/>
          <p:cNvSpPr txBox="1">
            <a:spLocks/>
          </p:cNvSpPr>
          <p:nvPr userDrawn="1"/>
        </p:nvSpPr>
        <p:spPr>
          <a:xfrm>
            <a:off x="8201800" y="3778638"/>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sz="3600" b="1" spc="100" baseline="0" dirty="0">
                <a:solidFill>
                  <a:schemeClr val="bg1"/>
                </a:solidFill>
              </a:rPr>
              <a:t>INNOVATION</a:t>
            </a:r>
          </a:p>
          <a:p>
            <a:r>
              <a:rPr lang="en-US" sz="1900" b="1" spc="60" baseline="0" dirty="0">
                <a:solidFill>
                  <a:schemeClr val="tx2"/>
                </a:solidFill>
              </a:rPr>
              <a:t>PROGRAMME </a:t>
            </a:r>
            <a:r>
              <a:rPr lang="en-US" b="1" spc="60" baseline="0" dirty="0">
                <a:solidFill>
                  <a:schemeClr val="tx2"/>
                </a:solidFill>
              </a:rPr>
              <a:t>2021 – 27</a:t>
            </a:r>
            <a:endParaRPr lang="en-GB" b="1" spc="60" baseline="0" dirty="0">
              <a:solidFill>
                <a:schemeClr val="tx2"/>
              </a:solidFill>
            </a:endParaRP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22" name="Picture 2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4916" y="4542732"/>
            <a:ext cx="972867" cy="2167279"/>
          </a:xfrm>
          <a:prstGeom prst="rect">
            <a:avLst/>
          </a:prstGeom>
        </p:spPr>
      </p:pic>
    </p:spTree>
    <p:extLst>
      <p:ext uri="{BB962C8B-B14F-4D97-AF65-F5344CB8AC3E}">
        <p14:creationId xmlns:p14="http://schemas.microsoft.com/office/powerpoint/2010/main" val="243129005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08040" y="4593727"/>
            <a:ext cx="2050083" cy="1927550"/>
          </a:xfrm>
          <a:prstGeom prst="rect">
            <a:avLst/>
          </a:prstGeom>
        </p:spPr>
      </p:pic>
    </p:spTree>
    <p:extLst>
      <p:ext uri="{BB962C8B-B14F-4D97-AF65-F5344CB8AC3E}">
        <p14:creationId xmlns:p14="http://schemas.microsoft.com/office/powerpoint/2010/main" val="103549431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6100" y="4639713"/>
            <a:ext cx="969978" cy="1856698"/>
          </a:xfrm>
          <a:prstGeom prst="rect">
            <a:avLst/>
          </a:prstGeom>
        </p:spPr>
      </p:pic>
    </p:spTree>
    <p:extLst>
      <p:ext uri="{BB962C8B-B14F-4D97-AF65-F5344CB8AC3E}">
        <p14:creationId xmlns:p14="http://schemas.microsoft.com/office/powerpoint/2010/main" val="38586260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3770" y="4278124"/>
            <a:ext cx="1540612" cy="2218286"/>
          </a:xfrm>
          <a:prstGeom prst="rect">
            <a:avLst/>
          </a:prstGeom>
        </p:spPr>
      </p:pic>
    </p:spTree>
    <p:extLst>
      <p:ext uri="{BB962C8B-B14F-4D97-AF65-F5344CB8AC3E}">
        <p14:creationId xmlns:p14="http://schemas.microsoft.com/office/powerpoint/2010/main" val="79484910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pic>
        <p:nvPicPr>
          <p:cNvPr id="5" name="Picture 4"/>
          <p:cNvPicPr>
            <a:picLocks noChangeAspect="1"/>
          </p:cNvPicPr>
          <p:nvPr userDrawn="1"/>
        </p:nvPicPr>
        <p:blipFill rotWithShape="1">
          <a:blip r:embed="rId4">
            <a:extLst>
              <a:ext uri="{28A0092B-C50C-407E-A947-70E740481C1C}">
                <a14:useLocalDpi xmlns:a14="http://schemas.microsoft.com/office/drawing/2010/main" val="0"/>
              </a:ext>
            </a:extLst>
          </a:blip>
          <a:srcRect l="27286" t="13136" r="7631"/>
          <a:stretch/>
        </p:blipFill>
        <p:spPr>
          <a:xfrm>
            <a:off x="-15498" y="1503336"/>
            <a:ext cx="3766088" cy="3570272"/>
          </a:xfrm>
          <a:prstGeom prst="rect">
            <a:avLst/>
          </a:prstGeom>
        </p:spPr>
      </p:pic>
    </p:spTree>
    <p:extLst>
      <p:ext uri="{BB962C8B-B14F-4D97-AF65-F5344CB8AC3E}">
        <p14:creationId xmlns:p14="http://schemas.microsoft.com/office/powerpoint/2010/main" val="310184602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l="25853" t="8280" r="3918" b="10191"/>
          <a:stretch/>
        </p:blipFill>
        <p:spPr>
          <a:xfrm>
            <a:off x="-13855" y="1510146"/>
            <a:ext cx="3629891" cy="3546764"/>
          </a:xfrm>
          <a:prstGeom prst="rect">
            <a:avLst/>
          </a:prstGeom>
        </p:spPr>
      </p:pic>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300697653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849706" y="1523939"/>
            <a:ext cx="858125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1850819" y="4645214"/>
            <a:ext cx="8622192"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850808" y="4945651"/>
            <a:ext cx="8621874"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172289922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cxnSp>
        <p:nvCxnSpPr>
          <p:cNvPr id="24" name="Straight Connector 23"/>
          <p:cNvCxnSpPr/>
          <p:nvPr userDrawn="1"/>
        </p:nvCxnSpPr>
        <p:spPr>
          <a:xfrm>
            <a:off x="1905580" y="5205607"/>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885951" y="876300"/>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81374" y="1304763"/>
            <a:ext cx="1276929" cy="1011400"/>
          </a:xfrm>
          <a:prstGeom prst="rect">
            <a:avLst/>
          </a:prstGeom>
        </p:spPr>
      </p:pic>
      <p:pic>
        <p:nvPicPr>
          <p:cNvPr id="17" name="Picture 6" descr="LOGO CE-EN-quadri.eps"/>
          <p:cNvPicPr>
            <a:picLocks noChangeAspect="1"/>
          </p:cNvPicPr>
          <p:nvPr userDrawn="1"/>
        </p:nvPicPr>
        <p:blipFill>
          <a:blip r:embed="rId3" cstate="print"/>
          <a:srcRect/>
          <a:stretch>
            <a:fillRect/>
          </a:stretch>
        </p:blipFill>
        <p:spPr bwMode="auto">
          <a:xfrm>
            <a:off x="4943872" y="942576"/>
            <a:ext cx="2304256" cy="1600050"/>
          </a:xfrm>
          <a:prstGeom prst="rect">
            <a:avLst/>
          </a:prstGeom>
          <a:noFill/>
          <a:ln w="9525">
            <a:noFill/>
            <a:miter lim="800000"/>
            <a:headEnd/>
            <a:tailEnd/>
          </a:ln>
        </p:spPr>
      </p:pic>
      <p:sp>
        <p:nvSpPr>
          <p:cNvPr id="7" name="Subtitle 2"/>
          <p:cNvSpPr txBox="1">
            <a:spLocks/>
          </p:cNvSpPr>
          <p:nvPr/>
        </p:nvSpPr>
        <p:spPr>
          <a:xfrm>
            <a:off x="2477697" y="5863656"/>
            <a:ext cx="8318374" cy="548594"/>
          </a:xfrm>
          <a:prstGeom prst="rect">
            <a:avLst/>
          </a:prstGeom>
        </p:spPr>
        <p:txBody>
          <a:bodyPr wrap="square" lIns="0" tIns="72000" rIns="0" bIns="72000" numCol="1" anchor="t" anchorCtr="0">
            <a:spAutoFit/>
          </a:bodyPr>
          <a:lstStyle>
            <a:lvl1pPr marL="342900" indent="-342900" algn="l" rtl="0" eaLnBrk="1" fontAlgn="base" hangingPunct="1">
              <a:spcBef>
                <a:spcPct val="20000"/>
              </a:spcBef>
              <a:spcAft>
                <a:spcPct val="0"/>
              </a:spcAft>
              <a:buClr>
                <a:schemeClr val="bg1"/>
              </a:buClr>
              <a:buChar char="•"/>
              <a:defRPr sz="800" i="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n-US" sz="700" b="1" kern="0" dirty="0">
                <a:solidFill>
                  <a:schemeClr val="tx1"/>
                </a:solidFill>
              </a:rPr>
              <a:t>© European Union 2021</a:t>
            </a:r>
          </a:p>
          <a:p>
            <a:pPr marL="0" indent="0" algn="just">
              <a:buNone/>
            </a:pPr>
            <a:r>
              <a:rPr lang="en-US" sz="600" b="0" kern="0" dirty="0">
                <a:solidFill>
                  <a:schemeClr val="tx1"/>
                </a:solidFill>
              </a:rPr>
              <a:t>Unless otherwise noted the reuse of this presentation is </a:t>
            </a:r>
            <a:r>
              <a:rPr lang="en-US" sz="600" b="0" kern="0" dirty="0" err="1">
                <a:solidFill>
                  <a:schemeClr val="tx1"/>
                </a:solidFill>
              </a:rPr>
              <a:t>authorised</a:t>
            </a:r>
            <a:r>
              <a:rPr lang="en-US" sz="600" b="0" kern="0" dirty="0">
                <a:solidFill>
                  <a:schemeClr val="tx1"/>
                </a:solidFill>
              </a:rPr>
              <a:t> under the </a:t>
            </a:r>
            <a:r>
              <a:rPr lang="en-US" sz="600" b="0" u="sng" kern="0" dirty="0">
                <a:solidFill>
                  <a:schemeClr val="tx1"/>
                </a:solidFill>
              </a:rPr>
              <a:t>CC BY 4.0</a:t>
            </a:r>
            <a:r>
              <a:rPr lang="en-US" sz="600" b="1" kern="0" dirty="0">
                <a:solidFill>
                  <a:schemeClr val="tx1"/>
                </a:solidFill>
              </a:rPr>
              <a:t>  </a:t>
            </a:r>
            <a:r>
              <a:rPr lang="en-US" sz="600" b="0" kern="0" dirty="0">
                <a:solidFill>
                  <a:schemeClr val="tx1"/>
                </a:solidFill>
              </a:rPr>
              <a:t>license. For any use or reproduction of elements that are not owned by the EU, permission may need to be sought directly from the respective right holders.</a:t>
            </a:r>
            <a:br>
              <a:rPr lang="en-US" sz="600" b="0" kern="0" dirty="0">
                <a:solidFill>
                  <a:schemeClr val="tx1"/>
                </a:solidFill>
              </a:rPr>
            </a:br>
            <a:r>
              <a:rPr kumimoji="0" lang="en-US" altLang="en-US" sz="600" b="1"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Image credits:</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a:t>
            </a:r>
            <a:r>
              <a:rPr lang="en-GB" sz="600" i="0" kern="1200" dirty="0">
                <a:solidFill>
                  <a:schemeClr val="tx1"/>
                </a:solidFill>
                <a:effectLst/>
                <a:latin typeface="+mn-lt"/>
                <a:ea typeface="+mn-ea"/>
                <a:cs typeface="+mn-cs"/>
              </a:rPr>
              <a:t>© </a:t>
            </a:r>
            <a:r>
              <a:rPr lang="en-GB" sz="600" i="0" kern="1200" dirty="0" err="1">
                <a:solidFill>
                  <a:schemeClr val="tx1"/>
                </a:solidFill>
                <a:effectLst/>
                <a:latin typeface="+mn-lt"/>
                <a:ea typeface="+mn-ea"/>
                <a:cs typeface="+mn-cs"/>
              </a:rPr>
              <a:t>ivector</a:t>
            </a:r>
            <a:r>
              <a:rPr lang="en-GB" sz="600" i="0" kern="1200" dirty="0">
                <a:solidFill>
                  <a:schemeClr val="tx1"/>
                </a:solidFill>
                <a:effectLst/>
                <a:latin typeface="+mn-lt"/>
                <a:ea typeface="+mn-ea"/>
                <a:cs typeface="+mn-cs"/>
              </a:rPr>
              <a:t> #249868181, #251163013, #273480523, #241215668, #245719946, #251163053, #252508849, #241215668,  #244690530, #222596698, #235536634, #263530636, #66009682, #273480523, #362422833; © </a:t>
            </a:r>
            <a:r>
              <a:rPr lang="en-GB" sz="600" i="0" kern="1200" dirty="0" err="1">
                <a:solidFill>
                  <a:schemeClr val="tx1"/>
                </a:solidFill>
                <a:effectLst/>
                <a:latin typeface="+mn-lt"/>
                <a:ea typeface="+mn-ea"/>
                <a:cs typeface="+mn-cs"/>
              </a:rPr>
              <a:t>petovarga</a:t>
            </a:r>
            <a:r>
              <a:rPr lang="en-GB" sz="600" i="0" kern="1200" dirty="0">
                <a:solidFill>
                  <a:schemeClr val="tx1"/>
                </a:solidFill>
                <a:effectLst/>
                <a:latin typeface="+mn-lt"/>
                <a:ea typeface="+mn-ea"/>
                <a:cs typeface="+mn-cs"/>
              </a:rPr>
              <a:t> #366009967; © </a:t>
            </a:r>
            <a:r>
              <a:rPr lang="en-GB" sz="600" i="0" kern="1200" dirty="0" err="1">
                <a:solidFill>
                  <a:schemeClr val="tx1"/>
                </a:solidFill>
                <a:effectLst/>
                <a:latin typeface="+mn-lt"/>
                <a:ea typeface="+mn-ea"/>
                <a:cs typeface="+mn-cs"/>
              </a:rPr>
              <a:t>shooarts</a:t>
            </a:r>
            <a:r>
              <a:rPr lang="en-GB" sz="600" i="0" kern="1200" dirty="0">
                <a:solidFill>
                  <a:schemeClr val="tx1"/>
                </a:solidFill>
                <a:effectLst/>
                <a:latin typeface="+mn-lt"/>
                <a:ea typeface="+mn-ea"/>
                <a:cs typeface="+mn-cs"/>
              </a:rPr>
              <a:t> # 121467308, 2020. Source: Stock.Adobe.com. Icons © </a:t>
            </a:r>
            <a:r>
              <a:rPr lang="en-GB" sz="600" i="0" kern="1200" dirty="0" err="1">
                <a:solidFill>
                  <a:schemeClr val="tx1"/>
                </a:solidFill>
                <a:effectLst/>
                <a:latin typeface="+mn-lt"/>
                <a:ea typeface="+mn-ea"/>
                <a:cs typeface="+mn-cs"/>
              </a:rPr>
              <a:t>Flaticon</a:t>
            </a:r>
            <a:r>
              <a:rPr lang="en-GB" sz="600" i="0" kern="1200" dirty="0">
                <a:solidFill>
                  <a:schemeClr val="tx1"/>
                </a:solidFill>
                <a:effectLst/>
                <a:latin typeface="+mn-lt"/>
                <a:ea typeface="+mn-ea"/>
                <a:cs typeface="+mn-cs"/>
              </a:rPr>
              <a:t> – all rights reserved.</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5929" y="5994432"/>
            <a:ext cx="900000" cy="314888"/>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Due contenuti">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marL="228600" indent="-228600">
              <a:buFont typeface="Wingdings" panose="05000000000000000000" pitchFamily="2" charset="2"/>
              <a:buChar char="§"/>
              <a:defRPr/>
            </a:lvl1pPr>
            <a:lvl2pPr marL="685800" indent="-228600">
              <a:buFont typeface="Wingdings" panose="05000000000000000000" pitchFamily="2" charset="2"/>
              <a:buChar char="§"/>
              <a:defRPr/>
            </a:lvl2pPr>
            <a:lvl3pPr marL="1143000" indent="-228600">
              <a:buFont typeface="Wingdings" panose="05000000000000000000" pitchFamily="2" charset="2"/>
              <a:buChar char="§"/>
              <a:defRPr/>
            </a:lvl3pPr>
            <a:lvl4pPr marL="1600200" indent="-228600">
              <a:buFont typeface="Wingdings" panose="05000000000000000000" pitchFamily="2" charset="2"/>
              <a:buChar char="§"/>
              <a:defRPr/>
            </a:lvl4pPr>
            <a:lvl5pPr marL="2057400" indent="-228600">
              <a:buFont typeface="Wingdings" panose="05000000000000000000" pitchFamily="2" charset="2"/>
              <a:buChar char="§"/>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72200" y="1825625"/>
            <a:ext cx="5181600" cy="4351338"/>
          </a:xfrm>
        </p:spPr>
        <p:txBody>
          <a:bodyPr/>
          <a:lstStyle>
            <a:lvl1pPr marL="514350" indent="-514350">
              <a:buFont typeface="Wingdings" panose="05000000000000000000" pitchFamily="2" charset="2"/>
              <a:buChar char="§"/>
              <a:defRPr/>
            </a:lvl1pPr>
            <a:lvl2pPr marL="914400" indent="-457200">
              <a:buFont typeface="Wingdings" panose="05000000000000000000" pitchFamily="2" charset="2"/>
              <a:buChar char="§"/>
              <a:defRPr/>
            </a:lvl2pPr>
            <a:lvl3pPr marL="1371600" indent="-457200">
              <a:buFont typeface="Wingdings" panose="05000000000000000000" pitchFamily="2" charset="2"/>
              <a:buChar char="§"/>
              <a:defRPr/>
            </a:lvl3pPr>
            <a:lvl4pPr marL="1714500" indent="-342900">
              <a:buFont typeface="Wingdings" panose="05000000000000000000" pitchFamily="2" charset="2"/>
              <a:buChar char="§"/>
              <a:defRPr/>
            </a:lvl4pPr>
            <a:lvl5pPr marL="2171700" indent="-342900">
              <a:buFont typeface="Wingdings" panose="05000000000000000000" pitchFamily="2" charset="2"/>
              <a:buChar char="§"/>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8" name="Title 1"/>
          <p:cNvSpPr>
            <a:spLocks noGrp="1"/>
          </p:cNvSpPr>
          <p:nvPr>
            <p:ph type="title"/>
          </p:nvPr>
        </p:nvSpPr>
        <p:spPr>
          <a:xfrm>
            <a:off x="838200" y="873125"/>
            <a:ext cx="10515600" cy="995363"/>
          </a:xfrm>
        </p:spPr>
        <p:txBody>
          <a:bodyPr/>
          <a:lstStyle>
            <a:lvl1pPr>
              <a:defRPr sz="3600" u="heavy" baseline="0">
                <a:uFill>
                  <a:solidFill>
                    <a:srgbClr val="19418A"/>
                  </a:solidFill>
                </a:uFill>
              </a:defRPr>
            </a:lvl1pPr>
          </a:lstStyle>
          <a:p>
            <a:r>
              <a:rPr lang="it-IT"/>
              <a:t>Fare clic per modificare lo stile del titolo</a:t>
            </a:r>
            <a:endParaRPr lang="en-US" dirty="0"/>
          </a:p>
        </p:txBody>
      </p:sp>
      <p:sp>
        <p:nvSpPr>
          <p:cNvPr id="5" name="Date Placeholder 4">
            <a:extLst>
              <a:ext uri="{FF2B5EF4-FFF2-40B4-BE49-F238E27FC236}">
                <a16:creationId xmlns:a16="http://schemas.microsoft.com/office/drawing/2014/main" id="{7D2EC376-0962-474A-9A2F-8A19952FDD26}"/>
              </a:ext>
            </a:extLst>
          </p:cNvPr>
          <p:cNvSpPr>
            <a:spLocks noGrp="1"/>
          </p:cNvSpPr>
          <p:nvPr>
            <p:ph type="dt" sz="half" idx="10"/>
          </p:nvPr>
        </p:nvSpPr>
        <p:spPr/>
        <p:txBody>
          <a:bodyPr/>
          <a:lstStyle>
            <a:lvl1pPr>
              <a:defRPr/>
            </a:lvl1pPr>
          </a:lstStyle>
          <a:p>
            <a:pPr>
              <a:defRPr/>
            </a:pPr>
            <a:fld id="{1795F266-233E-4986-BB4D-7003D00F15B5}" type="datetimeFigureOut">
              <a:rPr lang="it-IT"/>
              <a:pPr>
                <a:defRPr/>
              </a:pPr>
              <a:t>28/01/2023</a:t>
            </a:fld>
            <a:endParaRPr lang="it-IT"/>
          </a:p>
        </p:txBody>
      </p:sp>
      <p:sp>
        <p:nvSpPr>
          <p:cNvPr id="6" name="Footer Placeholder 5">
            <a:extLst>
              <a:ext uri="{FF2B5EF4-FFF2-40B4-BE49-F238E27FC236}">
                <a16:creationId xmlns:a16="http://schemas.microsoft.com/office/drawing/2014/main" id="{E7F4D119-86BE-4D36-B7E3-0053837AF547}"/>
              </a:ext>
            </a:extLst>
          </p:cNvPr>
          <p:cNvSpPr>
            <a:spLocks noGrp="1"/>
          </p:cNvSpPr>
          <p:nvPr>
            <p:ph type="ftr" sz="quarter" idx="11"/>
          </p:nvPr>
        </p:nvSpPr>
        <p:spPr>
          <a:xfrm>
            <a:off x="4038600" y="6356350"/>
            <a:ext cx="4114800" cy="365125"/>
          </a:xfrm>
          <a:prstGeom prst="rect">
            <a:avLst/>
          </a:prstGeom>
        </p:spPr>
        <p:txBody>
          <a:bodyPr/>
          <a:lstStyle>
            <a:lvl1pPr>
              <a:defRPr/>
            </a:lvl1pPr>
          </a:lstStyle>
          <a:p>
            <a:pPr>
              <a:defRPr/>
            </a:pPr>
            <a:endParaRPr lang="it-IT"/>
          </a:p>
        </p:txBody>
      </p:sp>
      <p:sp>
        <p:nvSpPr>
          <p:cNvPr id="7" name="Slide Number Placeholder 6">
            <a:extLst>
              <a:ext uri="{FF2B5EF4-FFF2-40B4-BE49-F238E27FC236}">
                <a16:creationId xmlns:a16="http://schemas.microsoft.com/office/drawing/2014/main" id="{C4527B31-19D9-4F5B-B924-8189C27C7866}"/>
              </a:ext>
            </a:extLst>
          </p:cNvPr>
          <p:cNvSpPr>
            <a:spLocks noGrp="1"/>
          </p:cNvSpPr>
          <p:nvPr>
            <p:ph type="sldNum" sz="quarter" idx="12"/>
          </p:nvPr>
        </p:nvSpPr>
        <p:spPr/>
        <p:txBody>
          <a:bodyPr/>
          <a:lstStyle>
            <a:lvl1pPr>
              <a:defRPr smtClean="0"/>
            </a:lvl1pPr>
          </a:lstStyle>
          <a:p>
            <a:pPr>
              <a:defRPr/>
            </a:pPr>
            <a:fld id="{CDAEE490-23E6-4401-86EF-A28D3900155C}" type="slidenum">
              <a:rPr lang="it-IT" altLang="it-IT"/>
              <a:pPr>
                <a:defRPr/>
              </a:pPr>
              <a:t>‹Nr.›</a:t>
            </a:fld>
            <a:endParaRPr lang="it-IT" altLang="it-IT"/>
          </a:p>
        </p:txBody>
      </p:sp>
    </p:spTree>
    <p:extLst>
      <p:ext uri="{BB962C8B-B14F-4D97-AF65-F5344CB8AC3E}">
        <p14:creationId xmlns:p14="http://schemas.microsoft.com/office/powerpoint/2010/main" val="6159644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38200" y="468000"/>
            <a:ext cx="10515600" cy="600164"/>
          </a:xfrm>
          <a:prstGeom prst="rect">
            <a:avLst/>
          </a:prstGeom>
        </p:spPr>
        <p:txBody>
          <a:bodyPr vert="horz" wrap="square" lIns="91440" tIns="45720" rIns="91440" bIns="0" rtlCol="0" anchor="t" anchorCtr="0">
            <a:noAutofit/>
          </a:bodyPr>
          <a:lstStyle>
            <a:lvl1pPr>
              <a:lnSpc>
                <a:spcPct val="100000"/>
              </a:lnSpc>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6" name="Slide Number Placeholder 5"/>
          <p:cNvSpPr>
            <a:spLocks noGrp="1"/>
          </p:cNvSpPr>
          <p:nvPr>
            <p:ph type="sldNum" sz="quarter" idx="12"/>
          </p:nvPr>
        </p:nvSpPr>
        <p:spPr>
          <a:xfrm>
            <a:off x="838200" y="6131286"/>
            <a:ext cx="2743200" cy="365125"/>
          </a:xfrm>
        </p:spPr>
        <p:txBody>
          <a:bodyPr>
            <a:noAutofit/>
          </a:bodyPr>
          <a:lstStyle/>
          <a:p>
            <a:fld id="{F46C79FD-C571-418B-AB0F-5EE936C85276}" type="slidenum">
              <a:rPr lang="en-GB" smtClean="0"/>
              <a:t>‹Nr.›</a:t>
            </a:fld>
            <a:endParaRPr lang="en-GB"/>
          </a:p>
        </p:txBody>
      </p:sp>
    </p:spTree>
    <p:extLst>
      <p:ext uri="{BB962C8B-B14F-4D97-AF65-F5344CB8AC3E}">
        <p14:creationId xmlns:p14="http://schemas.microsoft.com/office/powerpoint/2010/main" val="1574461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38200" y="468000"/>
            <a:ext cx="10515600" cy="600164"/>
          </a:xfrm>
          <a:prstGeom prst="rect">
            <a:avLst/>
          </a:prstGeom>
        </p:spPr>
        <p:txBody>
          <a:bodyPr vert="horz" wrap="square" lIns="91440" tIns="45720" rIns="91440" bIns="0" rtlCol="0" anchor="t" anchorCtr="0">
            <a:noAutofit/>
          </a:bodyPr>
          <a:lstStyle>
            <a:lvl1pPr>
              <a:lnSpc>
                <a:spcPct val="100000"/>
              </a:lnSpc>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5" name="Text Placeholder 2"/>
          <p:cNvSpPr>
            <a:spLocks noGrp="1"/>
          </p:cNvSpPr>
          <p:nvPr>
            <p:ph idx="1"/>
          </p:nvPr>
        </p:nvSpPr>
        <p:spPr>
          <a:xfrm>
            <a:off x="838200" y="1210327"/>
            <a:ext cx="10515600" cy="4834365"/>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398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1523"/>
            <a:ext cx="12189629" cy="6854953"/>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9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324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8190973" cy="277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238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6997604" cy="237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25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18" name="Picture 17"/>
          <p:cNvPicPr>
            <a:picLocks noChangeAspect="1"/>
          </p:cNvPicPr>
          <p:nvPr userDrawn="1"/>
        </p:nvPicPr>
        <p:blipFill rotWithShape="1">
          <a:blip r:embed="rId4">
            <a:extLst>
              <a:ext uri="{28A0092B-C50C-407E-A947-70E740481C1C}">
                <a14:useLocalDpi xmlns:a14="http://schemas.microsoft.com/office/drawing/2010/main" val="0"/>
              </a:ext>
            </a:extLst>
          </a:blip>
          <a:srcRect l="29644" t="6053" r="30725" b="6244"/>
          <a:stretch/>
        </p:blipFill>
        <p:spPr>
          <a:xfrm>
            <a:off x="429491" y="4461163"/>
            <a:ext cx="1233054" cy="2161309"/>
          </a:xfrm>
          <a:prstGeom prst="rect">
            <a:avLst/>
          </a:prstGeom>
        </p:spPr>
      </p:pic>
    </p:spTree>
    <p:extLst>
      <p:ext uri="{BB962C8B-B14F-4D97-AF65-F5344CB8AC3E}">
        <p14:creationId xmlns:p14="http://schemas.microsoft.com/office/powerpoint/2010/main" val="36944698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75" r:id="rId3"/>
    <p:sldLayoutId id="2147483679" r:id="rId4"/>
    <p:sldLayoutId id="2147483651" r:id="rId5"/>
    <p:sldLayoutId id="2147483680" r:id="rId6"/>
    <p:sldLayoutId id="2147483681" r:id="rId7"/>
    <p:sldLayoutId id="2147483682" r:id="rId8"/>
    <p:sldLayoutId id="2147483672" r:id="rId9"/>
    <p:sldLayoutId id="2147483684" r:id="rId10"/>
    <p:sldLayoutId id="2147483685" r:id="rId11"/>
    <p:sldLayoutId id="2147483686" r:id="rId12"/>
    <p:sldLayoutId id="2147483687" r:id="rId13"/>
    <p:sldLayoutId id="2147483673" r:id="rId14"/>
    <p:sldLayoutId id="2147483677" r:id="rId15"/>
    <p:sldLayoutId id="2147483678" r:id="rId16"/>
    <p:sldLayoutId id="2147483649" r:id="rId17"/>
    <p:sldLayoutId id="2147483688" r:id="rId18"/>
    <p:sldLayoutId id="2147483689"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19.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hyperlink" Target="https://ec.europa.eu/research/participants/documents/downloadPublic?documentIds=080166e5c01f3e57&amp;appId=PPGMS" TargetMode="External"/><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9.xml"/><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ec.europa.eu/horizon-europe" TargetMode="Externa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hyperlink" Target="https://www.un.org/sustainabledevelopment/sustainable-development-goals/" TargetMode="External"/><Relationship Id="rId2" Type="http://schemas.openxmlformats.org/officeDocument/2006/relationships/image" Target="../media/image27.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717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8000"/>
            <a:ext cx="10776284" cy="980597"/>
          </a:xfrm>
        </p:spPr>
        <p:txBody>
          <a:bodyPr anchor="t" anchorCtr="0">
            <a:noAutofit/>
          </a:bodyPr>
          <a:lstStyle/>
          <a:p>
            <a:r>
              <a:rPr lang="en-GB" sz="3200" dirty="0">
                <a:solidFill>
                  <a:schemeClr val="tx2"/>
                </a:solidFill>
                <a:cs typeface="Arial" panose="020B0604020202020204" pitchFamily="34" charset="0"/>
              </a:rPr>
              <a:t>While benefiting from world-class research and strong industries… </a:t>
            </a:r>
            <a:r>
              <a:rPr lang="en-GB" sz="2400" b="0" dirty="0">
                <a:solidFill>
                  <a:schemeClr val="tx1"/>
                </a:solidFill>
              </a:rPr>
              <a:t>Our knowledge and skills are our main resources</a:t>
            </a:r>
            <a:r>
              <a:rPr lang="en-GB" sz="3200" b="0" dirty="0">
                <a:solidFill>
                  <a:schemeClr val="tx1"/>
                </a:solidFill>
              </a:rPr>
              <a:t/>
            </a:r>
            <a:br>
              <a:rPr lang="en-GB" sz="3200" b="0" dirty="0">
                <a:solidFill>
                  <a:schemeClr val="tx1"/>
                </a:solidFill>
              </a:rPr>
            </a:br>
            <a:r>
              <a:rPr lang="en-GB" sz="3200" b="0" dirty="0">
                <a:solidFill>
                  <a:schemeClr val="tx2"/>
                </a:solidFill>
              </a:rPr>
              <a:t> </a:t>
            </a:r>
          </a:p>
        </p:txBody>
      </p:sp>
      <p:sp>
        <p:nvSpPr>
          <p:cNvPr id="4" name="TextBox 3"/>
          <p:cNvSpPr txBox="1"/>
          <p:nvPr/>
        </p:nvSpPr>
        <p:spPr>
          <a:xfrm>
            <a:off x="1017268" y="5184340"/>
            <a:ext cx="4349263" cy="1015663"/>
          </a:xfrm>
          <a:prstGeom prst="rect">
            <a:avLst/>
          </a:prstGeom>
          <a:noFill/>
        </p:spPr>
        <p:txBody>
          <a:bodyPr wrap="square" rtlCol="0">
            <a:spAutoFit/>
          </a:bodyPr>
          <a:lstStyle/>
          <a:p>
            <a:r>
              <a:rPr lang="en-GB" sz="2000" dirty="0">
                <a:latin typeface="Arial" panose="020B0604020202020204" pitchFamily="34" charset="0"/>
                <a:ea typeface="+mj-ea"/>
                <a:cs typeface="Arial" panose="020B0604020202020204" pitchFamily="34" charset="0"/>
              </a:rPr>
              <a:t>…Europe can do better at transforming this into </a:t>
            </a:r>
            <a:r>
              <a:rPr lang="en-GB" sz="2000" b="1" dirty="0">
                <a:solidFill>
                  <a:schemeClr val="tx2"/>
                </a:solidFill>
                <a:latin typeface="Arial" panose="020B0604020202020204" pitchFamily="34" charset="0"/>
                <a:ea typeface="+mj-ea"/>
                <a:cs typeface="Arial" panose="020B0604020202020204" pitchFamily="34" charset="0"/>
              </a:rPr>
              <a:t>leadership in innovation </a:t>
            </a:r>
            <a:r>
              <a:rPr lang="en-GB" sz="2000" dirty="0">
                <a:latin typeface="Arial" panose="020B0604020202020204" pitchFamily="34" charset="0"/>
                <a:ea typeface="+mj-ea"/>
                <a:cs typeface="Arial" panose="020B0604020202020204" pitchFamily="34" charset="0"/>
              </a:rPr>
              <a:t>and </a:t>
            </a:r>
            <a:r>
              <a:rPr lang="en-GB" sz="2000" b="1" dirty="0">
                <a:solidFill>
                  <a:schemeClr val="tx2"/>
                </a:solidFill>
                <a:latin typeface="Arial" panose="020B0604020202020204" pitchFamily="34" charset="0"/>
                <a:ea typeface="+mj-ea"/>
                <a:cs typeface="Arial" panose="020B0604020202020204" pitchFamily="34" charset="0"/>
              </a:rPr>
              <a:t>entrepreneurship</a:t>
            </a:r>
          </a:p>
        </p:txBody>
      </p:sp>
      <p:sp>
        <p:nvSpPr>
          <p:cNvPr id="6" name="TextBox 5"/>
          <p:cNvSpPr txBox="1"/>
          <p:nvPr/>
        </p:nvSpPr>
        <p:spPr>
          <a:xfrm>
            <a:off x="8094163" y="4829942"/>
            <a:ext cx="3391255" cy="600164"/>
          </a:xfrm>
          <a:prstGeom prst="rect">
            <a:avLst/>
          </a:prstGeom>
          <a:noFill/>
        </p:spPr>
        <p:txBody>
          <a:bodyPr wrap="square" rtlCol="0">
            <a:spAutoFit/>
          </a:bodyPr>
          <a:lstStyle/>
          <a:p>
            <a:pPr>
              <a:spcBef>
                <a:spcPts val="600"/>
              </a:spcBef>
            </a:pPr>
            <a:r>
              <a:rPr lang="en-GB" sz="1100" i="1" dirty="0"/>
              <a:t>EU figure is for 2019</a:t>
            </a:r>
          </a:p>
          <a:p>
            <a:r>
              <a:rPr lang="en-GB" sz="1100" i="1" dirty="0">
                <a:latin typeface="+mj-lt"/>
              </a:rPr>
              <a:t>Figures for USA, Japan, China and South Korea are for 2018. Figures represent R&amp;D as % of GDP</a:t>
            </a:r>
          </a:p>
        </p:txBody>
      </p:sp>
      <p:grpSp>
        <p:nvGrpSpPr>
          <p:cNvPr id="13" name="Group 12"/>
          <p:cNvGrpSpPr/>
          <p:nvPr/>
        </p:nvGrpSpPr>
        <p:grpSpPr>
          <a:xfrm>
            <a:off x="746834" y="1758461"/>
            <a:ext cx="7612049" cy="3236229"/>
            <a:chOff x="5324831" y="1906292"/>
            <a:chExt cx="6051381" cy="2572718"/>
          </a:xfrm>
        </p:grpSpPr>
        <p:sp>
          <p:nvSpPr>
            <p:cNvPr id="3" name="Text Placeholder 2"/>
            <p:cNvSpPr txBox="1">
              <a:spLocks/>
            </p:cNvSpPr>
            <p:nvPr/>
          </p:nvSpPr>
          <p:spPr>
            <a:xfrm>
              <a:off x="8997370" y="2188119"/>
              <a:ext cx="2367234" cy="556315"/>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920"/>
                </a:lnSpc>
                <a:buClr>
                  <a:schemeClr val="accent2"/>
                </a:buClr>
              </a:pPr>
              <a:r>
                <a:rPr lang="fr-FR" sz="2200" dirty="0">
                  <a:solidFill>
                    <a:schemeClr val="accent2"/>
                  </a:solidFill>
                </a:rPr>
                <a:t>6% </a:t>
              </a:r>
              <a:r>
                <a:rPr lang="fr-FR" sz="1600" b="0" dirty="0">
                  <a:solidFill>
                    <a:schemeClr val="tx1"/>
                  </a:solidFill>
                </a:rPr>
                <a:t>of the </a:t>
              </a:r>
              <a:r>
                <a:rPr lang="fr-FR" sz="1600" b="0" dirty="0" err="1">
                  <a:solidFill>
                    <a:schemeClr val="tx1"/>
                  </a:solidFill>
                </a:rPr>
                <a:t>world's</a:t>
              </a:r>
              <a:r>
                <a:rPr lang="fr-FR" sz="1600" b="0" dirty="0">
                  <a:solidFill>
                    <a:schemeClr val="tx1"/>
                  </a:solidFill>
                </a:rPr>
                <a:t> </a:t>
              </a:r>
            </a:p>
            <a:p>
              <a:pPr>
                <a:lnSpc>
                  <a:spcPts val="1920"/>
                </a:lnSpc>
                <a:buClr>
                  <a:schemeClr val="accent2"/>
                </a:buClr>
              </a:pPr>
              <a:r>
                <a:rPr lang="fr-FR" sz="1600" dirty="0">
                  <a:solidFill>
                    <a:schemeClr val="tx1"/>
                  </a:solidFill>
                </a:rPr>
                <a:t>population</a:t>
              </a:r>
            </a:p>
          </p:txBody>
        </p:sp>
        <p:sp>
          <p:nvSpPr>
            <p:cNvPr id="14" name="Text Placeholder 2"/>
            <p:cNvSpPr txBox="1">
              <a:spLocks/>
            </p:cNvSpPr>
            <p:nvPr/>
          </p:nvSpPr>
          <p:spPr>
            <a:xfrm>
              <a:off x="8997370" y="2973282"/>
              <a:ext cx="2367234" cy="391796"/>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chemeClr val="accent2"/>
                </a:buClr>
              </a:pPr>
              <a:r>
                <a:rPr lang="fr-FR" sz="2200" dirty="0">
                  <a:solidFill>
                    <a:schemeClr val="accent1"/>
                  </a:solidFill>
                </a:rPr>
                <a:t>17</a:t>
              </a:r>
              <a:r>
                <a:rPr lang="fr-FR" sz="1600" dirty="0">
                  <a:solidFill>
                    <a:schemeClr val="accent1"/>
                  </a:solidFill>
                </a:rPr>
                <a:t>% </a:t>
              </a:r>
              <a:r>
                <a:rPr lang="fr-FR" sz="1600" b="0" dirty="0">
                  <a:solidFill>
                    <a:schemeClr val="tx1"/>
                  </a:solidFill>
                </a:rPr>
                <a:t>of global </a:t>
              </a:r>
              <a:r>
                <a:rPr lang="fr-FR" sz="1600" dirty="0">
                  <a:solidFill>
                    <a:schemeClr val="tx1"/>
                  </a:solidFill>
                </a:rPr>
                <a:t>R&amp;D</a:t>
              </a:r>
              <a:r>
                <a:rPr lang="fr-FR" sz="1600" b="0" dirty="0">
                  <a:solidFill>
                    <a:schemeClr val="tx1"/>
                  </a:solidFill>
                </a:rPr>
                <a:t> </a:t>
              </a:r>
            </a:p>
          </p:txBody>
        </p:sp>
        <p:sp>
          <p:nvSpPr>
            <p:cNvPr id="17" name="Text Placeholder 2"/>
            <p:cNvSpPr txBox="1">
              <a:spLocks/>
            </p:cNvSpPr>
            <p:nvPr/>
          </p:nvSpPr>
          <p:spPr>
            <a:xfrm>
              <a:off x="8997370" y="3644741"/>
              <a:ext cx="2378842" cy="539801"/>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buClr>
                  <a:schemeClr val="accent2"/>
                </a:buClr>
              </a:pPr>
              <a:r>
                <a:rPr lang="fr-FR" sz="2200" dirty="0">
                  <a:solidFill>
                    <a:schemeClr val="accent4"/>
                  </a:solidFill>
                </a:rPr>
                <a:t>25% </a:t>
              </a:r>
              <a:r>
                <a:rPr lang="fr-FR" sz="1600" b="0" dirty="0">
                  <a:solidFill>
                    <a:schemeClr val="tx1"/>
                  </a:solidFill>
                </a:rPr>
                <a:t>of all high-</a:t>
              </a:r>
              <a:r>
                <a:rPr lang="fr-FR" sz="1600" b="0" dirty="0" err="1">
                  <a:solidFill>
                    <a:schemeClr val="tx1"/>
                  </a:solidFill>
                </a:rPr>
                <a:t>quality</a:t>
              </a:r>
              <a:r>
                <a:rPr lang="fr-FR" sz="1600" b="0" dirty="0">
                  <a:solidFill>
                    <a:schemeClr val="tx1"/>
                  </a:solidFill>
                </a:rPr>
                <a:t> </a:t>
              </a:r>
              <a:r>
                <a:rPr lang="fr-FR" sz="1600" dirty="0" err="1">
                  <a:solidFill>
                    <a:schemeClr val="tx1"/>
                  </a:solidFill>
                </a:rPr>
                <a:t>scientific</a:t>
              </a:r>
              <a:r>
                <a:rPr lang="fr-FR" sz="1600" dirty="0">
                  <a:solidFill>
                    <a:schemeClr val="tx1"/>
                  </a:solidFill>
                </a:rPr>
                <a:t> publications</a:t>
              </a:r>
            </a:p>
            <a:p>
              <a:pPr>
                <a:buClr>
                  <a:schemeClr val="accent2"/>
                </a:buClr>
              </a:pPr>
              <a:endParaRPr lang="en-GB" sz="1600" b="0" dirty="0">
                <a:solidFill>
                  <a:schemeClr val="tx1"/>
                </a:solidFill>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15476" b="14951"/>
            <a:stretch/>
          </p:blipFill>
          <p:spPr>
            <a:xfrm>
              <a:off x="5324831" y="1906292"/>
              <a:ext cx="3672539" cy="2572718"/>
            </a:xfrm>
            <a:prstGeom prst="rect">
              <a:avLst/>
            </a:prstGeom>
          </p:spPr>
        </p:pic>
      </p:grpSp>
      <p:sp>
        <p:nvSpPr>
          <p:cNvPr id="11" name="TextBox 10"/>
          <p:cNvSpPr txBox="1"/>
          <p:nvPr/>
        </p:nvSpPr>
        <p:spPr>
          <a:xfrm>
            <a:off x="8094163" y="2025067"/>
            <a:ext cx="2446659" cy="677108"/>
          </a:xfrm>
          <a:prstGeom prst="rect">
            <a:avLst/>
          </a:prstGeom>
          <a:noFill/>
        </p:spPr>
        <p:txBody>
          <a:bodyPr wrap="square" rtlCol="0">
            <a:spAutoFit/>
          </a:bodyPr>
          <a:lstStyle/>
          <a:p>
            <a:r>
              <a:rPr lang="fr-BE" sz="2200" b="1" dirty="0">
                <a:solidFill>
                  <a:schemeClr val="tx2"/>
                </a:solidFill>
                <a:latin typeface="+mj-lt"/>
              </a:rPr>
              <a:t>1.5% </a:t>
            </a:r>
            <a:r>
              <a:rPr lang="fr-BE" sz="1600" b="0" dirty="0">
                <a:latin typeface="+mj-lt"/>
              </a:rPr>
              <a:t>EU </a:t>
            </a:r>
            <a:r>
              <a:rPr lang="fr-BE" sz="1600" b="1" dirty="0">
                <a:latin typeface="+mj-lt"/>
              </a:rPr>
              <a:t>business R&amp;D </a:t>
            </a:r>
            <a:r>
              <a:rPr lang="fr-BE" sz="1600" b="1" dirty="0" err="1">
                <a:latin typeface="+mj-lt"/>
              </a:rPr>
              <a:t>investment</a:t>
            </a:r>
            <a:endParaRPr lang="fr-BE" sz="1600" b="1" dirty="0">
              <a:latin typeface="+mj-lt"/>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5016" y="2314575"/>
            <a:ext cx="4146082" cy="2765636"/>
          </a:xfrm>
          <a:prstGeom prst="rect">
            <a:avLst/>
          </a:prstGeom>
        </p:spPr>
      </p:pic>
    </p:spTree>
    <p:extLst>
      <p:ext uri="{BB962C8B-B14F-4D97-AF65-F5344CB8AC3E}">
        <p14:creationId xmlns:p14="http://schemas.microsoft.com/office/powerpoint/2010/main" val="23489211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2"/>
          <p:cNvSpPr txBox="1">
            <a:spLocks/>
          </p:cNvSpPr>
          <p:nvPr/>
        </p:nvSpPr>
        <p:spPr>
          <a:xfrm>
            <a:off x="5919262" y="2367446"/>
            <a:ext cx="5388044" cy="984705"/>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t>Political agreement December 2020</a:t>
            </a:r>
          </a:p>
          <a:p>
            <a:pPr>
              <a:defRPr sz="2160" b="1" i="0" u="none" strike="noStrike" kern="1200" baseline="0">
                <a:solidFill>
                  <a:srgbClr val="F8A907"/>
                </a:solidFill>
                <a:latin typeface="+mn-lt"/>
                <a:ea typeface="+mn-ea"/>
                <a:cs typeface="+mn-cs"/>
              </a:defRPr>
            </a:pPr>
            <a:r>
              <a:rPr lang="en-US" sz="1800" i="1" dirty="0">
                <a:solidFill>
                  <a:schemeClr val="tx1"/>
                </a:solidFill>
              </a:rPr>
              <a:t>€ billion in current prices</a:t>
            </a:r>
          </a:p>
        </p:txBody>
      </p:sp>
      <p:grpSp>
        <p:nvGrpSpPr>
          <p:cNvPr id="2" name="Group 1"/>
          <p:cNvGrpSpPr/>
          <p:nvPr/>
        </p:nvGrpSpPr>
        <p:grpSpPr>
          <a:xfrm>
            <a:off x="-148528" y="2367446"/>
            <a:ext cx="11340000" cy="3907751"/>
            <a:chOff x="-116444" y="2003430"/>
            <a:chExt cx="11340000" cy="3907751"/>
          </a:xfrm>
        </p:grpSpPr>
        <p:graphicFrame>
          <p:nvGraphicFramePr>
            <p:cNvPr id="8" name="Chart 7"/>
            <p:cNvGraphicFramePr/>
            <p:nvPr>
              <p:extLst/>
            </p:nvPr>
          </p:nvGraphicFramePr>
          <p:xfrm>
            <a:off x="-116444" y="2003430"/>
            <a:ext cx="11340000" cy="3907751"/>
          </p:xfrm>
          <a:graphic>
            <a:graphicData uri="http://schemas.openxmlformats.org/drawingml/2006/chart">
              <c:chart xmlns:c="http://schemas.openxmlformats.org/drawingml/2006/chart" xmlns:r="http://schemas.openxmlformats.org/officeDocument/2006/relationships" r:id="rId2"/>
            </a:graphicData>
          </a:graphic>
        </p:graphicFrame>
        <p:sp>
          <p:nvSpPr>
            <p:cNvPr id="15" name="Oval 14"/>
            <p:cNvSpPr/>
            <p:nvPr/>
          </p:nvSpPr>
          <p:spPr>
            <a:xfrm>
              <a:off x="2632006" y="2868093"/>
              <a:ext cx="2178424" cy="2178424"/>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sp>
        <p:nvSpPr>
          <p:cNvPr id="7" name="Title 1"/>
          <p:cNvSpPr txBox="1">
            <a:spLocks/>
          </p:cNvSpPr>
          <p:nvPr/>
        </p:nvSpPr>
        <p:spPr>
          <a:xfrm>
            <a:off x="838200" y="467999"/>
            <a:ext cx="10515600" cy="1392885"/>
          </a:xfrm>
          <a:prstGeom prst="rect">
            <a:avLst/>
          </a:prstGeom>
        </p:spPr>
        <p:txBody>
          <a:bodyPr vert="horz" lIns="91440" tIns="45720" rIns="91440" bIns="0" rtlCol="0" anchor="t" anchorCtr="0">
            <a:noAutofit/>
          </a:bodyPr>
          <a:lstStyle>
            <a:lvl1pPr algn="l" defTabSz="914400" rtl="0" eaLnBrk="1" latinLnBrk="0" hangingPunct="1">
              <a:lnSpc>
                <a:spcPct val="90000"/>
              </a:lnSpc>
              <a:spcBef>
                <a:spcPct val="0"/>
              </a:spcBef>
              <a:buNone/>
              <a:defRPr sz="3000" b="1" kern="1200">
                <a:solidFill>
                  <a:schemeClr val="accent2"/>
                </a:solidFill>
                <a:latin typeface="+mj-lt"/>
                <a:ea typeface="+mj-ea"/>
                <a:cs typeface="+mj-cs"/>
              </a:defRPr>
            </a:lvl1pPr>
          </a:lstStyle>
          <a:p>
            <a:pPr>
              <a:lnSpc>
                <a:spcPct val="100000"/>
              </a:lnSpc>
            </a:pPr>
            <a:r>
              <a:rPr lang="fr-BE" sz="3600" spc="-50" dirty="0"/>
              <a:t>Horizon Europe Budget: </a:t>
            </a:r>
            <a:r>
              <a:rPr lang="en-GB" sz="3600" spc="-50" dirty="0">
                <a:cs typeface="Arial" panose="020B0604020202020204" pitchFamily="34" charset="0"/>
              </a:rPr>
              <a:t>€95.5 billion (2021-2027)</a:t>
            </a:r>
          </a:p>
          <a:p>
            <a:pPr>
              <a:lnSpc>
                <a:spcPts val="3400"/>
              </a:lnSpc>
            </a:pPr>
            <a:r>
              <a:rPr lang="en-GB" sz="2400" b="0" spc="-50" dirty="0">
                <a:solidFill>
                  <a:schemeClr val="tx1"/>
                </a:solidFill>
                <a:cs typeface="Arial" panose="020B0604020202020204" pitchFamily="34" charset="0"/>
              </a:rPr>
              <a:t>(including €5.4 billion from NGEU – </a:t>
            </a:r>
            <a:r>
              <a:rPr lang="en-US" sz="2400" b="0" spc="-50" dirty="0">
                <a:solidFill>
                  <a:schemeClr val="tx1"/>
                </a:solidFill>
              </a:rPr>
              <a:t>Next Generation Europe – </a:t>
            </a:r>
            <a:r>
              <a:rPr lang="en-US" sz="2400" b="0" spc="-50" dirty="0" err="1">
                <a:solidFill>
                  <a:schemeClr val="tx1"/>
                </a:solidFill>
              </a:rPr>
              <a:t>programme</a:t>
            </a:r>
            <a:r>
              <a:rPr lang="en-US" sz="2400" b="0" spc="-50" dirty="0">
                <a:solidFill>
                  <a:schemeClr val="tx1"/>
                </a:solidFill>
              </a:rPr>
              <a:t> of EU for Recovery from COVID-19 crisis</a:t>
            </a:r>
            <a:r>
              <a:rPr lang="en-GB" sz="2400" b="0" spc="-50" dirty="0">
                <a:solidFill>
                  <a:schemeClr val="tx1"/>
                </a:solidFill>
                <a:cs typeface="Arial" panose="020B0604020202020204" pitchFamily="34" charset="0"/>
              </a:rPr>
              <a:t>)</a:t>
            </a:r>
          </a:p>
          <a:p>
            <a:pPr>
              <a:lnSpc>
                <a:spcPct val="100000"/>
              </a:lnSpc>
            </a:pPr>
            <a:endParaRPr lang="en-GB" sz="3600" spc="-50" dirty="0"/>
          </a:p>
        </p:txBody>
      </p:sp>
    </p:spTree>
    <p:extLst>
      <p:ext uri="{BB962C8B-B14F-4D97-AF65-F5344CB8AC3E}">
        <p14:creationId xmlns:p14="http://schemas.microsoft.com/office/powerpoint/2010/main" val="13126658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831086" y="3001909"/>
            <a:ext cx="654782" cy="651365"/>
            <a:chOff x="831086" y="3001909"/>
            <a:chExt cx="654782" cy="651365"/>
          </a:xfrm>
        </p:grpSpPr>
        <p:sp>
          <p:nvSpPr>
            <p:cNvPr id="3" name="Oval 2"/>
            <p:cNvSpPr/>
            <p:nvPr/>
          </p:nvSpPr>
          <p:spPr>
            <a:xfrm>
              <a:off x="834477" y="3005274"/>
              <a:ext cx="648000" cy="64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7855" b="8967"/>
            <a:stretch/>
          </p:blipFill>
          <p:spPr>
            <a:xfrm>
              <a:off x="831086" y="3001909"/>
              <a:ext cx="654782" cy="646874"/>
            </a:xfrm>
            <a:prstGeom prst="rect">
              <a:avLst/>
            </a:prstGeom>
          </p:spPr>
        </p:pic>
      </p:grpSp>
      <p:sp>
        <p:nvSpPr>
          <p:cNvPr id="11" name="Title 1"/>
          <p:cNvSpPr txBox="1">
            <a:spLocks/>
          </p:cNvSpPr>
          <p:nvPr/>
        </p:nvSpPr>
        <p:spPr>
          <a:xfrm>
            <a:off x="838800" y="468000"/>
            <a:ext cx="5367000" cy="885601"/>
          </a:xfrm>
          <a:prstGeom prst="rect">
            <a:avLst/>
          </a:prstGeom>
        </p:spPr>
        <p:txBody>
          <a:bodyPr vert="horz" lIns="91440" tIns="45720" rIns="91440" bIns="0" rtlCol="0" anchor="t" anchorCtr="0">
            <a:noAutofit/>
          </a:bodyPr>
          <a:lstStyle>
            <a:lvl1pPr algn="l" defTabSz="914400" rtl="0" eaLnBrk="1" latinLnBrk="0" hangingPunct="1">
              <a:lnSpc>
                <a:spcPct val="90000"/>
              </a:lnSpc>
              <a:spcBef>
                <a:spcPct val="0"/>
              </a:spcBef>
              <a:buNone/>
              <a:defRPr sz="3000" b="1" kern="1200">
                <a:solidFill>
                  <a:schemeClr val="accent2"/>
                </a:solidFill>
                <a:latin typeface="+mj-lt"/>
                <a:ea typeface="+mj-ea"/>
                <a:cs typeface="+mj-cs"/>
              </a:defRPr>
            </a:lvl1pPr>
          </a:lstStyle>
          <a:p>
            <a:pPr>
              <a:lnSpc>
                <a:spcPct val="100000"/>
              </a:lnSpc>
            </a:pPr>
            <a:r>
              <a:rPr lang="en-GB" sz="3200" dirty="0">
                <a:solidFill>
                  <a:schemeClr val="tx2"/>
                </a:solidFill>
                <a:latin typeface="Arial" panose="020B0604020202020204" pitchFamily="34" charset="0"/>
                <a:cs typeface="Arial" panose="020B0604020202020204" pitchFamily="34" charset="0"/>
              </a:rPr>
              <a:t>Lessons Learned</a:t>
            </a:r>
          </a:p>
          <a:p>
            <a:pPr>
              <a:lnSpc>
                <a:spcPct val="100000"/>
              </a:lnSpc>
            </a:pPr>
            <a:r>
              <a:rPr lang="en-GB" sz="2200" b="0" dirty="0">
                <a:solidFill>
                  <a:schemeClr val="tx1"/>
                </a:solidFill>
                <a:latin typeface="Arial" panose="020B0604020202020204" pitchFamily="34" charset="0"/>
                <a:cs typeface="Arial" panose="020B0604020202020204" pitchFamily="34" charset="0"/>
              </a:rPr>
              <a:t>from Horizon 2020 Interim Evaluation</a:t>
            </a:r>
            <a:endParaRPr lang="en-GB" sz="2200" b="0" dirty="0">
              <a:solidFill>
                <a:schemeClr val="tx1"/>
              </a:solidFill>
            </a:endParaRPr>
          </a:p>
        </p:txBody>
      </p:sp>
      <p:sp>
        <p:nvSpPr>
          <p:cNvPr id="13" name="Title 1"/>
          <p:cNvSpPr>
            <a:spLocks noGrp="1"/>
          </p:cNvSpPr>
          <p:nvPr>
            <p:ph type="title"/>
          </p:nvPr>
        </p:nvSpPr>
        <p:spPr>
          <a:xfrm>
            <a:off x="6828268" y="468000"/>
            <a:ext cx="4401817" cy="885139"/>
          </a:xfrm>
        </p:spPr>
        <p:txBody>
          <a:bodyPr anchor="t" anchorCtr="0">
            <a:normAutofit fontScale="90000"/>
          </a:bodyPr>
          <a:lstStyle/>
          <a:p>
            <a:pPr>
              <a:lnSpc>
                <a:spcPct val="100000"/>
              </a:lnSpc>
            </a:pPr>
            <a:r>
              <a:rPr lang="en-GB" dirty="0">
                <a:solidFill>
                  <a:schemeClr val="tx2"/>
                </a:solidFill>
                <a:latin typeface="Arial" panose="020B0604020202020204" pitchFamily="34" charset="0"/>
                <a:cs typeface="Arial" panose="020B0604020202020204" pitchFamily="34" charset="0"/>
              </a:rPr>
              <a:t>Key Novelties</a:t>
            </a:r>
            <a:br>
              <a:rPr lang="en-GB" dirty="0">
                <a:solidFill>
                  <a:schemeClr val="tx2"/>
                </a:solidFill>
                <a:latin typeface="Arial" panose="020B0604020202020204" pitchFamily="34" charset="0"/>
                <a:cs typeface="Arial" panose="020B0604020202020204" pitchFamily="34" charset="0"/>
              </a:rPr>
            </a:br>
            <a:r>
              <a:rPr lang="en-GB" sz="2400" b="0" dirty="0">
                <a:solidFill>
                  <a:schemeClr val="tx1"/>
                </a:solidFill>
                <a:latin typeface="Arial" panose="020B0604020202020204" pitchFamily="34" charset="0"/>
                <a:cs typeface="Arial" panose="020B0604020202020204" pitchFamily="34" charset="0"/>
              </a:rPr>
              <a:t>in Horizon Europe</a:t>
            </a:r>
            <a:endParaRPr lang="en-GB" sz="2400" b="0" dirty="0">
              <a:solidFill>
                <a:schemeClr val="tx1"/>
              </a:solidFill>
            </a:endParaRPr>
          </a:p>
        </p:txBody>
      </p:sp>
      <p:sp>
        <p:nvSpPr>
          <p:cNvPr id="15" name="Rectangle 14"/>
          <p:cNvSpPr/>
          <p:nvPr/>
        </p:nvSpPr>
        <p:spPr>
          <a:xfrm>
            <a:off x="6910085" y="1652303"/>
            <a:ext cx="4320000" cy="432000"/>
          </a:xfrm>
          <a:prstGeom prst="rect">
            <a:avLst/>
          </a:prstGeom>
          <a:solidFill>
            <a:schemeClr val="accent2"/>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b="1" dirty="0">
                <a:solidFill>
                  <a:schemeClr val="bg1"/>
                </a:solidFill>
              </a:rPr>
              <a:t>European Innovation Council</a:t>
            </a:r>
          </a:p>
        </p:txBody>
      </p:sp>
      <p:sp>
        <p:nvSpPr>
          <p:cNvPr id="16" name="Rectangle 15"/>
          <p:cNvSpPr/>
          <p:nvPr/>
        </p:nvSpPr>
        <p:spPr>
          <a:xfrm>
            <a:off x="6910085" y="2372947"/>
            <a:ext cx="4320000" cy="432000"/>
          </a:xfrm>
          <a:prstGeom prst="rect">
            <a:avLst/>
          </a:prstGeom>
          <a:solidFill>
            <a:schemeClr val="accent2"/>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b="1" dirty="0">
                <a:solidFill>
                  <a:schemeClr val="bg1"/>
                </a:solidFill>
              </a:rPr>
              <a:t>EU Missions</a:t>
            </a:r>
          </a:p>
        </p:txBody>
      </p:sp>
      <p:sp>
        <p:nvSpPr>
          <p:cNvPr id="17" name="Rectangle 16"/>
          <p:cNvSpPr/>
          <p:nvPr/>
        </p:nvSpPr>
        <p:spPr>
          <a:xfrm>
            <a:off x="6910085" y="3127348"/>
            <a:ext cx="4320000" cy="432000"/>
          </a:xfrm>
          <a:prstGeom prst="rect">
            <a:avLst/>
          </a:prstGeom>
          <a:solidFill>
            <a:schemeClr val="accent2"/>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b="1" dirty="0">
                <a:solidFill>
                  <a:schemeClr val="bg1"/>
                </a:solidFill>
              </a:rPr>
              <a:t>New approach to partnerships</a:t>
            </a:r>
          </a:p>
        </p:txBody>
      </p:sp>
      <p:sp>
        <p:nvSpPr>
          <p:cNvPr id="18" name="Rectangle 17"/>
          <p:cNvSpPr/>
          <p:nvPr/>
        </p:nvSpPr>
        <p:spPr>
          <a:xfrm>
            <a:off x="6910085" y="3852478"/>
            <a:ext cx="4320000" cy="432000"/>
          </a:xfrm>
          <a:prstGeom prst="rect">
            <a:avLst/>
          </a:prstGeom>
          <a:solidFill>
            <a:schemeClr val="accent2"/>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b="1" dirty="0">
                <a:solidFill>
                  <a:schemeClr val="bg1"/>
                </a:solidFill>
              </a:rPr>
              <a:t>Open science policy</a:t>
            </a:r>
          </a:p>
        </p:txBody>
      </p:sp>
      <p:sp>
        <p:nvSpPr>
          <p:cNvPr id="19" name="Rectangle 18"/>
          <p:cNvSpPr/>
          <p:nvPr/>
        </p:nvSpPr>
        <p:spPr>
          <a:xfrm>
            <a:off x="6910085" y="5327523"/>
            <a:ext cx="4320000" cy="432000"/>
          </a:xfrm>
          <a:prstGeom prst="rect">
            <a:avLst/>
          </a:prstGeom>
          <a:solidFill>
            <a:schemeClr val="accent2"/>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b="1" dirty="0">
                <a:solidFill>
                  <a:schemeClr val="bg1"/>
                </a:solidFill>
              </a:rPr>
              <a:t>Spreading Excellence</a:t>
            </a: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926" y="1455752"/>
            <a:ext cx="791326" cy="789103"/>
          </a:xfrm>
          <a:prstGeom prst="rect">
            <a:avLst/>
          </a:prstGeom>
        </p:spPr>
      </p:pic>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3926" y="2194396"/>
            <a:ext cx="789103" cy="789103"/>
          </a:xfrm>
          <a:prstGeom prst="rect">
            <a:avLst/>
          </a:prstGeom>
        </p:spPr>
      </p:pic>
      <p:pic>
        <p:nvPicPr>
          <p:cNvPr id="23"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3926" y="4412738"/>
            <a:ext cx="789103" cy="789103"/>
          </a:xfrm>
          <a:prstGeom prst="rect">
            <a:avLst/>
          </a:prstGeom>
        </p:spPr>
      </p:pic>
      <p:pic>
        <p:nvPicPr>
          <p:cNvPr id="24" name="Picture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3926" y="3671684"/>
            <a:ext cx="791326" cy="789103"/>
          </a:xfrm>
          <a:prstGeom prst="rect">
            <a:avLst/>
          </a:prstGeom>
        </p:spPr>
      </p:pic>
      <p:pic>
        <p:nvPicPr>
          <p:cNvPr id="26" name="Pictur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3926" y="5148972"/>
            <a:ext cx="789103" cy="789103"/>
          </a:xfrm>
          <a:prstGeom prst="rect">
            <a:avLst/>
          </a:prstGeom>
        </p:spPr>
      </p:pic>
      <p:sp>
        <p:nvSpPr>
          <p:cNvPr id="41" name="Rectangle 40"/>
          <p:cNvSpPr/>
          <p:nvPr/>
        </p:nvSpPr>
        <p:spPr>
          <a:xfrm>
            <a:off x="1562049" y="1636854"/>
            <a:ext cx="4320000" cy="432000"/>
          </a:xfrm>
          <a:prstGeom prst="rect">
            <a:avLst/>
          </a:prstGeom>
          <a:solidFill>
            <a:schemeClr val="bg1"/>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b="1" dirty="0">
                <a:solidFill>
                  <a:schemeClr val="tx1"/>
                </a:solidFill>
              </a:rPr>
              <a:t>Support breakthrough innovation</a:t>
            </a:r>
          </a:p>
        </p:txBody>
      </p:sp>
      <p:sp>
        <p:nvSpPr>
          <p:cNvPr id="42" name="Rectangle 41"/>
          <p:cNvSpPr/>
          <p:nvPr/>
        </p:nvSpPr>
        <p:spPr>
          <a:xfrm>
            <a:off x="1562049" y="2248510"/>
            <a:ext cx="4320000" cy="660211"/>
          </a:xfrm>
          <a:prstGeom prst="rect">
            <a:avLst/>
          </a:prstGeom>
          <a:solidFill>
            <a:schemeClr val="bg1"/>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b="1" dirty="0">
                <a:solidFill>
                  <a:schemeClr val="tx1"/>
                </a:solidFill>
              </a:rPr>
              <a:t>Create more impact through mission-orientation and citizens' involvement</a:t>
            </a:r>
          </a:p>
        </p:txBody>
      </p:sp>
      <p:sp>
        <p:nvSpPr>
          <p:cNvPr id="43" name="Rectangle 42"/>
          <p:cNvSpPr/>
          <p:nvPr/>
        </p:nvSpPr>
        <p:spPr>
          <a:xfrm>
            <a:off x="1562049" y="4591289"/>
            <a:ext cx="4320000" cy="432000"/>
          </a:xfrm>
          <a:prstGeom prst="rect">
            <a:avLst/>
          </a:prstGeom>
          <a:solidFill>
            <a:schemeClr val="bg1"/>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b="1" dirty="0">
                <a:solidFill>
                  <a:schemeClr val="tx1"/>
                </a:solidFill>
              </a:rPr>
              <a:t>Strengthen international cooperation</a:t>
            </a:r>
          </a:p>
        </p:txBody>
      </p:sp>
      <p:sp>
        <p:nvSpPr>
          <p:cNvPr id="44" name="Rectangle 43"/>
          <p:cNvSpPr/>
          <p:nvPr/>
        </p:nvSpPr>
        <p:spPr>
          <a:xfrm>
            <a:off x="1562049" y="3850235"/>
            <a:ext cx="4320000" cy="432000"/>
          </a:xfrm>
          <a:prstGeom prst="rect">
            <a:avLst/>
          </a:prstGeom>
          <a:solidFill>
            <a:schemeClr val="bg1"/>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b="1" dirty="0">
                <a:solidFill>
                  <a:schemeClr val="tx1"/>
                </a:solidFill>
              </a:rPr>
              <a:t>Reinforce openness</a:t>
            </a:r>
          </a:p>
        </p:txBody>
      </p:sp>
      <p:sp>
        <p:nvSpPr>
          <p:cNvPr id="45" name="Rectangle 44"/>
          <p:cNvSpPr/>
          <p:nvPr/>
        </p:nvSpPr>
        <p:spPr>
          <a:xfrm>
            <a:off x="1562049" y="3119213"/>
            <a:ext cx="4320000" cy="432000"/>
          </a:xfrm>
          <a:prstGeom prst="rect">
            <a:avLst/>
          </a:prstGeom>
          <a:solidFill>
            <a:schemeClr val="bg1"/>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b="1" dirty="0">
                <a:solidFill>
                  <a:schemeClr val="tx1"/>
                </a:solidFill>
              </a:rPr>
              <a:t>Rationalise partnerships’ landscape</a:t>
            </a:r>
          </a:p>
        </p:txBody>
      </p:sp>
      <p:sp>
        <p:nvSpPr>
          <p:cNvPr id="46" name="Rectangle 45"/>
          <p:cNvSpPr/>
          <p:nvPr/>
        </p:nvSpPr>
        <p:spPr>
          <a:xfrm>
            <a:off x="1562049" y="5327523"/>
            <a:ext cx="4320000" cy="432000"/>
          </a:xfrm>
          <a:prstGeom prst="rect">
            <a:avLst/>
          </a:prstGeom>
          <a:solidFill>
            <a:schemeClr val="bg1"/>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b="1" dirty="0">
                <a:solidFill>
                  <a:schemeClr val="tx1"/>
                </a:solidFill>
              </a:rPr>
              <a:t>Encourage participation </a:t>
            </a:r>
          </a:p>
        </p:txBody>
      </p:sp>
      <p:grpSp>
        <p:nvGrpSpPr>
          <p:cNvPr id="8" name="Group 7"/>
          <p:cNvGrpSpPr/>
          <p:nvPr/>
        </p:nvGrpSpPr>
        <p:grpSpPr>
          <a:xfrm>
            <a:off x="6016286" y="1673814"/>
            <a:ext cx="617139" cy="4060309"/>
            <a:chOff x="5958230" y="1673814"/>
            <a:chExt cx="617139" cy="4060309"/>
          </a:xfrm>
        </p:grpSpPr>
        <p:sp>
          <p:nvSpPr>
            <p:cNvPr id="47" name="Right Arrow 46"/>
            <p:cNvSpPr/>
            <p:nvPr/>
          </p:nvSpPr>
          <p:spPr>
            <a:xfrm>
              <a:off x="5958230" y="1673814"/>
              <a:ext cx="617139" cy="35297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ight Arrow 47"/>
            <p:cNvSpPr/>
            <p:nvPr/>
          </p:nvSpPr>
          <p:spPr>
            <a:xfrm>
              <a:off x="5958230" y="2414456"/>
              <a:ext cx="617139" cy="35297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ight Arrow 48"/>
            <p:cNvSpPr/>
            <p:nvPr/>
          </p:nvSpPr>
          <p:spPr>
            <a:xfrm>
              <a:off x="5958230" y="3164955"/>
              <a:ext cx="617139" cy="35297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ight Arrow 49"/>
            <p:cNvSpPr/>
            <p:nvPr/>
          </p:nvSpPr>
          <p:spPr>
            <a:xfrm>
              <a:off x="5958230" y="3906203"/>
              <a:ext cx="617139" cy="35297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ight Arrow 50"/>
            <p:cNvSpPr/>
            <p:nvPr/>
          </p:nvSpPr>
          <p:spPr>
            <a:xfrm>
              <a:off x="5958230" y="4643240"/>
              <a:ext cx="617139" cy="35297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ight Arrow 51"/>
            <p:cNvSpPr/>
            <p:nvPr/>
          </p:nvSpPr>
          <p:spPr>
            <a:xfrm>
              <a:off x="5958230" y="5381145"/>
              <a:ext cx="617139" cy="35297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0" name="Rectangle 29"/>
          <p:cNvSpPr/>
          <p:nvPr/>
        </p:nvSpPr>
        <p:spPr>
          <a:xfrm>
            <a:off x="6910085" y="4576454"/>
            <a:ext cx="4320000" cy="432000"/>
          </a:xfrm>
          <a:prstGeom prst="rect">
            <a:avLst/>
          </a:prstGeom>
          <a:solidFill>
            <a:schemeClr val="accent2"/>
          </a:solidFill>
          <a:ln w="28575" cmpd="sng">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b="1" dirty="0">
                <a:solidFill>
                  <a:schemeClr val="bg1"/>
                </a:solidFill>
              </a:rPr>
              <a:t>Extended association possibilities</a:t>
            </a:r>
          </a:p>
        </p:txBody>
      </p:sp>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371" y="3624587"/>
            <a:ext cx="721476" cy="724251"/>
          </a:xfrm>
          <a:prstGeom prst="rect">
            <a:avLst/>
          </a:prstGeom>
        </p:spPr>
      </p:pic>
    </p:spTree>
    <p:extLst>
      <p:ext uri="{BB962C8B-B14F-4D97-AF65-F5344CB8AC3E}">
        <p14:creationId xmlns:p14="http://schemas.microsoft.com/office/powerpoint/2010/main" val="5358257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2"/>
          <p:cNvSpPr txBox="1">
            <a:spLocks/>
          </p:cNvSpPr>
          <p:nvPr/>
        </p:nvSpPr>
        <p:spPr>
          <a:xfrm>
            <a:off x="8113800" y="3948809"/>
            <a:ext cx="2880000" cy="1764000"/>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
                <a:schemeClr val="accent2"/>
              </a:buClr>
            </a:pPr>
            <a:r>
              <a:rPr lang="en-GB" sz="3200" dirty="0"/>
              <a:t>19%</a:t>
            </a:r>
          </a:p>
          <a:p>
            <a:pPr algn="ctr">
              <a:buClr>
                <a:schemeClr val="accent2"/>
              </a:buClr>
            </a:pPr>
            <a:r>
              <a:rPr lang="en-GB" sz="1800" b="0" dirty="0">
                <a:solidFill>
                  <a:schemeClr val="tx1"/>
                </a:solidFill>
              </a:rPr>
              <a:t>estimated labour productivity increase in funded companies </a:t>
            </a:r>
            <a:r>
              <a:rPr lang="en-GB" sz="1800" dirty="0">
                <a:solidFill>
                  <a:srgbClr val="024B9C"/>
                </a:solidFill>
              </a:rPr>
              <a:t>thanks to the programme</a:t>
            </a:r>
            <a:r>
              <a:rPr lang="en-GB" sz="1800" i="1" dirty="0">
                <a:solidFill>
                  <a:schemeClr val="tx1"/>
                </a:solidFill>
              </a:rPr>
              <a:t>*</a:t>
            </a:r>
            <a:endParaRPr lang="fr-FR" sz="1800" dirty="0">
              <a:solidFill>
                <a:schemeClr val="tx1"/>
              </a:solidFill>
            </a:endParaRPr>
          </a:p>
        </p:txBody>
      </p:sp>
      <p:sp>
        <p:nvSpPr>
          <p:cNvPr id="19" name="Text Placeholder 2"/>
          <p:cNvSpPr txBox="1">
            <a:spLocks/>
          </p:cNvSpPr>
          <p:nvPr/>
        </p:nvSpPr>
        <p:spPr>
          <a:xfrm>
            <a:off x="1007411" y="3948809"/>
            <a:ext cx="2880000" cy="1764000"/>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
                <a:schemeClr val="accent2"/>
              </a:buClr>
            </a:pPr>
            <a:r>
              <a:rPr lang="fr-FR" sz="3200" dirty="0"/>
              <a:t>84%</a:t>
            </a:r>
          </a:p>
          <a:p>
            <a:pPr algn="ctr">
              <a:buClr>
                <a:schemeClr val="accent2"/>
              </a:buClr>
            </a:pPr>
            <a:r>
              <a:rPr lang="en-US" sz="1800" b="0" dirty="0">
                <a:solidFill>
                  <a:schemeClr val="tx1"/>
                </a:solidFill>
              </a:rPr>
              <a:t>of investments address Sustainable Development Goals; </a:t>
            </a:r>
            <a:r>
              <a:rPr lang="en-GB" dirty="0"/>
              <a:t>30% address climate change</a:t>
            </a:r>
            <a:endParaRPr lang="fr-FR" sz="1800" b="0" dirty="0">
              <a:solidFill>
                <a:schemeClr val="tx1"/>
              </a:solidFill>
            </a:endParaRPr>
          </a:p>
        </p:txBody>
      </p:sp>
      <p:sp>
        <p:nvSpPr>
          <p:cNvPr id="20" name="Text Placeholder 2"/>
          <p:cNvSpPr txBox="1">
            <a:spLocks/>
          </p:cNvSpPr>
          <p:nvPr/>
        </p:nvSpPr>
        <p:spPr>
          <a:xfrm>
            <a:off x="8113800" y="1920608"/>
            <a:ext cx="2880000" cy="1764000"/>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
                <a:schemeClr val="accent2"/>
              </a:buClr>
            </a:pPr>
            <a:r>
              <a:rPr lang="fr-FR" sz="3200" dirty="0"/>
              <a:t>€48.2 million </a:t>
            </a:r>
          </a:p>
          <a:p>
            <a:pPr algn="ctr">
              <a:buClr>
                <a:schemeClr val="accent2"/>
              </a:buClr>
            </a:pPr>
            <a:r>
              <a:rPr lang="en-US" sz="1800" b="0" dirty="0">
                <a:solidFill>
                  <a:schemeClr val="tx1"/>
                </a:solidFill>
              </a:rPr>
              <a:t>Directed to coronavirus R&amp;I just </a:t>
            </a:r>
            <a:r>
              <a:rPr lang="en-US" sz="1800" dirty="0"/>
              <a:t>seven days </a:t>
            </a:r>
            <a:br>
              <a:rPr lang="en-US" sz="1800" dirty="0"/>
            </a:br>
            <a:r>
              <a:rPr lang="en-US" sz="1800" dirty="0"/>
              <a:t>after the first </a:t>
            </a:r>
            <a:br>
              <a:rPr lang="en-US" sz="1800" dirty="0"/>
            </a:br>
            <a:r>
              <a:rPr lang="en-US" sz="1800" dirty="0"/>
              <a:t>EU case</a:t>
            </a:r>
            <a:r>
              <a:rPr lang="en-US" sz="1800" dirty="0">
                <a:solidFill>
                  <a:schemeClr val="accent4"/>
                </a:solidFill>
              </a:rPr>
              <a:t> </a:t>
            </a:r>
            <a:r>
              <a:rPr lang="en-US" sz="1800" b="0" dirty="0">
                <a:solidFill>
                  <a:schemeClr val="tx1"/>
                </a:solidFill>
              </a:rPr>
              <a:t>reported</a:t>
            </a:r>
            <a:endParaRPr lang="fr-FR" sz="1800" b="0" dirty="0">
              <a:solidFill>
                <a:schemeClr val="tx1"/>
              </a:solidFill>
            </a:endParaRPr>
          </a:p>
        </p:txBody>
      </p:sp>
      <p:sp>
        <p:nvSpPr>
          <p:cNvPr id="16" name="Text Placeholder 2"/>
          <p:cNvSpPr txBox="1">
            <a:spLocks/>
          </p:cNvSpPr>
          <p:nvPr/>
        </p:nvSpPr>
        <p:spPr>
          <a:xfrm>
            <a:off x="1007411" y="1920608"/>
            <a:ext cx="2880000" cy="1764000"/>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
                <a:schemeClr val="accent2"/>
              </a:buClr>
            </a:pPr>
            <a:r>
              <a:rPr lang="fr-FR" sz="3200" dirty="0"/>
              <a:t>1.5 million </a:t>
            </a:r>
          </a:p>
          <a:p>
            <a:pPr algn="ctr">
              <a:buClr>
                <a:schemeClr val="accent2"/>
              </a:buClr>
            </a:pPr>
            <a:r>
              <a:rPr lang="fr-FR" sz="1800" b="0" dirty="0">
                <a:solidFill>
                  <a:schemeClr val="tx1"/>
                </a:solidFill>
              </a:rPr>
              <a:t>Collaborations </a:t>
            </a:r>
            <a:r>
              <a:rPr lang="en-GB" sz="1800" b="0" dirty="0">
                <a:solidFill>
                  <a:schemeClr val="tx1"/>
                </a:solidFill>
              </a:rPr>
              <a:t>from</a:t>
            </a:r>
            <a:br>
              <a:rPr lang="en-GB" sz="1800" b="0" dirty="0">
                <a:solidFill>
                  <a:schemeClr val="tx1"/>
                </a:solidFill>
              </a:rPr>
            </a:br>
            <a:r>
              <a:rPr lang="en-GB" sz="1800" b="0" dirty="0">
                <a:solidFill>
                  <a:schemeClr val="tx1"/>
                </a:solidFill>
              </a:rPr>
              <a:t> more than </a:t>
            </a:r>
            <a:br>
              <a:rPr lang="en-GB" sz="1800" b="0" dirty="0">
                <a:solidFill>
                  <a:schemeClr val="tx1"/>
                </a:solidFill>
              </a:rPr>
            </a:br>
            <a:r>
              <a:rPr lang="en-GB" sz="1800" dirty="0"/>
              <a:t>150 countries</a:t>
            </a:r>
          </a:p>
        </p:txBody>
      </p:sp>
      <p:sp>
        <p:nvSpPr>
          <p:cNvPr id="21" name="Text Placeholder 2"/>
          <p:cNvSpPr txBox="1">
            <a:spLocks/>
          </p:cNvSpPr>
          <p:nvPr/>
        </p:nvSpPr>
        <p:spPr>
          <a:xfrm>
            <a:off x="4560605" y="1920608"/>
            <a:ext cx="2880000" cy="1764000"/>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
                <a:schemeClr val="accent2"/>
              </a:buClr>
            </a:pPr>
            <a:r>
              <a:rPr lang="fr-FR" sz="3200" dirty="0"/>
              <a:t>3X</a:t>
            </a:r>
          </a:p>
          <a:p>
            <a:pPr algn="ctr">
              <a:buClr>
                <a:schemeClr val="accent2"/>
              </a:buClr>
            </a:pPr>
            <a:r>
              <a:rPr lang="en-GB" sz="1800" b="0" dirty="0">
                <a:solidFill>
                  <a:schemeClr val="tx1"/>
                </a:solidFill>
              </a:rPr>
              <a:t>more often among </a:t>
            </a:r>
            <a:r>
              <a:rPr lang="en-GB" sz="1800" dirty="0"/>
              <a:t>top 1% cited publications </a:t>
            </a:r>
            <a:r>
              <a:rPr lang="en-US" sz="1800" b="0" dirty="0">
                <a:solidFill>
                  <a:schemeClr val="tx1"/>
                </a:solidFill>
              </a:rPr>
              <a:t>compared to output in Member States</a:t>
            </a:r>
            <a:endParaRPr lang="fr-FR" sz="1800" b="0" dirty="0">
              <a:solidFill>
                <a:schemeClr val="tx1"/>
              </a:solidFill>
            </a:endParaRPr>
          </a:p>
        </p:txBody>
      </p:sp>
      <p:sp>
        <p:nvSpPr>
          <p:cNvPr id="10" name="Rectangle 9"/>
          <p:cNvSpPr/>
          <p:nvPr/>
        </p:nvSpPr>
        <p:spPr>
          <a:xfrm>
            <a:off x="838200" y="6093779"/>
            <a:ext cx="8589211" cy="307777"/>
          </a:xfrm>
          <a:prstGeom prst="rect">
            <a:avLst/>
          </a:prstGeom>
        </p:spPr>
        <p:txBody>
          <a:bodyPr wrap="none">
            <a:spAutoFit/>
          </a:bodyPr>
          <a:lstStyle/>
          <a:p>
            <a:pPr algn="ctr"/>
            <a:r>
              <a:rPr lang="en-GB" sz="1400" dirty="0"/>
              <a:t>statistics from Horizon 2020 evaluation and monitoring and *Framework Programme 7 JRC </a:t>
            </a:r>
            <a:r>
              <a:rPr lang="en-GB" sz="1400" dirty="0">
                <a:solidFill>
                  <a:schemeClr val="bg1">
                    <a:lumMod val="65000"/>
                  </a:schemeClr>
                </a:solidFill>
                <a:hlinkClick r:id="rId3"/>
              </a:rPr>
              <a:t>research paper</a:t>
            </a:r>
            <a:endParaRPr lang="en-US" sz="1400" dirty="0">
              <a:solidFill>
                <a:schemeClr val="bg1">
                  <a:lumMod val="65000"/>
                </a:schemeClr>
              </a:solidFill>
            </a:endParaRPr>
          </a:p>
        </p:txBody>
      </p:sp>
      <p:sp>
        <p:nvSpPr>
          <p:cNvPr id="24" name="Text Placeholder 2"/>
          <p:cNvSpPr txBox="1">
            <a:spLocks/>
          </p:cNvSpPr>
          <p:nvPr/>
        </p:nvSpPr>
        <p:spPr>
          <a:xfrm>
            <a:off x="4560605" y="3948809"/>
            <a:ext cx="2880000" cy="1764000"/>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
                <a:schemeClr val="accent2"/>
              </a:buClr>
            </a:pPr>
            <a:r>
              <a:rPr lang="fr-FR" sz="3200" dirty="0"/>
              <a:t>double</a:t>
            </a:r>
          </a:p>
          <a:p>
            <a:pPr algn="ctr">
              <a:buClr>
                <a:schemeClr val="accent2"/>
              </a:buClr>
            </a:pPr>
            <a:r>
              <a:rPr lang="en-GB" sz="1800" b="0" dirty="0">
                <a:solidFill>
                  <a:schemeClr val="tx1"/>
                </a:solidFill>
              </a:rPr>
              <a:t>the proposals received per year </a:t>
            </a:r>
            <a:r>
              <a:rPr lang="en-GB" sz="1800" dirty="0">
                <a:solidFill>
                  <a:srgbClr val="024B9C"/>
                </a:solidFill>
              </a:rPr>
              <a:t>compared</a:t>
            </a:r>
            <a:br>
              <a:rPr lang="en-GB" sz="1800" dirty="0">
                <a:solidFill>
                  <a:srgbClr val="024B9C"/>
                </a:solidFill>
              </a:rPr>
            </a:br>
            <a:r>
              <a:rPr lang="en-GB" sz="1800" dirty="0">
                <a:solidFill>
                  <a:srgbClr val="024B9C"/>
                </a:solidFill>
              </a:rPr>
              <a:t>to the previous programme</a:t>
            </a:r>
            <a:endParaRPr lang="fr-FR" sz="1800" dirty="0">
              <a:solidFill>
                <a:srgbClr val="024B9C"/>
              </a:solidFill>
            </a:endParaRPr>
          </a:p>
        </p:txBody>
      </p:sp>
      <p:sp>
        <p:nvSpPr>
          <p:cNvPr id="11" name="Title 1"/>
          <p:cNvSpPr txBox="1">
            <a:spLocks/>
          </p:cNvSpPr>
          <p:nvPr/>
        </p:nvSpPr>
        <p:spPr>
          <a:xfrm>
            <a:off x="838200" y="467999"/>
            <a:ext cx="10155600" cy="1392885"/>
          </a:xfrm>
          <a:prstGeom prst="rect">
            <a:avLst/>
          </a:prstGeom>
        </p:spPr>
        <p:txBody>
          <a:bodyPr vert="horz" lIns="91440" tIns="45720" rIns="91440" bIns="0" rtlCol="0" anchor="t" anchorCtr="0">
            <a:noAutofit/>
          </a:bodyPr>
          <a:lstStyle>
            <a:lvl1pPr algn="l" defTabSz="914400" rtl="0" eaLnBrk="1" latinLnBrk="0" hangingPunct="1">
              <a:lnSpc>
                <a:spcPct val="90000"/>
              </a:lnSpc>
              <a:spcBef>
                <a:spcPct val="0"/>
              </a:spcBef>
              <a:buNone/>
              <a:defRPr sz="3000" b="1" kern="1200">
                <a:solidFill>
                  <a:schemeClr val="accent2"/>
                </a:solidFill>
                <a:latin typeface="+mj-lt"/>
                <a:ea typeface="+mj-ea"/>
                <a:cs typeface="+mj-cs"/>
              </a:defRPr>
            </a:lvl1pPr>
          </a:lstStyle>
          <a:p>
            <a:pPr>
              <a:lnSpc>
                <a:spcPct val="100000"/>
              </a:lnSpc>
            </a:pPr>
            <a:r>
              <a:rPr lang="en-GB" sz="3600" dirty="0"/>
              <a:t>EU framework programmes proved powerful</a:t>
            </a:r>
            <a:br>
              <a:rPr lang="en-GB" sz="3600" dirty="0"/>
            </a:br>
            <a:r>
              <a:rPr lang="en-GB" sz="3600" dirty="0"/>
              <a:t>for research &amp; innovation impact</a:t>
            </a:r>
            <a:endParaRPr lang="en-GB" sz="3600" spc="-50" dirty="0"/>
          </a:p>
        </p:txBody>
      </p:sp>
      <p:cxnSp>
        <p:nvCxnSpPr>
          <p:cNvPr id="12" name="Straight Connector 11"/>
          <p:cNvCxnSpPr/>
          <p:nvPr/>
        </p:nvCxnSpPr>
        <p:spPr>
          <a:xfrm>
            <a:off x="4281761" y="2082608"/>
            <a:ext cx="25236" cy="144000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764584" y="2082608"/>
            <a:ext cx="25236" cy="144000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306997" y="4165138"/>
            <a:ext cx="25236" cy="144000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789820" y="4165138"/>
            <a:ext cx="25236" cy="144000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5581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7999"/>
            <a:ext cx="10515600" cy="612000"/>
          </a:xfrm>
        </p:spPr>
        <p:txBody>
          <a:bodyPr anchor="t" anchorCtr="0">
            <a:normAutofit/>
          </a:bodyPr>
          <a:lstStyle/>
          <a:p>
            <a:pPr>
              <a:lnSpc>
                <a:spcPct val="100000"/>
              </a:lnSpc>
            </a:pPr>
            <a:r>
              <a:rPr lang="fr-BE" sz="3600" dirty="0" smtClean="0"/>
              <a:t>Horizon </a:t>
            </a:r>
            <a:r>
              <a:rPr lang="fr-BE" sz="3600" dirty="0"/>
              <a:t>Europe</a:t>
            </a:r>
            <a:endParaRPr lang="en-GB" sz="2200" i="1" dirty="0">
              <a:solidFill>
                <a:srgbClr val="C00000"/>
              </a:solidFill>
            </a:endParaRP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7232" y="2053620"/>
            <a:ext cx="972000" cy="972000"/>
          </a:xfrm>
          <a:prstGeom prst="rect">
            <a:avLst/>
          </a:prstGeom>
        </p:spPr>
      </p:pic>
      <p:sp>
        <p:nvSpPr>
          <p:cNvPr id="3" name="Text Placeholder 2"/>
          <p:cNvSpPr txBox="1">
            <a:spLocks/>
          </p:cNvSpPr>
          <p:nvPr/>
        </p:nvSpPr>
        <p:spPr>
          <a:xfrm>
            <a:off x="838200" y="1368000"/>
            <a:ext cx="10515600" cy="433091"/>
          </a:xfrm>
          <a:prstGeom prst="rect">
            <a:avLst/>
          </a:prstGeom>
        </p:spPr>
        <p:txBody>
          <a:bodyPr vert="horz" lIns="9000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200"/>
              </a:spcBef>
              <a:spcAft>
                <a:spcPts val="1200"/>
              </a:spcAft>
              <a:buClr>
                <a:schemeClr val="tx1"/>
              </a:buClr>
            </a:pPr>
            <a:r>
              <a:rPr lang="en-GB" sz="2200" b="0" dirty="0">
                <a:solidFill>
                  <a:schemeClr val="tx1"/>
                </a:solidFill>
              </a:rPr>
              <a:t>The ambitious EU research and innovation framework programme (2021-2027)</a:t>
            </a:r>
          </a:p>
        </p:txBody>
      </p:sp>
      <p:sp>
        <p:nvSpPr>
          <p:cNvPr id="7" name="Text Placeholder 2"/>
          <p:cNvSpPr txBox="1">
            <a:spLocks/>
          </p:cNvSpPr>
          <p:nvPr/>
        </p:nvSpPr>
        <p:spPr>
          <a:xfrm>
            <a:off x="584264" y="3143243"/>
            <a:ext cx="3719946" cy="1624583"/>
          </a:xfrm>
          <a:prstGeom prst="rect">
            <a:avLst/>
          </a:prstGeom>
        </p:spPr>
        <p:txBody>
          <a:bodyPr vert="horz" lIns="9000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lgn="ctr">
              <a:spcBef>
                <a:spcPts val="600"/>
              </a:spcBef>
              <a:spcAft>
                <a:spcPts val="1200"/>
              </a:spcAft>
              <a:buClr>
                <a:schemeClr val="tx1"/>
              </a:buClr>
            </a:pPr>
            <a:r>
              <a:rPr lang="en-GB" sz="2000" b="0" dirty="0">
                <a:solidFill>
                  <a:schemeClr val="tx1"/>
                </a:solidFill>
              </a:rPr>
              <a:t>fuel EU’s </a:t>
            </a:r>
            <a:r>
              <a:rPr lang="en-GB" sz="2000" dirty="0">
                <a:solidFill>
                  <a:srgbClr val="F39F1E"/>
                </a:solidFill>
              </a:rPr>
              <a:t>scientific and technological excellence</a:t>
            </a:r>
            <a:r>
              <a:rPr lang="en-GB" sz="2000" b="0" dirty="0">
                <a:solidFill>
                  <a:srgbClr val="F39F1E"/>
                </a:solidFill>
              </a:rPr>
              <a:t> </a:t>
            </a:r>
            <a:r>
              <a:rPr lang="en-GB" sz="2000" b="0" dirty="0">
                <a:solidFill>
                  <a:schemeClr val="tx1"/>
                </a:solidFill>
              </a:rPr>
              <a:t>and the strengthen the European Research Area (ERA)</a:t>
            </a:r>
          </a:p>
        </p:txBody>
      </p:sp>
      <p:sp>
        <p:nvSpPr>
          <p:cNvPr id="8" name="Text Placeholder 2"/>
          <p:cNvSpPr txBox="1">
            <a:spLocks/>
          </p:cNvSpPr>
          <p:nvPr/>
        </p:nvSpPr>
        <p:spPr>
          <a:xfrm>
            <a:off x="8175301" y="3119134"/>
            <a:ext cx="3023754" cy="1624583"/>
          </a:xfrm>
          <a:prstGeom prst="rect">
            <a:avLst/>
          </a:prstGeom>
        </p:spPr>
        <p:txBody>
          <a:bodyPr vert="horz" lIns="9000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lgn="ctr">
              <a:spcBef>
                <a:spcPts val="600"/>
              </a:spcBef>
              <a:spcAft>
                <a:spcPts val="1200"/>
              </a:spcAft>
              <a:buClr>
                <a:schemeClr val="tx1"/>
              </a:buClr>
            </a:pPr>
            <a:r>
              <a:rPr lang="en-GB" sz="2000" b="0" dirty="0">
                <a:solidFill>
                  <a:schemeClr val="tx1"/>
                </a:solidFill>
              </a:rPr>
              <a:t>boost Europe's </a:t>
            </a:r>
            <a:r>
              <a:rPr lang="en-GB" sz="2000" dirty="0">
                <a:solidFill>
                  <a:srgbClr val="912681"/>
                </a:solidFill>
              </a:rPr>
              <a:t>innovation uptake</a:t>
            </a:r>
            <a:r>
              <a:rPr lang="en-GB" sz="2000" b="0" dirty="0">
                <a:solidFill>
                  <a:srgbClr val="912681"/>
                </a:solidFill>
              </a:rPr>
              <a:t>, </a:t>
            </a:r>
            <a:r>
              <a:rPr lang="en-GB" sz="2000" dirty="0">
                <a:solidFill>
                  <a:srgbClr val="912681"/>
                </a:solidFill>
              </a:rPr>
              <a:t>competitiveness</a:t>
            </a:r>
            <a:r>
              <a:rPr lang="en-GB" sz="2000" b="0" dirty="0">
                <a:solidFill>
                  <a:srgbClr val="912681"/>
                </a:solidFill>
              </a:rPr>
              <a:t> </a:t>
            </a:r>
            <a:r>
              <a:rPr lang="en-GB" sz="2000" b="0" dirty="0">
                <a:solidFill>
                  <a:schemeClr val="tx1"/>
                </a:solidFill>
              </a:rPr>
              <a:t/>
            </a:r>
            <a:br>
              <a:rPr lang="en-GB" sz="2000" b="0" dirty="0">
                <a:solidFill>
                  <a:schemeClr val="tx1"/>
                </a:solidFill>
              </a:rPr>
            </a:br>
            <a:r>
              <a:rPr lang="en-GB" sz="2000" b="0" dirty="0">
                <a:solidFill>
                  <a:schemeClr val="tx1"/>
                </a:solidFill>
              </a:rPr>
              <a:t>and </a:t>
            </a:r>
            <a:r>
              <a:rPr lang="en-GB" sz="2000" dirty="0"/>
              <a:t>jobs</a:t>
            </a:r>
            <a:r>
              <a:rPr lang="en-GB" sz="2000" b="0" dirty="0">
                <a:solidFill>
                  <a:schemeClr val="tx1"/>
                </a:solidFill>
              </a:rPr>
              <a:t> </a:t>
            </a:r>
          </a:p>
        </p:txBody>
      </p:sp>
      <p:sp>
        <p:nvSpPr>
          <p:cNvPr id="9" name="Text Placeholder 2"/>
          <p:cNvSpPr txBox="1">
            <a:spLocks/>
          </p:cNvSpPr>
          <p:nvPr/>
        </p:nvSpPr>
        <p:spPr>
          <a:xfrm>
            <a:off x="4416136" y="3119135"/>
            <a:ext cx="3629891" cy="1624583"/>
          </a:xfrm>
          <a:prstGeom prst="rect">
            <a:avLst/>
          </a:prstGeom>
        </p:spPr>
        <p:txBody>
          <a:bodyPr vert="horz" lIns="9000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lgn="ctr">
              <a:spcBef>
                <a:spcPts val="600"/>
              </a:spcBef>
              <a:spcAft>
                <a:spcPts val="1200"/>
              </a:spcAft>
              <a:buClr>
                <a:schemeClr val="tx1"/>
              </a:buClr>
            </a:pPr>
            <a:r>
              <a:rPr lang="en-GB" sz="2000" b="0" dirty="0">
                <a:solidFill>
                  <a:schemeClr val="tx1"/>
                </a:solidFill>
              </a:rPr>
              <a:t>tackle policy priorities, including </a:t>
            </a:r>
            <a:r>
              <a:rPr lang="en-GB" sz="2000" dirty="0">
                <a:solidFill>
                  <a:srgbClr val="AED136"/>
                </a:solidFill>
              </a:rPr>
              <a:t>green and digital transitions </a:t>
            </a:r>
            <a:r>
              <a:rPr lang="en-GB" sz="2000" b="0" dirty="0">
                <a:solidFill>
                  <a:schemeClr val="tx1"/>
                </a:solidFill>
              </a:rPr>
              <a:t>and </a:t>
            </a:r>
            <a:r>
              <a:rPr lang="en-US" b="0" dirty="0">
                <a:solidFill>
                  <a:schemeClr val="tx1"/>
                </a:solidFill>
              </a:rPr>
              <a:t>Sustainable Development Goals</a:t>
            </a:r>
            <a:endParaRPr lang="en-GB" sz="2000" b="0" dirty="0">
              <a:solidFill>
                <a:schemeClr val="tx1"/>
              </a:solidFill>
            </a:endParaRPr>
          </a:p>
        </p:txBody>
      </p:sp>
      <p:cxnSp>
        <p:nvCxnSpPr>
          <p:cNvPr id="5" name="Straight Connector 4"/>
          <p:cNvCxnSpPr/>
          <p:nvPr/>
        </p:nvCxnSpPr>
        <p:spPr>
          <a:xfrm>
            <a:off x="4416136" y="3180103"/>
            <a:ext cx="0" cy="1198419"/>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8046641" y="3180103"/>
            <a:ext cx="27708" cy="1198419"/>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38009" y="2053620"/>
            <a:ext cx="1098337" cy="1095251"/>
          </a:xfrm>
          <a:prstGeom prst="rect">
            <a:avLst/>
          </a:prstGeom>
        </p:spPr>
      </p:pic>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45081" y="2053620"/>
            <a:ext cx="972000" cy="972000"/>
          </a:xfrm>
          <a:prstGeom prst="rect">
            <a:avLst/>
          </a:prstGeom>
        </p:spPr>
      </p:pic>
      <p:sp>
        <p:nvSpPr>
          <p:cNvPr id="4" name="Rectangle 3"/>
          <p:cNvSpPr/>
          <p:nvPr/>
        </p:nvSpPr>
        <p:spPr>
          <a:xfrm>
            <a:off x="1141968" y="4650993"/>
            <a:ext cx="2462534" cy="954107"/>
          </a:xfrm>
          <a:prstGeom prst="rect">
            <a:avLst/>
          </a:prstGeom>
        </p:spPr>
        <p:txBody>
          <a:bodyPr wrap="none">
            <a:spAutoFit/>
          </a:bodyPr>
          <a:lstStyle/>
          <a:p>
            <a:pPr algn="ctr"/>
            <a:r>
              <a:rPr lang="en-GB" sz="2800" b="1" dirty="0">
                <a:solidFill>
                  <a:schemeClr val="accent1"/>
                </a:solidFill>
              </a:rPr>
              <a:t>Science</a:t>
            </a:r>
            <a:br>
              <a:rPr lang="en-GB" sz="2800" b="1" dirty="0">
                <a:solidFill>
                  <a:schemeClr val="accent1"/>
                </a:solidFill>
              </a:rPr>
            </a:br>
            <a:r>
              <a:rPr lang="en-GB" sz="2800" b="1" dirty="0">
                <a:solidFill>
                  <a:schemeClr val="accent1"/>
                </a:solidFill>
              </a:rPr>
              <a:t>&amp; technology</a:t>
            </a:r>
          </a:p>
        </p:txBody>
      </p:sp>
      <p:sp>
        <p:nvSpPr>
          <p:cNvPr id="13" name="Rectangle 12"/>
          <p:cNvSpPr/>
          <p:nvPr/>
        </p:nvSpPr>
        <p:spPr>
          <a:xfrm>
            <a:off x="5499151" y="4866436"/>
            <a:ext cx="1463863" cy="523220"/>
          </a:xfrm>
          <a:prstGeom prst="rect">
            <a:avLst/>
          </a:prstGeom>
        </p:spPr>
        <p:txBody>
          <a:bodyPr wrap="none">
            <a:spAutoFit/>
          </a:bodyPr>
          <a:lstStyle/>
          <a:p>
            <a:pPr algn="ctr"/>
            <a:r>
              <a:rPr lang="en-GB" sz="2800" b="1" dirty="0">
                <a:solidFill>
                  <a:srgbClr val="AED136"/>
                </a:solidFill>
              </a:rPr>
              <a:t>Society</a:t>
            </a:r>
          </a:p>
        </p:txBody>
      </p:sp>
      <p:sp>
        <p:nvSpPr>
          <p:cNvPr id="14" name="Rectangle 13"/>
          <p:cNvSpPr/>
          <p:nvPr/>
        </p:nvSpPr>
        <p:spPr>
          <a:xfrm>
            <a:off x="8786130" y="4866436"/>
            <a:ext cx="1802096" cy="523220"/>
          </a:xfrm>
          <a:prstGeom prst="rect">
            <a:avLst/>
          </a:prstGeom>
        </p:spPr>
        <p:txBody>
          <a:bodyPr wrap="none">
            <a:spAutoFit/>
          </a:bodyPr>
          <a:lstStyle/>
          <a:p>
            <a:pPr algn="ctr"/>
            <a:r>
              <a:rPr lang="en-GB" sz="2800" b="1" dirty="0">
                <a:solidFill>
                  <a:srgbClr val="912681"/>
                </a:solidFill>
              </a:rPr>
              <a:t>Economy</a:t>
            </a:r>
          </a:p>
        </p:txBody>
      </p:sp>
    </p:spTree>
    <p:extLst>
      <p:ext uri="{BB962C8B-B14F-4D97-AF65-F5344CB8AC3E}">
        <p14:creationId xmlns:p14="http://schemas.microsoft.com/office/powerpoint/2010/main" val="3900691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dirty="0"/>
              <a:t>Overview Funding lines &amp; TRL </a:t>
            </a:r>
            <a:endParaRPr lang="de-AT" dirty="0"/>
          </a:p>
        </p:txBody>
      </p:sp>
      <p:sp>
        <p:nvSpPr>
          <p:cNvPr id="3" name="Untertitel 2"/>
          <p:cNvSpPr>
            <a:spLocks noGrp="1"/>
          </p:cNvSpPr>
          <p:nvPr>
            <p:ph type="subTitle" idx="1"/>
          </p:nvPr>
        </p:nvSpPr>
        <p:spPr/>
        <p:txBody>
          <a:bodyPr/>
          <a:lstStyle/>
          <a:p>
            <a:r>
              <a:rPr lang="de-DE" dirty="0" err="1"/>
              <a:t>Proposal</a:t>
            </a:r>
            <a:r>
              <a:rPr lang="de-DE" dirty="0"/>
              <a:t> Writing Camp </a:t>
            </a:r>
            <a:endParaRPr lang="de-AT" dirty="0"/>
          </a:p>
        </p:txBody>
      </p:sp>
    </p:spTree>
    <p:extLst>
      <p:ext uri="{BB962C8B-B14F-4D97-AF65-F5344CB8AC3E}">
        <p14:creationId xmlns:p14="http://schemas.microsoft.com/office/powerpoint/2010/main" val="24405392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dirty="0"/>
              <a:t>Types of Actions/ Projects in Horizon Europe</a:t>
            </a:r>
            <a:br>
              <a:rPr lang="en-US" dirty="0"/>
            </a:br>
            <a:endParaRPr lang="de-DE" dirty="0"/>
          </a:p>
        </p:txBody>
      </p:sp>
      <p:sp>
        <p:nvSpPr>
          <p:cNvPr id="3" name="Content Placeholder 2"/>
          <p:cNvSpPr>
            <a:spLocks noGrp="1"/>
          </p:cNvSpPr>
          <p:nvPr>
            <p:ph idx="4294967295"/>
          </p:nvPr>
        </p:nvSpPr>
        <p:spPr>
          <a:xfrm>
            <a:off x="4233863" y="1844675"/>
            <a:ext cx="7958137" cy="3744913"/>
          </a:xfrm>
        </p:spPr>
        <p:txBody>
          <a:bodyPr/>
          <a:lstStyle/>
          <a:p>
            <a:endParaRPr lang="en-US" sz="1800" dirty="0"/>
          </a:p>
          <a:p>
            <a:endParaRPr lang="en-US" sz="1800" dirty="0"/>
          </a:p>
        </p:txBody>
      </p:sp>
      <p:sp>
        <p:nvSpPr>
          <p:cNvPr id="4" name="Rechteck 3"/>
          <p:cNvSpPr/>
          <p:nvPr/>
        </p:nvSpPr>
        <p:spPr>
          <a:xfrm>
            <a:off x="1847528" y="188640"/>
            <a:ext cx="2708312" cy="5469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4770" tIns="64770" rIns="64770" bIns="64770" numCol="1" spcCol="1270" anchor="ctr" anchorCtr="0">
            <a:noAutofit/>
          </a:bodyPr>
          <a:lstStyle/>
          <a:p>
            <a:pPr marL="0" lvl="1" defTabSz="755650">
              <a:lnSpc>
                <a:spcPct val="90000"/>
              </a:lnSpc>
              <a:spcAft>
                <a:spcPct val="15000"/>
              </a:spcAft>
            </a:pPr>
            <a:endParaRPr lang="en-GB" sz="1700" dirty="0">
              <a:solidFill>
                <a:srgbClr val="FF0000"/>
              </a:solidFill>
            </a:endParaRPr>
          </a:p>
        </p:txBody>
      </p:sp>
      <p:sp>
        <p:nvSpPr>
          <p:cNvPr id="16" name="Content Placeholder 2"/>
          <p:cNvSpPr txBox="1">
            <a:spLocks/>
          </p:cNvSpPr>
          <p:nvPr/>
        </p:nvSpPr>
        <p:spPr>
          <a:xfrm>
            <a:off x="2928936" y="1239291"/>
            <a:ext cx="4095328" cy="571500"/>
          </a:xfrm>
          <a:prstGeom prst="rect">
            <a:avLst/>
          </a:prstGeom>
        </p:spPr>
        <p:txBody>
          <a:bodyPr vert="horz" lIns="91440" tIns="45720" rIns="91440" bIns="45720" rtlCol="0">
            <a:normAutofit/>
          </a:bodyPr>
          <a:lstStyle>
            <a:lvl1pPr marL="0" indent="0" algn="just" defTabSz="914400" rtl="0" eaLnBrk="1" latinLnBrk="0" hangingPunct="1">
              <a:lnSpc>
                <a:spcPct val="150000"/>
              </a:lnSpc>
              <a:spcBef>
                <a:spcPct val="20000"/>
              </a:spcBef>
              <a:buFont typeface="Arial" panose="020B0604020202020204" pitchFamily="34" charset="0"/>
              <a:buNone/>
              <a:defRPr sz="1400" kern="1200">
                <a:solidFill>
                  <a:schemeClr val="tx1">
                    <a:lumMod val="75000"/>
                  </a:schemeClr>
                </a:solidFill>
                <a:latin typeface="+mn-lt"/>
                <a:ea typeface="+mn-ea"/>
                <a:cs typeface="+mn-cs"/>
              </a:defRPr>
            </a:lvl1pPr>
            <a:lvl2pPr marL="457200" indent="0" algn="just" defTabSz="914400" rtl="0" eaLnBrk="1" latinLnBrk="0" hangingPunct="1">
              <a:lnSpc>
                <a:spcPct val="150000"/>
              </a:lnSpc>
              <a:spcBef>
                <a:spcPct val="20000"/>
              </a:spcBef>
              <a:buFont typeface="Arial" panose="020B0604020202020204" pitchFamily="34" charset="0"/>
              <a:buNone/>
              <a:defRPr sz="1400" kern="1200">
                <a:solidFill>
                  <a:schemeClr val="tx1">
                    <a:lumMod val="75000"/>
                  </a:schemeClr>
                </a:solidFill>
                <a:latin typeface="+mn-lt"/>
                <a:ea typeface="+mn-ea"/>
                <a:cs typeface="+mn-cs"/>
              </a:defRPr>
            </a:lvl2pPr>
            <a:lvl3pPr marL="914400" indent="0" algn="just" defTabSz="914400" rtl="0" eaLnBrk="1" latinLnBrk="0" hangingPunct="1">
              <a:lnSpc>
                <a:spcPct val="150000"/>
              </a:lnSpc>
              <a:spcBef>
                <a:spcPct val="20000"/>
              </a:spcBef>
              <a:buFont typeface="Arial" panose="020B0604020202020204" pitchFamily="34" charset="0"/>
              <a:buNone/>
              <a:defRPr sz="1400" kern="1200">
                <a:solidFill>
                  <a:schemeClr val="tx1">
                    <a:lumMod val="75000"/>
                  </a:schemeClr>
                </a:solidFill>
                <a:latin typeface="+mn-lt"/>
                <a:ea typeface="+mn-ea"/>
                <a:cs typeface="+mn-cs"/>
              </a:defRPr>
            </a:lvl3pPr>
            <a:lvl4pPr marL="1371600" indent="0" algn="just" defTabSz="914400" rtl="0" eaLnBrk="1" latinLnBrk="0" hangingPunct="1">
              <a:lnSpc>
                <a:spcPct val="150000"/>
              </a:lnSpc>
              <a:spcBef>
                <a:spcPct val="20000"/>
              </a:spcBef>
              <a:buFont typeface="Arial" panose="020B0604020202020204" pitchFamily="34" charset="0"/>
              <a:buNone/>
              <a:defRPr sz="1400" kern="1200">
                <a:solidFill>
                  <a:schemeClr val="tx1">
                    <a:lumMod val="75000"/>
                  </a:schemeClr>
                </a:solidFill>
                <a:latin typeface="+mn-lt"/>
                <a:ea typeface="+mn-ea"/>
                <a:cs typeface="+mn-cs"/>
              </a:defRPr>
            </a:lvl4pPr>
            <a:lvl5pPr marL="1828800" indent="0" algn="just" defTabSz="914400" rtl="0" eaLnBrk="1" latinLnBrk="0" hangingPunct="1">
              <a:lnSpc>
                <a:spcPct val="150000"/>
              </a:lnSpc>
              <a:spcBef>
                <a:spcPct val="20000"/>
              </a:spcBef>
              <a:buFont typeface="Arial" panose="020B0604020202020204" pitchFamily="34" charset="0"/>
              <a:buNone/>
              <a:defRPr sz="14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endParaRPr lang="pt-PT" sz="1800" b="1" dirty="0">
              <a:solidFill>
                <a:srgbClr val="0070C0"/>
              </a:solidFill>
              <a:latin typeface="Arial"/>
            </a:endParaRPr>
          </a:p>
        </p:txBody>
      </p:sp>
      <p:graphicFrame>
        <p:nvGraphicFramePr>
          <p:cNvPr id="17" name="Diagrama 3"/>
          <p:cNvGraphicFramePr/>
          <p:nvPr>
            <p:extLst>
              <p:ext uri="{D42A27DB-BD31-4B8C-83A1-F6EECF244321}">
                <p14:modId xmlns:p14="http://schemas.microsoft.com/office/powerpoint/2010/main" val="1372726276"/>
              </p:ext>
            </p:extLst>
          </p:nvPr>
        </p:nvGraphicFramePr>
        <p:xfrm>
          <a:off x="1415480" y="1862826"/>
          <a:ext cx="5650392" cy="3726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Rectângulo 4"/>
          <p:cNvSpPr/>
          <p:nvPr/>
        </p:nvSpPr>
        <p:spPr>
          <a:xfrm>
            <a:off x="7032104" y="1862826"/>
            <a:ext cx="3429000" cy="342900"/>
          </a:xfrm>
          <a:prstGeom prst="rect">
            <a:avLst/>
          </a:prstGeom>
          <a:gradFill flip="none" rotWithShape="1">
            <a:gsLst>
              <a:gs pos="8000">
                <a:srgbClr val="FFCC33"/>
              </a:gs>
              <a:gs pos="50000">
                <a:srgbClr val="95B540">
                  <a:shade val="67500"/>
                  <a:satMod val="115000"/>
                </a:srgbClr>
              </a:gs>
              <a:gs pos="100000">
                <a:srgbClr val="95B540">
                  <a:shade val="100000"/>
                  <a:satMod val="115000"/>
                </a:srgbClr>
              </a:gs>
            </a:gsLst>
            <a:lin ang="2700000" scaled="1"/>
            <a:tileRect/>
          </a:gradFill>
          <a:ln w="25400" cap="flat" cmpd="sng" algn="ctr">
            <a:noFill/>
            <a:prstDash val="solid"/>
          </a:ln>
          <a:effectLst/>
        </p:spPr>
        <p:txBody>
          <a:bodyPr rtlCol="0" anchor="ctr"/>
          <a:lstStyle/>
          <a:p>
            <a:pPr algn="ctr">
              <a:defRPr/>
            </a:pPr>
            <a:r>
              <a:rPr lang="en-US" kern="0" dirty="0">
                <a:solidFill>
                  <a:prstClr val="white"/>
                </a:solidFill>
                <a:effectLst>
                  <a:outerShdw blurRad="38100" dist="38100" dir="2700000" algn="tl">
                    <a:srgbClr val="000000">
                      <a:alpha val="43137"/>
                    </a:srgbClr>
                  </a:outerShdw>
                </a:effectLst>
                <a:latin typeface="Arial"/>
              </a:rPr>
              <a:t>Modalities of the participation</a:t>
            </a:r>
            <a:endParaRPr lang="pt-PT" kern="0" dirty="0">
              <a:solidFill>
                <a:prstClr val="white"/>
              </a:solidFill>
              <a:effectLst>
                <a:outerShdw blurRad="38100" dist="38100" dir="2700000" algn="tl">
                  <a:srgbClr val="000000">
                    <a:alpha val="43137"/>
                  </a:srgbClr>
                </a:outerShdw>
              </a:effectLst>
              <a:latin typeface="Arial"/>
            </a:endParaRPr>
          </a:p>
        </p:txBody>
      </p:sp>
      <p:sp>
        <p:nvSpPr>
          <p:cNvPr id="19" name="Chaveta à esquerda 1"/>
          <p:cNvSpPr/>
          <p:nvPr/>
        </p:nvSpPr>
        <p:spPr>
          <a:xfrm>
            <a:off x="7248128" y="2410800"/>
            <a:ext cx="457200" cy="3016422"/>
          </a:xfrm>
          <a:prstGeom prst="leftBrace">
            <a:avLst>
              <a:gd name="adj1" fmla="val 8333"/>
              <a:gd name="adj2" fmla="val 36208"/>
            </a:avLst>
          </a:prstGeom>
          <a:noFill/>
          <a:ln w="28575" cap="flat" cmpd="sng" algn="ctr">
            <a:solidFill>
              <a:srgbClr val="95B540">
                <a:shade val="95000"/>
                <a:satMod val="105000"/>
              </a:srgbClr>
            </a:solidFill>
            <a:prstDash val="solid"/>
          </a:ln>
          <a:effectLst/>
        </p:spPr>
        <p:txBody>
          <a:bodyPr rtlCol="0" anchor="ctr"/>
          <a:lstStyle/>
          <a:p>
            <a:pPr algn="ctr">
              <a:defRPr/>
            </a:pPr>
            <a:endParaRPr lang="pt-PT" sz="1350" kern="0">
              <a:solidFill>
                <a:srgbClr val="3F3F3F"/>
              </a:solidFill>
              <a:latin typeface="Arial"/>
            </a:endParaRPr>
          </a:p>
        </p:txBody>
      </p:sp>
      <p:sp>
        <p:nvSpPr>
          <p:cNvPr id="20" name="CaixaDeTexto 5"/>
          <p:cNvSpPr txBox="1"/>
          <p:nvPr/>
        </p:nvSpPr>
        <p:spPr>
          <a:xfrm>
            <a:off x="7689552" y="2420889"/>
            <a:ext cx="2667000" cy="2948499"/>
          </a:xfrm>
          <a:prstGeom prst="rect">
            <a:avLst/>
          </a:prstGeom>
          <a:noFill/>
        </p:spPr>
        <p:txBody>
          <a:bodyPr wrap="square" rtlCol="0">
            <a:spAutoFit/>
          </a:bodyPr>
          <a:lstStyle/>
          <a:p>
            <a:pPr>
              <a:lnSpc>
                <a:spcPct val="115000"/>
              </a:lnSpc>
              <a:spcAft>
                <a:spcPts val="750"/>
              </a:spcAft>
            </a:pPr>
            <a:r>
              <a:rPr lang="en-GB" dirty="0">
                <a:solidFill>
                  <a:srgbClr val="3F3F3F"/>
                </a:solidFill>
                <a:latin typeface="Calibri"/>
                <a:ea typeface="Calibri"/>
                <a:cs typeface="Times New Roman"/>
              </a:rPr>
              <a:t>Formal participation </a:t>
            </a:r>
            <a:r>
              <a:rPr lang="en-GB">
                <a:solidFill>
                  <a:srgbClr val="3F3F3F"/>
                </a:solidFill>
                <a:latin typeface="Calibri"/>
                <a:ea typeface="Calibri"/>
                <a:cs typeface="Times New Roman"/>
              </a:rPr>
              <a:t>with </a:t>
            </a:r>
            <a:r>
              <a:rPr lang="en-GB" smtClean="0">
                <a:solidFill>
                  <a:srgbClr val="3F3F3F"/>
                </a:solidFill>
                <a:latin typeface="Calibri"/>
                <a:ea typeface="Calibri"/>
                <a:cs typeface="Times New Roman"/>
              </a:rPr>
              <a:t>Grant </a:t>
            </a:r>
            <a:r>
              <a:rPr lang="en-GB" dirty="0">
                <a:solidFill>
                  <a:srgbClr val="3F3F3F"/>
                </a:solidFill>
                <a:latin typeface="Calibri"/>
                <a:ea typeface="Calibri"/>
                <a:cs typeface="Times New Roman"/>
              </a:rPr>
              <a:t>Agreement (GA)</a:t>
            </a:r>
            <a:endParaRPr lang="en-GB" sz="1050" dirty="0">
              <a:solidFill>
                <a:srgbClr val="3F3F3F"/>
              </a:solidFill>
              <a:latin typeface="Calibri"/>
              <a:ea typeface="Calibri"/>
              <a:cs typeface="Times New Roman"/>
            </a:endParaRPr>
          </a:p>
          <a:p>
            <a:pPr marL="257175" indent="-257175">
              <a:lnSpc>
                <a:spcPct val="115000"/>
              </a:lnSpc>
              <a:buFont typeface="Symbol"/>
              <a:buChar char=""/>
            </a:pPr>
            <a:r>
              <a:rPr lang="en-GB" dirty="0">
                <a:solidFill>
                  <a:srgbClr val="3F3F3F"/>
                </a:solidFill>
                <a:latin typeface="Calibri"/>
                <a:ea typeface="Calibri"/>
                <a:cs typeface="Times New Roman"/>
              </a:rPr>
              <a:t>Coordinator;</a:t>
            </a:r>
            <a:endParaRPr lang="en-GB" sz="1050" dirty="0">
              <a:solidFill>
                <a:srgbClr val="3F3F3F"/>
              </a:solidFill>
              <a:latin typeface="Calibri"/>
              <a:ea typeface="Calibri"/>
              <a:cs typeface="Times New Roman"/>
            </a:endParaRPr>
          </a:p>
          <a:p>
            <a:pPr marL="257175" indent="-257175">
              <a:lnSpc>
                <a:spcPct val="115000"/>
              </a:lnSpc>
              <a:buFont typeface="Symbol"/>
              <a:buChar char=""/>
            </a:pPr>
            <a:r>
              <a:rPr lang="en-GB" dirty="0">
                <a:solidFill>
                  <a:srgbClr val="3F3F3F"/>
                </a:solidFill>
                <a:latin typeface="Calibri"/>
                <a:ea typeface="Calibri"/>
                <a:cs typeface="Times New Roman"/>
              </a:rPr>
              <a:t>Partner</a:t>
            </a:r>
            <a:endParaRPr lang="en-GB" sz="1050" dirty="0">
              <a:solidFill>
                <a:srgbClr val="3F3F3F"/>
              </a:solidFill>
              <a:latin typeface="Calibri"/>
              <a:ea typeface="Calibri"/>
              <a:cs typeface="Times New Roman"/>
            </a:endParaRPr>
          </a:p>
          <a:p>
            <a:pPr marL="257175" indent="-257175">
              <a:lnSpc>
                <a:spcPct val="115000"/>
              </a:lnSpc>
              <a:buFont typeface="Symbol"/>
              <a:buChar char=""/>
            </a:pPr>
            <a:r>
              <a:rPr lang="en-GB" dirty="0">
                <a:solidFill>
                  <a:srgbClr val="3F3F3F"/>
                </a:solidFill>
                <a:latin typeface="Calibri"/>
                <a:ea typeface="Calibri"/>
                <a:cs typeface="Times New Roman"/>
              </a:rPr>
              <a:t>Associated party;</a:t>
            </a:r>
            <a:endParaRPr lang="en-GB" sz="1050" dirty="0">
              <a:solidFill>
                <a:srgbClr val="3F3F3F"/>
              </a:solidFill>
              <a:latin typeface="Calibri"/>
              <a:ea typeface="Calibri"/>
              <a:cs typeface="Times New Roman"/>
            </a:endParaRPr>
          </a:p>
          <a:p>
            <a:pPr marL="257175" indent="-257175">
              <a:lnSpc>
                <a:spcPct val="115000"/>
              </a:lnSpc>
              <a:spcAft>
                <a:spcPts val="750"/>
              </a:spcAft>
              <a:buFont typeface="Symbol"/>
              <a:buChar char=""/>
            </a:pPr>
            <a:r>
              <a:rPr lang="en-GB" dirty="0">
                <a:solidFill>
                  <a:srgbClr val="3F3F3F"/>
                </a:solidFill>
                <a:latin typeface="Calibri"/>
                <a:ea typeface="Calibri"/>
                <a:cs typeface="Times New Roman"/>
              </a:rPr>
              <a:t>Third party.</a:t>
            </a:r>
            <a:endParaRPr lang="en-GB" sz="1050" dirty="0">
              <a:solidFill>
                <a:srgbClr val="3F3F3F"/>
              </a:solidFill>
              <a:latin typeface="Calibri"/>
              <a:ea typeface="Calibri"/>
              <a:cs typeface="Times New Roman"/>
            </a:endParaRPr>
          </a:p>
          <a:p>
            <a:pPr>
              <a:lnSpc>
                <a:spcPct val="115000"/>
              </a:lnSpc>
              <a:spcAft>
                <a:spcPts val="750"/>
              </a:spcAft>
            </a:pPr>
            <a:r>
              <a:rPr lang="en-GB" dirty="0">
                <a:solidFill>
                  <a:srgbClr val="3F3F3F"/>
                </a:solidFill>
                <a:latin typeface="Calibri"/>
                <a:ea typeface="Calibri"/>
                <a:cs typeface="Times New Roman"/>
              </a:rPr>
              <a:t>Without Grant Agreement</a:t>
            </a:r>
            <a:endParaRPr lang="en-GB" sz="1050" dirty="0">
              <a:solidFill>
                <a:srgbClr val="3F3F3F"/>
              </a:solidFill>
              <a:latin typeface="Calibri"/>
              <a:ea typeface="Calibri"/>
              <a:cs typeface="Times New Roman"/>
            </a:endParaRPr>
          </a:p>
          <a:p>
            <a:pPr marL="257175" indent="-257175">
              <a:lnSpc>
                <a:spcPct val="115000"/>
              </a:lnSpc>
              <a:buFont typeface="Symbol"/>
              <a:buChar char=""/>
            </a:pPr>
            <a:r>
              <a:rPr lang="en-GB" dirty="0">
                <a:solidFill>
                  <a:srgbClr val="3F3F3F"/>
                </a:solidFill>
                <a:latin typeface="Calibri"/>
                <a:ea typeface="Calibri"/>
                <a:cs typeface="Times New Roman"/>
              </a:rPr>
              <a:t>Subcontractor</a:t>
            </a:r>
            <a:endParaRPr lang="en-GB" sz="1050" dirty="0">
              <a:solidFill>
                <a:srgbClr val="3F3F3F"/>
              </a:solidFill>
              <a:latin typeface="Calibri"/>
              <a:ea typeface="Calibri"/>
              <a:cs typeface="Times New Roman"/>
            </a:endParaRPr>
          </a:p>
        </p:txBody>
      </p:sp>
    </p:spTree>
    <p:extLst>
      <p:ext uri="{BB962C8B-B14F-4D97-AF65-F5344CB8AC3E}">
        <p14:creationId xmlns:p14="http://schemas.microsoft.com/office/powerpoint/2010/main" val="4572483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dirty="0"/>
              <a:t>Main type of Actions/ projects in Horizon EUROPE</a:t>
            </a:r>
            <a:endParaRPr lang="de-DE" dirty="0"/>
          </a:p>
        </p:txBody>
      </p:sp>
      <p:sp>
        <p:nvSpPr>
          <p:cNvPr id="3" name="Content Placeholder 2"/>
          <p:cNvSpPr>
            <a:spLocks noGrp="1"/>
          </p:cNvSpPr>
          <p:nvPr>
            <p:ph idx="4294967295"/>
          </p:nvPr>
        </p:nvSpPr>
        <p:spPr>
          <a:xfrm>
            <a:off x="4233863" y="1844675"/>
            <a:ext cx="7958137" cy="3744913"/>
          </a:xfrm>
        </p:spPr>
        <p:txBody>
          <a:bodyPr/>
          <a:lstStyle/>
          <a:p>
            <a:endParaRPr lang="en-US" sz="1800" dirty="0"/>
          </a:p>
          <a:p>
            <a:endParaRPr lang="en-US" sz="1800" dirty="0"/>
          </a:p>
        </p:txBody>
      </p:sp>
      <p:sp>
        <p:nvSpPr>
          <p:cNvPr id="4" name="Rechteck 3"/>
          <p:cNvSpPr/>
          <p:nvPr/>
        </p:nvSpPr>
        <p:spPr>
          <a:xfrm>
            <a:off x="1847528" y="188640"/>
            <a:ext cx="2708312" cy="5469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4770" tIns="64770" rIns="64770" bIns="64770" numCol="1" spcCol="1270" anchor="ctr" anchorCtr="0">
            <a:noAutofit/>
          </a:bodyPr>
          <a:lstStyle/>
          <a:p>
            <a:pPr marL="0" lvl="1" defTabSz="755650">
              <a:lnSpc>
                <a:spcPct val="90000"/>
              </a:lnSpc>
              <a:spcAft>
                <a:spcPct val="15000"/>
              </a:spcAft>
            </a:pPr>
            <a:endParaRPr lang="en-GB" sz="1700" dirty="0">
              <a:solidFill>
                <a:srgbClr val="FF0000"/>
              </a:solidFill>
            </a:endParaRPr>
          </a:p>
        </p:txBody>
      </p:sp>
      <p:graphicFrame>
        <p:nvGraphicFramePr>
          <p:cNvPr id="12" name="Inhaltsplatzhalter 3">
            <a:extLst>
              <a:ext uri="{FF2B5EF4-FFF2-40B4-BE49-F238E27FC236}">
                <a16:creationId xmlns:a16="http://schemas.microsoft.com/office/drawing/2014/main" id="{8D21A977-4478-A348-8ACA-BCBF459D6146}"/>
              </a:ext>
            </a:extLst>
          </p:cNvPr>
          <p:cNvGraphicFramePr>
            <a:graphicFrameLocks/>
          </p:cNvGraphicFramePr>
          <p:nvPr>
            <p:extLst>
              <p:ext uri="{D42A27DB-BD31-4B8C-83A1-F6EECF244321}">
                <p14:modId xmlns:p14="http://schemas.microsoft.com/office/powerpoint/2010/main" val="1020465705"/>
              </p:ext>
            </p:extLst>
          </p:nvPr>
        </p:nvGraphicFramePr>
        <p:xfrm>
          <a:off x="1302707" y="1644408"/>
          <a:ext cx="9370523" cy="4966557"/>
        </p:xfrm>
        <a:graphic>
          <a:graphicData uri="http://schemas.openxmlformats.org/drawingml/2006/table">
            <a:tbl>
              <a:tblPr firstRow="1" bandRow="1"/>
              <a:tblGrid>
                <a:gridCol w="2688265">
                  <a:extLst>
                    <a:ext uri="{9D8B030D-6E8A-4147-A177-3AD203B41FA5}">
                      <a16:colId xmlns:a16="http://schemas.microsoft.com/office/drawing/2014/main" val="227296742"/>
                    </a:ext>
                  </a:extLst>
                </a:gridCol>
                <a:gridCol w="6682258">
                  <a:extLst>
                    <a:ext uri="{9D8B030D-6E8A-4147-A177-3AD203B41FA5}">
                      <a16:colId xmlns:a16="http://schemas.microsoft.com/office/drawing/2014/main" val="1046284573"/>
                    </a:ext>
                  </a:extLst>
                </a:gridCol>
              </a:tblGrid>
              <a:tr h="243671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sz="2000" b="1" dirty="0">
                          <a:solidFill>
                            <a:schemeClr val="bg1"/>
                          </a:solidFill>
                        </a:rPr>
                        <a:t>Research </a:t>
                      </a:r>
                      <a:r>
                        <a:rPr lang="de-AT" sz="2000" b="1" dirty="0" err="1">
                          <a:solidFill>
                            <a:schemeClr val="bg1"/>
                          </a:solidFill>
                        </a:rPr>
                        <a:t>and</a:t>
                      </a:r>
                      <a:r>
                        <a:rPr lang="de-AT" sz="2000" b="1" dirty="0">
                          <a:solidFill>
                            <a:schemeClr val="bg1"/>
                          </a:solidFill>
                        </a:rPr>
                        <a:t> Innovation Actions (RIA) </a:t>
                      </a:r>
                      <a:endParaRPr lang="de-AT" sz="2000" dirty="0">
                        <a:solidFill>
                          <a:schemeClr val="bg1"/>
                        </a:solidFill>
                      </a:endParaRPr>
                    </a:p>
                    <a:p>
                      <a:endParaRPr lang="de-DE" sz="2000" dirty="0">
                        <a:solidFill>
                          <a:schemeClr val="bg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de-AT" sz="2000" b="1" u="sng" dirty="0">
                          <a:solidFill>
                            <a:schemeClr val="bg1"/>
                          </a:solidFill>
                        </a:rPr>
                        <a:t>=&gt;</a:t>
                      </a:r>
                      <a:r>
                        <a:rPr lang="de-AT" sz="2000" b="1" u="sng" dirty="0" err="1">
                          <a:solidFill>
                            <a:schemeClr val="bg1"/>
                          </a:solidFill>
                        </a:rPr>
                        <a:t>What</a:t>
                      </a:r>
                      <a:r>
                        <a:rPr lang="de-AT" sz="2000" b="1" u="sng" dirty="0">
                          <a:solidFill>
                            <a:schemeClr val="bg1"/>
                          </a:solidFill>
                        </a:rPr>
                        <a:t>?</a:t>
                      </a:r>
                      <a:r>
                        <a:rPr lang="de-AT" sz="2000" b="1" dirty="0">
                          <a:solidFill>
                            <a:schemeClr val="bg1"/>
                          </a:solidFill>
                        </a:rPr>
                        <a:t> </a:t>
                      </a:r>
                      <a:r>
                        <a:rPr lang="de-AT" sz="2000" b="1" dirty="0" err="1">
                          <a:solidFill>
                            <a:schemeClr val="bg1"/>
                          </a:solidFill>
                        </a:rPr>
                        <a:t>Funding</a:t>
                      </a:r>
                      <a:r>
                        <a:rPr lang="de-AT" sz="2000" b="1" dirty="0">
                          <a:solidFill>
                            <a:schemeClr val="bg1"/>
                          </a:solidFill>
                        </a:rPr>
                        <a:t> </a:t>
                      </a:r>
                      <a:r>
                        <a:rPr lang="de-AT" sz="2000" b="1" dirty="0" err="1">
                          <a:solidFill>
                            <a:schemeClr val="bg1"/>
                          </a:solidFill>
                        </a:rPr>
                        <a:t>available</a:t>
                      </a:r>
                      <a:r>
                        <a:rPr lang="de-AT" sz="2000" b="1" dirty="0">
                          <a:solidFill>
                            <a:schemeClr val="bg1"/>
                          </a:solidFill>
                        </a:rPr>
                        <a:t> </a:t>
                      </a:r>
                      <a:r>
                        <a:rPr lang="de-AT" sz="2000" b="1" dirty="0" err="1">
                          <a:solidFill>
                            <a:schemeClr val="bg1"/>
                          </a:solidFill>
                        </a:rPr>
                        <a:t>for</a:t>
                      </a:r>
                      <a:r>
                        <a:rPr lang="de-AT" sz="2000" b="1" dirty="0">
                          <a:solidFill>
                            <a:schemeClr val="bg1"/>
                          </a:solidFill>
                        </a:rPr>
                        <a:t> </a:t>
                      </a:r>
                      <a:r>
                        <a:rPr lang="de-AT" sz="2000" b="1" dirty="0" err="1">
                          <a:solidFill>
                            <a:schemeClr val="bg1"/>
                          </a:solidFill>
                        </a:rPr>
                        <a:t>collaborative</a:t>
                      </a:r>
                      <a:r>
                        <a:rPr lang="de-AT" sz="2000" b="1" dirty="0">
                          <a:solidFill>
                            <a:schemeClr val="bg1"/>
                          </a:solidFill>
                        </a:rPr>
                        <a:t> </a:t>
                      </a:r>
                      <a:r>
                        <a:rPr lang="de-AT" sz="2000" b="1" dirty="0" err="1">
                          <a:solidFill>
                            <a:schemeClr val="bg1"/>
                          </a:solidFill>
                        </a:rPr>
                        <a:t>research</a:t>
                      </a:r>
                      <a:r>
                        <a:rPr lang="de-AT" sz="2000" b="1" dirty="0">
                          <a:solidFill>
                            <a:schemeClr val="bg1"/>
                          </a:solidFill>
                        </a:rPr>
                        <a:t> </a:t>
                      </a:r>
                      <a:r>
                        <a:rPr lang="de-AT" sz="2000" b="1" dirty="0" err="1">
                          <a:solidFill>
                            <a:schemeClr val="bg1"/>
                          </a:solidFill>
                        </a:rPr>
                        <a:t>projects</a:t>
                      </a:r>
                      <a:r>
                        <a:rPr lang="de-AT" sz="2000" b="1" dirty="0">
                          <a:solidFill>
                            <a:schemeClr val="bg1"/>
                          </a:solidFill>
                        </a:rPr>
                        <a:t> </a:t>
                      </a:r>
                      <a:r>
                        <a:rPr lang="de-AT" sz="2000" b="1" dirty="0" err="1">
                          <a:solidFill>
                            <a:schemeClr val="bg1"/>
                          </a:solidFill>
                        </a:rPr>
                        <a:t>tackling</a:t>
                      </a:r>
                      <a:r>
                        <a:rPr lang="de-AT" sz="2000" b="1" dirty="0">
                          <a:solidFill>
                            <a:schemeClr val="bg1"/>
                          </a:solidFill>
                        </a:rPr>
                        <a:t> </a:t>
                      </a:r>
                      <a:r>
                        <a:rPr lang="de-AT" sz="2000" b="1" dirty="0" err="1">
                          <a:solidFill>
                            <a:schemeClr val="bg1"/>
                          </a:solidFill>
                        </a:rPr>
                        <a:t>clearly</a:t>
                      </a:r>
                      <a:r>
                        <a:rPr lang="de-AT" sz="2000" b="1" dirty="0">
                          <a:solidFill>
                            <a:schemeClr val="bg1"/>
                          </a:solidFill>
                        </a:rPr>
                        <a:t> </a:t>
                      </a:r>
                      <a:r>
                        <a:rPr lang="de-AT" sz="2000" b="1" dirty="0" err="1">
                          <a:solidFill>
                            <a:schemeClr val="bg1"/>
                          </a:solidFill>
                        </a:rPr>
                        <a:t>defined</a:t>
                      </a:r>
                      <a:r>
                        <a:rPr lang="de-AT" sz="2000" b="1" dirty="0">
                          <a:solidFill>
                            <a:schemeClr val="bg1"/>
                          </a:solidFill>
                        </a:rPr>
                        <a:t> </a:t>
                      </a:r>
                      <a:r>
                        <a:rPr lang="de-AT" sz="2000" b="1" dirty="0" err="1">
                          <a:solidFill>
                            <a:schemeClr val="bg1"/>
                          </a:solidFill>
                        </a:rPr>
                        <a:t>challenges</a:t>
                      </a:r>
                      <a:r>
                        <a:rPr lang="de-AT" sz="2000" b="1" dirty="0">
                          <a:solidFill>
                            <a:schemeClr val="bg1"/>
                          </a:solidFill>
                        </a:rPr>
                        <a:t> </a:t>
                      </a:r>
                      <a:r>
                        <a:rPr lang="de-AT" sz="2000" b="1" dirty="0" err="1">
                          <a:solidFill>
                            <a:schemeClr val="bg1"/>
                          </a:solidFill>
                        </a:rPr>
                        <a:t>which</a:t>
                      </a:r>
                      <a:r>
                        <a:rPr lang="de-AT" sz="2000" b="1" dirty="0">
                          <a:solidFill>
                            <a:schemeClr val="bg1"/>
                          </a:solidFill>
                        </a:rPr>
                        <a:t> </a:t>
                      </a:r>
                      <a:r>
                        <a:rPr lang="de-AT" sz="2000" b="1" dirty="0" err="1">
                          <a:solidFill>
                            <a:schemeClr val="bg1"/>
                          </a:solidFill>
                        </a:rPr>
                        <a:t>can</a:t>
                      </a:r>
                      <a:r>
                        <a:rPr lang="de-AT" sz="2000" b="1" dirty="0">
                          <a:solidFill>
                            <a:schemeClr val="bg1"/>
                          </a:solidFill>
                        </a:rPr>
                        <a:t> </a:t>
                      </a:r>
                      <a:r>
                        <a:rPr lang="de-AT" sz="2000" b="1" dirty="0" err="1">
                          <a:solidFill>
                            <a:schemeClr val="bg1"/>
                          </a:solidFill>
                        </a:rPr>
                        <a:t>lead</a:t>
                      </a:r>
                      <a:r>
                        <a:rPr lang="de-AT" sz="2000" b="1" dirty="0">
                          <a:solidFill>
                            <a:schemeClr val="bg1"/>
                          </a:solidFill>
                        </a:rPr>
                        <a:t> </a:t>
                      </a:r>
                      <a:r>
                        <a:rPr lang="de-AT" sz="2000" b="1" dirty="0" err="1">
                          <a:solidFill>
                            <a:schemeClr val="bg1"/>
                          </a:solidFill>
                        </a:rPr>
                        <a:t>to</a:t>
                      </a:r>
                      <a:r>
                        <a:rPr lang="de-AT" sz="2000" b="1" dirty="0">
                          <a:solidFill>
                            <a:schemeClr val="bg1"/>
                          </a:solidFill>
                        </a:rPr>
                        <a:t> </a:t>
                      </a:r>
                      <a:r>
                        <a:rPr lang="de-AT" sz="2000" b="1" dirty="0" err="1">
                          <a:solidFill>
                            <a:schemeClr val="bg1"/>
                          </a:solidFill>
                        </a:rPr>
                        <a:t>the</a:t>
                      </a:r>
                      <a:r>
                        <a:rPr lang="de-AT" sz="2000" b="1" dirty="0">
                          <a:solidFill>
                            <a:schemeClr val="bg1"/>
                          </a:solidFill>
                        </a:rPr>
                        <a:t> </a:t>
                      </a:r>
                      <a:r>
                        <a:rPr lang="de-AT" sz="2000" b="1" dirty="0" err="1">
                          <a:solidFill>
                            <a:schemeClr val="bg1"/>
                          </a:solidFill>
                        </a:rPr>
                        <a:t>development</a:t>
                      </a:r>
                      <a:r>
                        <a:rPr lang="de-AT" sz="2000" b="1" dirty="0">
                          <a:solidFill>
                            <a:schemeClr val="bg1"/>
                          </a:solidFill>
                        </a:rPr>
                        <a:t> </a:t>
                      </a:r>
                      <a:r>
                        <a:rPr lang="de-AT" sz="2000" b="1" dirty="0" err="1">
                          <a:solidFill>
                            <a:schemeClr val="bg1"/>
                          </a:solidFill>
                        </a:rPr>
                        <a:t>of</a:t>
                      </a:r>
                      <a:r>
                        <a:rPr lang="de-AT" sz="2000" b="1" dirty="0">
                          <a:solidFill>
                            <a:schemeClr val="bg1"/>
                          </a:solidFill>
                        </a:rPr>
                        <a:t> </a:t>
                      </a:r>
                      <a:r>
                        <a:rPr lang="de-AT" sz="2000" b="1" dirty="0" err="1">
                          <a:solidFill>
                            <a:schemeClr val="bg1"/>
                          </a:solidFill>
                        </a:rPr>
                        <a:t>new</a:t>
                      </a:r>
                      <a:r>
                        <a:rPr lang="de-AT" sz="2000" b="1" dirty="0">
                          <a:solidFill>
                            <a:schemeClr val="bg1"/>
                          </a:solidFill>
                        </a:rPr>
                        <a:t> </a:t>
                      </a:r>
                      <a:r>
                        <a:rPr lang="de-AT" sz="2000" b="1" dirty="0" err="1">
                          <a:solidFill>
                            <a:schemeClr val="bg1"/>
                          </a:solidFill>
                        </a:rPr>
                        <a:t>knowledge</a:t>
                      </a:r>
                      <a:r>
                        <a:rPr lang="de-AT" sz="2000" b="1" dirty="0">
                          <a:solidFill>
                            <a:schemeClr val="bg1"/>
                          </a:solidFill>
                        </a:rPr>
                        <a:t> </a:t>
                      </a:r>
                      <a:r>
                        <a:rPr lang="de-AT" sz="2000" b="1" dirty="0" err="1">
                          <a:solidFill>
                            <a:schemeClr val="bg1"/>
                          </a:solidFill>
                        </a:rPr>
                        <a:t>or</a:t>
                      </a:r>
                      <a:r>
                        <a:rPr lang="de-AT" sz="2000" b="1" dirty="0">
                          <a:solidFill>
                            <a:schemeClr val="bg1"/>
                          </a:solidFill>
                        </a:rPr>
                        <a:t> </a:t>
                      </a:r>
                      <a:r>
                        <a:rPr lang="de-AT" sz="2000" b="1" dirty="0" err="1">
                          <a:solidFill>
                            <a:schemeClr val="bg1"/>
                          </a:solidFill>
                        </a:rPr>
                        <a:t>new</a:t>
                      </a:r>
                      <a:r>
                        <a:rPr lang="de-AT" sz="2000" b="1" dirty="0">
                          <a:solidFill>
                            <a:schemeClr val="bg1"/>
                          </a:solidFill>
                        </a:rPr>
                        <a:t> </a:t>
                      </a:r>
                      <a:r>
                        <a:rPr lang="de-AT" sz="2000" b="1" dirty="0" err="1">
                          <a:solidFill>
                            <a:schemeClr val="bg1"/>
                          </a:solidFill>
                        </a:rPr>
                        <a:t>technology</a:t>
                      </a:r>
                      <a:r>
                        <a:rPr lang="de-AT" sz="2000" b="1" dirty="0">
                          <a:solidFill>
                            <a:schemeClr val="bg1"/>
                          </a:solidFill>
                        </a:rPr>
                        <a:t>. </a:t>
                      </a:r>
                    </a:p>
                    <a:p>
                      <a:endParaRPr lang="de-AT" sz="2000" b="1" dirty="0">
                        <a:solidFill>
                          <a:schemeClr val="bg1"/>
                        </a:solidFill>
                      </a:endParaRPr>
                    </a:p>
                    <a:p>
                      <a:r>
                        <a:rPr lang="de-AT" sz="2000" b="1" u="sng" dirty="0">
                          <a:solidFill>
                            <a:schemeClr val="bg1"/>
                          </a:solidFill>
                        </a:rPr>
                        <a:t>=&gt;Who? </a:t>
                      </a:r>
                      <a:r>
                        <a:rPr lang="de-AT" sz="2000" b="1" dirty="0" err="1">
                          <a:solidFill>
                            <a:schemeClr val="bg1"/>
                          </a:solidFill>
                        </a:rPr>
                        <a:t>Consortia</a:t>
                      </a:r>
                      <a:r>
                        <a:rPr lang="de-AT" sz="2000" b="1" dirty="0">
                          <a:solidFill>
                            <a:schemeClr val="bg1"/>
                          </a:solidFill>
                        </a:rPr>
                        <a:t> </a:t>
                      </a:r>
                      <a:r>
                        <a:rPr lang="de-AT" sz="2000" b="1" dirty="0" err="1">
                          <a:solidFill>
                            <a:schemeClr val="bg1"/>
                          </a:solidFill>
                        </a:rPr>
                        <a:t>of</a:t>
                      </a:r>
                      <a:r>
                        <a:rPr lang="de-AT" sz="2000" b="1" dirty="0">
                          <a:solidFill>
                            <a:schemeClr val="bg1"/>
                          </a:solidFill>
                        </a:rPr>
                        <a:t> </a:t>
                      </a:r>
                      <a:r>
                        <a:rPr lang="de-AT" sz="2000" b="1" dirty="0" err="1">
                          <a:solidFill>
                            <a:schemeClr val="bg1"/>
                          </a:solidFill>
                        </a:rPr>
                        <a:t>partners</a:t>
                      </a:r>
                      <a:r>
                        <a:rPr lang="de-AT" sz="2000" b="1" dirty="0">
                          <a:solidFill>
                            <a:schemeClr val="bg1"/>
                          </a:solidFill>
                        </a:rPr>
                        <a:t> </a:t>
                      </a:r>
                      <a:r>
                        <a:rPr lang="de-AT" sz="2000" b="1" dirty="0" err="1">
                          <a:solidFill>
                            <a:schemeClr val="bg1"/>
                          </a:solidFill>
                        </a:rPr>
                        <a:t>from</a:t>
                      </a:r>
                      <a:r>
                        <a:rPr lang="de-AT" sz="2000" b="1" dirty="0">
                          <a:solidFill>
                            <a:schemeClr val="bg1"/>
                          </a:solidFill>
                        </a:rPr>
                        <a:t> different countries, </a:t>
                      </a:r>
                      <a:r>
                        <a:rPr lang="de-AT" sz="2000" b="1" dirty="0" err="1">
                          <a:solidFill>
                            <a:schemeClr val="bg1"/>
                          </a:solidFill>
                        </a:rPr>
                        <a:t>industry</a:t>
                      </a:r>
                      <a:r>
                        <a:rPr lang="de-AT" sz="2000" b="1" dirty="0">
                          <a:solidFill>
                            <a:schemeClr val="bg1"/>
                          </a:solidFill>
                        </a:rPr>
                        <a:t> </a:t>
                      </a:r>
                      <a:r>
                        <a:rPr lang="de-AT" sz="2000" b="1" dirty="0" err="1">
                          <a:solidFill>
                            <a:schemeClr val="bg1"/>
                          </a:solidFill>
                        </a:rPr>
                        <a:t>and</a:t>
                      </a:r>
                      <a:r>
                        <a:rPr lang="de-AT" sz="2000" b="1" dirty="0">
                          <a:solidFill>
                            <a:schemeClr val="bg1"/>
                          </a:solidFill>
                        </a:rPr>
                        <a:t> </a:t>
                      </a:r>
                      <a:r>
                        <a:rPr lang="de-AT" sz="2000" b="1" dirty="0" err="1">
                          <a:solidFill>
                            <a:schemeClr val="bg1"/>
                          </a:solidFill>
                        </a:rPr>
                        <a:t>academia</a:t>
                      </a:r>
                      <a:r>
                        <a:rPr lang="de-AT" sz="2000" b="1" dirty="0">
                          <a:solidFill>
                            <a:schemeClr val="bg1"/>
                          </a:solidFill>
                        </a:rPr>
                        <a:t>. Min. 3 legal </a:t>
                      </a:r>
                      <a:r>
                        <a:rPr lang="de-AT" sz="2000" b="1" dirty="0" err="1">
                          <a:solidFill>
                            <a:schemeClr val="bg1"/>
                          </a:solidFill>
                        </a:rPr>
                        <a:t>entities</a:t>
                      </a:r>
                      <a:r>
                        <a:rPr lang="de-AT" sz="2000" b="1" dirty="0">
                          <a:solidFill>
                            <a:schemeClr val="bg1"/>
                          </a:solidFill>
                        </a:rPr>
                        <a:t> </a:t>
                      </a:r>
                      <a:r>
                        <a:rPr lang="de-AT" sz="2000" b="1" dirty="0" err="1">
                          <a:solidFill>
                            <a:schemeClr val="bg1"/>
                          </a:solidFill>
                        </a:rPr>
                        <a:t>established</a:t>
                      </a:r>
                      <a:r>
                        <a:rPr lang="de-AT" sz="2000" b="1" dirty="0">
                          <a:solidFill>
                            <a:schemeClr val="bg1"/>
                          </a:solidFill>
                        </a:rPr>
                        <a:t> in 3 Member States </a:t>
                      </a:r>
                      <a:r>
                        <a:rPr lang="de-AT" sz="2000" b="1" dirty="0" err="1">
                          <a:solidFill>
                            <a:schemeClr val="bg1"/>
                          </a:solidFill>
                        </a:rPr>
                        <a:t>or</a:t>
                      </a:r>
                      <a:r>
                        <a:rPr lang="de-AT" sz="2000" b="1" dirty="0">
                          <a:solidFill>
                            <a:schemeClr val="bg1"/>
                          </a:solidFill>
                        </a:rPr>
                        <a:t> Associated Countries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933745751"/>
                  </a:ext>
                </a:extLst>
              </a:tr>
              <a:tr h="214431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sz="2000" b="1" dirty="0">
                          <a:solidFill>
                            <a:schemeClr val="bg1"/>
                          </a:solidFill>
                        </a:rPr>
                        <a:t>Innovation Actions (IA) </a:t>
                      </a:r>
                      <a:endParaRPr lang="de-AT" sz="2000" dirty="0">
                        <a:solidFill>
                          <a:schemeClr val="bg1"/>
                        </a:solidFill>
                      </a:endParaRPr>
                    </a:p>
                    <a:p>
                      <a:endParaRPr lang="de-DE" sz="2000" dirty="0">
                        <a:solidFill>
                          <a:schemeClr val="bg1"/>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de-AT" sz="2000" b="1" u="sng" dirty="0">
                          <a:solidFill>
                            <a:schemeClr val="bg1"/>
                          </a:solidFill>
                        </a:rPr>
                        <a:t>=&gt;</a:t>
                      </a:r>
                      <a:r>
                        <a:rPr lang="de-AT" sz="2000" b="1" u="sng" dirty="0" err="1">
                          <a:solidFill>
                            <a:schemeClr val="bg1"/>
                          </a:solidFill>
                        </a:rPr>
                        <a:t>What</a:t>
                      </a:r>
                      <a:r>
                        <a:rPr lang="de-AT" sz="2000" b="1" u="sng" dirty="0">
                          <a:solidFill>
                            <a:schemeClr val="bg1"/>
                          </a:solidFill>
                        </a:rPr>
                        <a:t>?</a:t>
                      </a:r>
                      <a:r>
                        <a:rPr lang="de-AT" sz="2000" b="1" dirty="0">
                          <a:solidFill>
                            <a:schemeClr val="bg1"/>
                          </a:solidFill>
                        </a:rPr>
                        <a:t> </a:t>
                      </a:r>
                      <a:r>
                        <a:rPr lang="de-AT" sz="2000" b="1" dirty="0" err="1">
                          <a:solidFill>
                            <a:schemeClr val="bg1"/>
                          </a:solidFill>
                        </a:rPr>
                        <a:t>Funding</a:t>
                      </a:r>
                      <a:r>
                        <a:rPr lang="de-AT" sz="2000" b="1" dirty="0">
                          <a:solidFill>
                            <a:schemeClr val="bg1"/>
                          </a:solidFill>
                        </a:rPr>
                        <a:t> </a:t>
                      </a:r>
                      <a:r>
                        <a:rPr lang="de-AT" sz="2000" b="1" dirty="0" err="1">
                          <a:solidFill>
                            <a:schemeClr val="bg1"/>
                          </a:solidFill>
                        </a:rPr>
                        <a:t>available</a:t>
                      </a:r>
                      <a:r>
                        <a:rPr lang="de-AT" sz="2000" b="1" dirty="0">
                          <a:solidFill>
                            <a:schemeClr val="bg1"/>
                          </a:solidFill>
                        </a:rPr>
                        <a:t> </a:t>
                      </a:r>
                      <a:r>
                        <a:rPr lang="de-AT" sz="2000" b="1" dirty="0" err="1">
                          <a:solidFill>
                            <a:schemeClr val="bg1"/>
                          </a:solidFill>
                        </a:rPr>
                        <a:t>for</a:t>
                      </a:r>
                      <a:r>
                        <a:rPr lang="de-AT" sz="2000" b="1" dirty="0">
                          <a:solidFill>
                            <a:schemeClr val="bg1"/>
                          </a:solidFill>
                        </a:rPr>
                        <a:t> </a:t>
                      </a:r>
                      <a:r>
                        <a:rPr lang="de-AT" sz="2000" b="1" dirty="0" err="1">
                          <a:solidFill>
                            <a:schemeClr val="bg1"/>
                          </a:solidFill>
                        </a:rPr>
                        <a:t>closer-to-the-market</a:t>
                      </a:r>
                      <a:r>
                        <a:rPr lang="de-AT" sz="2000" b="1" dirty="0">
                          <a:solidFill>
                            <a:schemeClr val="bg1"/>
                          </a:solidFill>
                        </a:rPr>
                        <a:t> </a:t>
                      </a:r>
                      <a:r>
                        <a:rPr lang="de-AT" sz="2000" b="1" dirty="0" err="1">
                          <a:solidFill>
                            <a:schemeClr val="bg1"/>
                          </a:solidFill>
                        </a:rPr>
                        <a:t>activities</a:t>
                      </a:r>
                      <a:r>
                        <a:rPr lang="de-AT" sz="2000" b="1" dirty="0">
                          <a:solidFill>
                            <a:schemeClr val="bg1"/>
                          </a:solidFill>
                        </a:rPr>
                        <a:t> </a:t>
                      </a:r>
                      <a:r>
                        <a:rPr lang="de-AT" sz="2000" b="1" dirty="0" err="1">
                          <a:solidFill>
                            <a:schemeClr val="bg1"/>
                          </a:solidFill>
                        </a:rPr>
                        <a:t>including</a:t>
                      </a:r>
                      <a:r>
                        <a:rPr lang="de-AT" sz="2000" b="1" dirty="0">
                          <a:solidFill>
                            <a:schemeClr val="bg1"/>
                          </a:solidFill>
                        </a:rPr>
                        <a:t> </a:t>
                      </a:r>
                      <a:r>
                        <a:rPr lang="de-AT" sz="2000" b="1" dirty="0" err="1">
                          <a:solidFill>
                            <a:schemeClr val="bg1"/>
                          </a:solidFill>
                        </a:rPr>
                        <a:t>prototyping</a:t>
                      </a:r>
                      <a:r>
                        <a:rPr lang="de-AT" sz="2000" b="1" dirty="0">
                          <a:solidFill>
                            <a:schemeClr val="bg1"/>
                          </a:solidFill>
                        </a:rPr>
                        <a:t>, </a:t>
                      </a:r>
                      <a:r>
                        <a:rPr lang="de-AT" sz="2000" b="1" dirty="0" err="1">
                          <a:solidFill>
                            <a:schemeClr val="bg1"/>
                          </a:solidFill>
                        </a:rPr>
                        <a:t>testing</a:t>
                      </a:r>
                      <a:r>
                        <a:rPr lang="de-AT" sz="2000" b="1" dirty="0">
                          <a:solidFill>
                            <a:schemeClr val="bg1"/>
                          </a:solidFill>
                        </a:rPr>
                        <a:t>, </a:t>
                      </a:r>
                      <a:r>
                        <a:rPr lang="de-AT" sz="2000" b="1" dirty="0" err="1">
                          <a:solidFill>
                            <a:schemeClr val="bg1"/>
                          </a:solidFill>
                        </a:rPr>
                        <a:t>demonstrating</a:t>
                      </a:r>
                      <a:r>
                        <a:rPr lang="de-AT" sz="2000" b="1" dirty="0">
                          <a:solidFill>
                            <a:schemeClr val="bg1"/>
                          </a:solidFill>
                        </a:rPr>
                        <a:t>, </a:t>
                      </a:r>
                      <a:r>
                        <a:rPr lang="de-AT" sz="2000" b="1" dirty="0" err="1">
                          <a:solidFill>
                            <a:schemeClr val="bg1"/>
                          </a:solidFill>
                        </a:rPr>
                        <a:t>piloting</a:t>
                      </a:r>
                      <a:r>
                        <a:rPr lang="de-AT" sz="2000" b="1" dirty="0">
                          <a:solidFill>
                            <a:schemeClr val="bg1"/>
                          </a:solidFill>
                        </a:rPr>
                        <a:t>, </a:t>
                      </a:r>
                      <a:r>
                        <a:rPr lang="de-AT" sz="2000" b="1" dirty="0" err="1">
                          <a:solidFill>
                            <a:schemeClr val="bg1"/>
                          </a:solidFill>
                        </a:rPr>
                        <a:t>scaling-up</a:t>
                      </a:r>
                      <a:r>
                        <a:rPr lang="de-AT" sz="2000" b="1" dirty="0">
                          <a:solidFill>
                            <a:schemeClr val="bg1"/>
                          </a:solidFill>
                        </a:rPr>
                        <a:t> etc. </a:t>
                      </a:r>
                      <a:r>
                        <a:rPr lang="de-AT" sz="2000" b="1" dirty="0" err="1">
                          <a:solidFill>
                            <a:schemeClr val="bg1"/>
                          </a:solidFill>
                        </a:rPr>
                        <a:t>for</a:t>
                      </a:r>
                      <a:r>
                        <a:rPr lang="de-AT" sz="2000" b="1" dirty="0">
                          <a:solidFill>
                            <a:schemeClr val="bg1"/>
                          </a:solidFill>
                        </a:rPr>
                        <a:t> </a:t>
                      </a:r>
                      <a:r>
                        <a:rPr lang="de-AT" sz="2000" b="1" dirty="0" err="1">
                          <a:solidFill>
                            <a:schemeClr val="bg1"/>
                          </a:solidFill>
                        </a:rPr>
                        <a:t>new</a:t>
                      </a:r>
                      <a:r>
                        <a:rPr lang="de-AT" sz="2000" b="1" dirty="0">
                          <a:solidFill>
                            <a:schemeClr val="bg1"/>
                          </a:solidFill>
                        </a:rPr>
                        <a:t> </a:t>
                      </a:r>
                      <a:r>
                        <a:rPr lang="de-AT" sz="2000" b="1" dirty="0" err="1">
                          <a:solidFill>
                            <a:schemeClr val="bg1"/>
                          </a:solidFill>
                        </a:rPr>
                        <a:t>or</a:t>
                      </a:r>
                      <a:r>
                        <a:rPr lang="de-AT" sz="2000" b="1" dirty="0">
                          <a:solidFill>
                            <a:schemeClr val="bg1"/>
                          </a:solidFill>
                        </a:rPr>
                        <a:t> </a:t>
                      </a:r>
                      <a:r>
                        <a:rPr lang="de-AT" sz="2000" b="1" dirty="0" err="1">
                          <a:solidFill>
                            <a:schemeClr val="bg1"/>
                          </a:solidFill>
                        </a:rPr>
                        <a:t>improved</a:t>
                      </a:r>
                      <a:r>
                        <a:rPr lang="de-AT" sz="2000" b="1" dirty="0">
                          <a:solidFill>
                            <a:schemeClr val="bg1"/>
                          </a:solidFill>
                        </a:rPr>
                        <a:t> </a:t>
                      </a:r>
                      <a:r>
                        <a:rPr lang="de-AT" sz="2000" b="1" dirty="0" err="1">
                          <a:solidFill>
                            <a:schemeClr val="bg1"/>
                          </a:solidFill>
                        </a:rPr>
                        <a:t>products</a:t>
                      </a:r>
                      <a:r>
                        <a:rPr lang="de-AT" sz="2000" b="1" dirty="0">
                          <a:solidFill>
                            <a:schemeClr val="bg1"/>
                          </a:solidFill>
                        </a:rPr>
                        <a:t>, </a:t>
                      </a:r>
                      <a:r>
                        <a:rPr lang="de-AT" sz="2000" b="1" dirty="0" err="1">
                          <a:solidFill>
                            <a:schemeClr val="bg1"/>
                          </a:solidFill>
                        </a:rPr>
                        <a:t>processes</a:t>
                      </a:r>
                      <a:r>
                        <a:rPr lang="de-AT" sz="2000" b="1" dirty="0">
                          <a:solidFill>
                            <a:schemeClr val="bg1"/>
                          </a:solidFill>
                        </a:rPr>
                        <a:t> </a:t>
                      </a:r>
                      <a:r>
                        <a:rPr lang="de-AT" sz="2000" b="1" dirty="0" err="1">
                          <a:solidFill>
                            <a:schemeClr val="bg1"/>
                          </a:solidFill>
                        </a:rPr>
                        <a:t>or</a:t>
                      </a:r>
                      <a:r>
                        <a:rPr lang="de-AT" sz="2000" b="1" dirty="0">
                          <a:solidFill>
                            <a:schemeClr val="bg1"/>
                          </a:solidFill>
                        </a:rPr>
                        <a:t> </a:t>
                      </a:r>
                      <a:r>
                        <a:rPr lang="de-AT" sz="2000" b="1" dirty="0" err="1">
                          <a:solidFill>
                            <a:schemeClr val="bg1"/>
                          </a:solidFill>
                        </a:rPr>
                        <a:t>services</a:t>
                      </a:r>
                      <a:r>
                        <a:rPr lang="de-AT" sz="2000" b="1" dirty="0">
                          <a:solidFill>
                            <a:schemeClr val="bg1"/>
                          </a:solidFill>
                        </a:rPr>
                        <a:t>. </a:t>
                      </a:r>
                    </a:p>
                    <a:p>
                      <a:endParaRPr lang="de-AT" sz="2000" b="1"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AT" sz="2000" b="1" u="sng" dirty="0">
                          <a:solidFill>
                            <a:schemeClr val="bg1"/>
                          </a:solidFill>
                        </a:rPr>
                        <a:t>=&gt;Who? </a:t>
                      </a:r>
                      <a:r>
                        <a:rPr lang="de-AT" sz="2000" b="1" dirty="0" err="1">
                          <a:solidFill>
                            <a:schemeClr val="bg1"/>
                          </a:solidFill>
                        </a:rPr>
                        <a:t>Consortia</a:t>
                      </a:r>
                      <a:r>
                        <a:rPr lang="de-AT" sz="2000" b="1" dirty="0">
                          <a:solidFill>
                            <a:schemeClr val="bg1"/>
                          </a:solidFill>
                        </a:rPr>
                        <a:t> </a:t>
                      </a:r>
                      <a:r>
                        <a:rPr lang="de-AT" sz="2000" b="1" dirty="0" err="1">
                          <a:solidFill>
                            <a:schemeClr val="bg1"/>
                          </a:solidFill>
                        </a:rPr>
                        <a:t>of</a:t>
                      </a:r>
                      <a:r>
                        <a:rPr lang="de-AT" sz="2000" b="1" dirty="0">
                          <a:solidFill>
                            <a:schemeClr val="bg1"/>
                          </a:solidFill>
                        </a:rPr>
                        <a:t> </a:t>
                      </a:r>
                      <a:r>
                        <a:rPr lang="de-AT" sz="2000" b="1" dirty="0" err="1">
                          <a:solidFill>
                            <a:schemeClr val="bg1"/>
                          </a:solidFill>
                        </a:rPr>
                        <a:t>partners</a:t>
                      </a:r>
                      <a:r>
                        <a:rPr lang="de-AT" sz="2000" b="1" dirty="0">
                          <a:solidFill>
                            <a:schemeClr val="bg1"/>
                          </a:solidFill>
                        </a:rPr>
                        <a:t> </a:t>
                      </a:r>
                      <a:r>
                        <a:rPr lang="de-AT" sz="2000" b="1" dirty="0" err="1">
                          <a:solidFill>
                            <a:schemeClr val="bg1"/>
                          </a:solidFill>
                        </a:rPr>
                        <a:t>from</a:t>
                      </a:r>
                      <a:r>
                        <a:rPr lang="de-AT" sz="2000" b="1" dirty="0">
                          <a:solidFill>
                            <a:schemeClr val="bg1"/>
                          </a:solidFill>
                        </a:rPr>
                        <a:t> different countries, </a:t>
                      </a:r>
                      <a:r>
                        <a:rPr lang="de-AT" sz="2000" b="1" dirty="0" err="1">
                          <a:solidFill>
                            <a:schemeClr val="bg1"/>
                          </a:solidFill>
                        </a:rPr>
                        <a:t>industry</a:t>
                      </a:r>
                      <a:r>
                        <a:rPr lang="de-AT" sz="2000" b="1" dirty="0">
                          <a:solidFill>
                            <a:schemeClr val="bg1"/>
                          </a:solidFill>
                        </a:rPr>
                        <a:t> </a:t>
                      </a:r>
                      <a:r>
                        <a:rPr lang="de-AT" sz="2000" b="1" dirty="0" err="1">
                          <a:solidFill>
                            <a:schemeClr val="bg1"/>
                          </a:solidFill>
                        </a:rPr>
                        <a:t>and</a:t>
                      </a:r>
                      <a:r>
                        <a:rPr lang="de-AT" sz="2000" b="1" dirty="0">
                          <a:solidFill>
                            <a:schemeClr val="bg1"/>
                          </a:solidFill>
                        </a:rPr>
                        <a:t> </a:t>
                      </a:r>
                      <a:r>
                        <a:rPr lang="de-AT" sz="2000" b="1" dirty="0" err="1">
                          <a:solidFill>
                            <a:schemeClr val="bg1"/>
                          </a:solidFill>
                        </a:rPr>
                        <a:t>academia</a:t>
                      </a:r>
                      <a:r>
                        <a:rPr lang="de-AT" sz="2000" b="1" dirty="0">
                          <a:solidFill>
                            <a:schemeClr val="bg1"/>
                          </a:solidFill>
                        </a:rPr>
                        <a:t>. Min. 3 legal </a:t>
                      </a:r>
                      <a:r>
                        <a:rPr lang="de-AT" sz="2000" b="1" dirty="0" err="1">
                          <a:solidFill>
                            <a:schemeClr val="bg1"/>
                          </a:solidFill>
                        </a:rPr>
                        <a:t>entities</a:t>
                      </a:r>
                      <a:r>
                        <a:rPr lang="de-AT" sz="2000" b="1" dirty="0">
                          <a:solidFill>
                            <a:schemeClr val="bg1"/>
                          </a:solidFill>
                        </a:rPr>
                        <a:t> </a:t>
                      </a:r>
                      <a:r>
                        <a:rPr lang="de-AT" sz="2000" b="1" dirty="0" err="1">
                          <a:solidFill>
                            <a:schemeClr val="bg1"/>
                          </a:solidFill>
                        </a:rPr>
                        <a:t>established</a:t>
                      </a:r>
                      <a:r>
                        <a:rPr lang="de-AT" sz="2000" b="1" dirty="0">
                          <a:solidFill>
                            <a:schemeClr val="bg1"/>
                          </a:solidFill>
                        </a:rPr>
                        <a:t> in 3 Member States </a:t>
                      </a:r>
                      <a:r>
                        <a:rPr lang="de-AT" sz="2000" b="1" dirty="0" err="1">
                          <a:solidFill>
                            <a:schemeClr val="bg1"/>
                          </a:solidFill>
                        </a:rPr>
                        <a:t>or</a:t>
                      </a:r>
                      <a:r>
                        <a:rPr lang="de-AT" sz="2000" b="1" dirty="0">
                          <a:solidFill>
                            <a:schemeClr val="bg1"/>
                          </a:solidFill>
                        </a:rPr>
                        <a:t> Associated Countries</a:t>
                      </a:r>
                      <a:r>
                        <a:rPr lang="de-AT" sz="2000" b="1" baseline="0" dirty="0">
                          <a:solidFill>
                            <a:schemeClr val="bg1"/>
                          </a:solidFill>
                        </a:rPr>
                        <a:t> </a:t>
                      </a:r>
                      <a:r>
                        <a:rPr lang="de-AT" sz="2000" b="1" dirty="0">
                          <a:solidFill>
                            <a:schemeClr val="bg1"/>
                          </a:solidFill>
                        </a:rPr>
                        <a:t>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3484073053"/>
                  </a:ext>
                </a:extLst>
              </a:tr>
            </a:tbl>
          </a:graphicData>
        </a:graphic>
      </p:graphicFrame>
      <p:sp>
        <p:nvSpPr>
          <p:cNvPr id="13" name="Textfeld 12"/>
          <p:cNvSpPr txBox="1"/>
          <p:nvPr/>
        </p:nvSpPr>
        <p:spPr>
          <a:xfrm>
            <a:off x="2053208" y="2565262"/>
            <a:ext cx="1945178" cy="646331"/>
          </a:xfrm>
          <a:prstGeom prst="rect">
            <a:avLst/>
          </a:prstGeom>
          <a:noFill/>
        </p:spPr>
        <p:txBody>
          <a:bodyPr wrap="square" rtlCol="0">
            <a:spAutoFit/>
          </a:bodyPr>
          <a:lstStyle/>
          <a:p>
            <a:pPr defTabSz="457200"/>
            <a:r>
              <a:rPr lang="de-DE" dirty="0">
                <a:solidFill>
                  <a:prstClr val="black">
                    <a:lumMod val="75000"/>
                    <a:lumOff val="25000"/>
                  </a:prstClr>
                </a:solidFill>
                <a:latin typeface="Calibri" panose="020F0502020204030204"/>
              </a:rPr>
              <a:t>Business Plan (TRL </a:t>
            </a:r>
            <a:r>
              <a:rPr lang="de-DE" dirty="0" err="1">
                <a:solidFill>
                  <a:prstClr val="black">
                    <a:lumMod val="75000"/>
                    <a:lumOff val="25000"/>
                  </a:prstClr>
                </a:solidFill>
                <a:latin typeface="Calibri" panose="020F0502020204030204"/>
              </a:rPr>
              <a:t>higher</a:t>
            </a:r>
            <a:r>
              <a:rPr lang="de-DE" dirty="0">
                <a:solidFill>
                  <a:prstClr val="black">
                    <a:lumMod val="75000"/>
                    <a:lumOff val="25000"/>
                  </a:prstClr>
                </a:solidFill>
                <a:latin typeface="Calibri" panose="020F0502020204030204"/>
              </a:rPr>
              <a:t> </a:t>
            </a:r>
            <a:r>
              <a:rPr lang="de-DE" dirty="0" err="1">
                <a:solidFill>
                  <a:prstClr val="black">
                    <a:lumMod val="75000"/>
                    <a:lumOff val="25000"/>
                  </a:prstClr>
                </a:solidFill>
                <a:latin typeface="Calibri" panose="020F0502020204030204"/>
              </a:rPr>
              <a:t>than</a:t>
            </a:r>
            <a:r>
              <a:rPr lang="de-DE" dirty="0">
                <a:solidFill>
                  <a:prstClr val="black">
                    <a:lumMod val="75000"/>
                    <a:lumOff val="25000"/>
                  </a:prstClr>
                </a:solidFill>
                <a:latin typeface="Calibri" panose="020F0502020204030204"/>
              </a:rPr>
              <a:t> 6</a:t>
            </a:r>
            <a:endParaRPr lang="de-AT" dirty="0">
              <a:solidFill>
                <a:prstClr val="black">
                  <a:lumMod val="75000"/>
                  <a:lumOff val="25000"/>
                </a:prstClr>
              </a:solidFill>
              <a:latin typeface="Calibri" panose="020F0502020204030204"/>
            </a:endParaRPr>
          </a:p>
        </p:txBody>
      </p:sp>
      <p:sp>
        <p:nvSpPr>
          <p:cNvPr id="14" name="Textfeld 13"/>
          <p:cNvSpPr txBox="1"/>
          <p:nvPr/>
        </p:nvSpPr>
        <p:spPr>
          <a:xfrm>
            <a:off x="1847528" y="4634382"/>
            <a:ext cx="1945178" cy="1200329"/>
          </a:xfrm>
          <a:prstGeom prst="rect">
            <a:avLst/>
          </a:prstGeom>
          <a:noFill/>
        </p:spPr>
        <p:txBody>
          <a:bodyPr wrap="square" rtlCol="0">
            <a:spAutoFit/>
          </a:bodyPr>
          <a:lstStyle/>
          <a:p>
            <a:pPr defTabSz="457200"/>
            <a:r>
              <a:rPr lang="de-DE" dirty="0">
                <a:solidFill>
                  <a:prstClr val="black">
                    <a:lumMod val="75000"/>
                    <a:lumOff val="25000"/>
                  </a:prstClr>
                </a:solidFill>
                <a:latin typeface="Calibri" panose="020F0502020204030204"/>
              </a:rPr>
              <a:t>Business Plan (TRL </a:t>
            </a:r>
            <a:r>
              <a:rPr lang="de-DE" dirty="0" err="1">
                <a:solidFill>
                  <a:prstClr val="black">
                    <a:lumMod val="75000"/>
                    <a:lumOff val="25000"/>
                  </a:prstClr>
                </a:solidFill>
                <a:latin typeface="Calibri" panose="020F0502020204030204"/>
              </a:rPr>
              <a:t>higher</a:t>
            </a:r>
            <a:r>
              <a:rPr lang="de-DE" dirty="0">
                <a:solidFill>
                  <a:prstClr val="black">
                    <a:lumMod val="75000"/>
                    <a:lumOff val="25000"/>
                  </a:prstClr>
                </a:solidFill>
                <a:latin typeface="Calibri" panose="020F0502020204030204"/>
              </a:rPr>
              <a:t> </a:t>
            </a:r>
            <a:r>
              <a:rPr lang="de-DE" dirty="0" err="1">
                <a:solidFill>
                  <a:prstClr val="black">
                    <a:lumMod val="75000"/>
                    <a:lumOff val="25000"/>
                  </a:prstClr>
                </a:solidFill>
                <a:latin typeface="Calibri" panose="020F0502020204030204"/>
              </a:rPr>
              <a:t>than</a:t>
            </a:r>
            <a:r>
              <a:rPr lang="de-DE" dirty="0">
                <a:solidFill>
                  <a:prstClr val="black">
                    <a:lumMod val="75000"/>
                    <a:lumOff val="25000"/>
                  </a:prstClr>
                </a:solidFill>
                <a:latin typeface="Calibri" panose="020F0502020204030204"/>
              </a:rPr>
              <a:t> 6/ </a:t>
            </a:r>
            <a:r>
              <a:rPr lang="de-DE" dirty="0" err="1">
                <a:solidFill>
                  <a:prstClr val="black">
                    <a:lumMod val="75000"/>
                    <a:lumOff val="25000"/>
                  </a:prstClr>
                </a:solidFill>
                <a:latin typeface="Calibri" panose="020F0502020204030204"/>
              </a:rPr>
              <a:t>if</a:t>
            </a:r>
            <a:r>
              <a:rPr lang="de-DE" dirty="0">
                <a:solidFill>
                  <a:prstClr val="black">
                    <a:lumMod val="75000"/>
                    <a:lumOff val="25000"/>
                  </a:prstClr>
                </a:solidFill>
                <a:latin typeface="Calibri" panose="020F0502020204030204"/>
              </a:rPr>
              <a:t> </a:t>
            </a:r>
            <a:r>
              <a:rPr lang="de-DE" dirty="0" err="1">
                <a:solidFill>
                  <a:prstClr val="black">
                    <a:lumMod val="75000"/>
                    <a:lumOff val="25000"/>
                  </a:prstClr>
                </a:solidFill>
                <a:latin typeface="Calibri" panose="020F0502020204030204"/>
              </a:rPr>
              <a:t>stated</a:t>
            </a:r>
            <a:r>
              <a:rPr lang="de-DE" dirty="0">
                <a:solidFill>
                  <a:prstClr val="black">
                    <a:lumMod val="75000"/>
                    <a:lumOff val="25000"/>
                  </a:prstClr>
                </a:solidFill>
                <a:latin typeface="Calibri" panose="020F0502020204030204"/>
              </a:rPr>
              <a:t> in </a:t>
            </a:r>
            <a:r>
              <a:rPr lang="de-DE" dirty="0" err="1">
                <a:solidFill>
                  <a:prstClr val="black">
                    <a:lumMod val="75000"/>
                    <a:lumOff val="25000"/>
                  </a:prstClr>
                </a:solidFill>
                <a:latin typeface="Calibri" panose="020F0502020204030204"/>
              </a:rPr>
              <a:t>the</a:t>
            </a:r>
            <a:r>
              <a:rPr lang="de-DE" dirty="0">
                <a:solidFill>
                  <a:prstClr val="black">
                    <a:lumMod val="75000"/>
                    <a:lumOff val="25000"/>
                  </a:prstClr>
                </a:solidFill>
                <a:latin typeface="Calibri" panose="020F0502020204030204"/>
              </a:rPr>
              <a:t> </a:t>
            </a:r>
            <a:r>
              <a:rPr lang="de-DE" dirty="0" err="1">
                <a:solidFill>
                  <a:prstClr val="black">
                    <a:lumMod val="75000"/>
                    <a:lumOff val="25000"/>
                  </a:prstClr>
                </a:solidFill>
                <a:latin typeface="Calibri" panose="020F0502020204030204"/>
              </a:rPr>
              <a:t>application</a:t>
            </a:r>
            <a:r>
              <a:rPr lang="de-DE" dirty="0">
                <a:solidFill>
                  <a:prstClr val="black">
                    <a:lumMod val="75000"/>
                    <a:lumOff val="25000"/>
                  </a:prstClr>
                </a:solidFill>
                <a:latin typeface="Calibri" panose="020F0502020204030204"/>
              </a:rPr>
              <a:t> form</a:t>
            </a:r>
            <a:endParaRPr lang="de-AT" dirty="0">
              <a:solidFill>
                <a:prstClr val="black">
                  <a:lumMod val="75000"/>
                  <a:lumOff val="25000"/>
                </a:prstClr>
              </a:solidFill>
              <a:latin typeface="Calibri" panose="020F0502020204030204"/>
            </a:endParaRPr>
          </a:p>
        </p:txBody>
      </p:sp>
    </p:spTree>
    <p:extLst>
      <p:ext uri="{BB962C8B-B14F-4D97-AF65-F5344CB8AC3E}">
        <p14:creationId xmlns:p14="http://schemas.microsoft.com/office/powerpoint/2010/main" val="17658583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dirty="0"/>
              <a:t>Main types of Actions/ projects in Horizon 2020</a:t>
            </a:r>
            <a:endParaRPr lang="de-DE" dirty="0"/>
          </a:p>
        </p:txBody>
      </p:sp>
      <p:sp>
        <p:nvSpPr>
          <p:cNvPr id="3" name="Content Placeholder 2"/>
          <p:cNvSpPr>
            <a:spLocks noGrp="1"/>
          </p:cNvSpPr>
          <p:nvPr>
            <p:ph idx="4294967295"/>
          </p:nvPr>
        </p:nvSpPr>
        <p:spPr>
          <a:xfrm>
            <a:off x="4233863" y="1844675"/>
            <a:ext cx="7958137" cy="3744913"/>
          </a:xfrm>
        </p:spPr>
        <p:txBody>
          <a:bodyPr/>
          <a:lstStyle/>
          <a:p>
            <a:endParaRPr lang="en-US" sz="1800" dirty="0"/>
          </a:p>
          <a:p>
            <a:endParaRPr lang="en-US" sz="1800" dirty="0"/>
          </a:p>
        </p:txBody>
      </p:sp>
      <p:sp>
        <p:nvSpPr>
          <p:cNvPr id="4" name="Rechteck 3"/>
          <p:cNvSpPr/>
          <p:nvPr/>
        </p:nvSpPr>
        <p:spPr>
          <a:xfrm>
            <a:off x="1847528" y="188640"/>
            <a:ext cx="2708312" cy="5469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4770" tIns="64770" rIns="64770" bIns="64770" numCol="1" spcCol="1270" anchor="ctr" anchorCtr="0">
            <a:noAutofit/>
          </a:bodyPr>
          <a:lstStyle/>
          <a:p>
            <a:pPr marL="0" lvl="1" defTabSz="755650">
              <a:lnSpc>
                <a:spcPct val="90000"/>
              </a:lnSpc>
              <a:spcAft>
                <a:spcPct val="15000"/>
              </a:spcAft>
            </a:pPr>
            <a:endParaRPr lang="en-GB" sz="1700" dirty="0">
              <a:solidFill>
                <a:srgbClr val="FF0000"/>
              </a:solidFill>
            </a:endParaRPr>
          </a:p>
        </p:txBody>
      </p:sp>
      <p:graphicFrame>
        <p:nvGraphicFramePr>
          <p:cNvPr id="12" name="Inhaltsplatzhalter 3">
            <a:extLst>
              <a:ext uri="{FF2B5EF4-FFF2-40B4-BE49-F238E27FC236}">
                <a16:creationId xmlns:a16="http://schemas.microsoft.com/office/drawing/2014/main" id="{8D21A977-4478-A348-8ACA-BCBF459D6146}"/>
              </a:ext>
            </a:extLst>
          </p:cNvPr>
          <p:cNvGraphicFramePr>
            <a:graphicFrameLocks/>
          </p:cNvGraphicFramePr>
          <p:nvPr>
            <p:extLst>
              <p:ext uri="{D42A27DB-BD31-4B8C-83A1-F6EECF244321}">
                <p14:modId xmlns:p14="http://schemas.microsoft.com/office/powerpoint/2010/main" val="2173653798"/>
              </p:ext>
            </p:extLst>
          </p:nvPr>
        </p:nvGraphicFramePr>
        <p:xfrm>
          <a:off x="961603" y="1512109"/>
          <a:ext cx="9835833" cy="3210203"/>
        </p:xfrm>
        <a:graphic>
          <a:graphicData uri="http://schemas.openxmlformats.org/drawingml/2006/table">
            <a:tbl>
              <a:tblPr firstRow="1" bandRow="1"/>
              <a:tblGrid>
                <a:gridCol w="2821755">
                  <a:extLst>
                    <a:ext uri="{9D8B030D-6E8A-4147-A177-3AD203B41FA5}">
                      <a16:colId xmlns:a16="http://schemas.microsoft.com/office/drawing/2014/main" val="227296742"/>
                    </a:ext>
                  </a:extLst>
                </a:gridCol>
                <a:gridCol w="7014078">
                  <a:extLst>
                    <a:ext uri="{9D8B030D-6E8A-4147-A177-3AD203B41FA5}">
                      <a16:colId xmlns:a16="http://schemas.microsoft.com/office/drawing/2014/main" val="1046284573"/>
                    </a:ext>
                  </a:extLst>
                </a:gridCol>
              </a:tblGrid>
              <a:tr h="321020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sz="2000" b="1" dirty="0" err="1">
                          <a:solidFill>
                            <a:schemeClr val="bg1"/>
                          </a:solidFill>
                        </a:rPr>
                        <a:t>Coordination</a:t>
                      </a:r>
                      <a:r>
                        <a:rPr lang="de-AT" sz="2000" b="1" dirty="0">
                          <a:solidFill>
                            <a:schemeClr val="bg1"/>
                          </a:solidFill>
                        </a:rPr>
                        <a:t> </a:t>
                      </a:r>
                      <a:r>
                        <a:rPr lang="de-AT" sz="2000" b="1" dirty="0" err="1">
                          <a:solidFill>
                            <a:schemeClr val="bg1"/>
                          </a:solidFill>
                        </a:rPr>
                        <a:t>and</a:t>
                      </a:r>
                      <a:r>
                        <a:rPr lang="de-AT" sz="2000" b="1" dirty="0">
                          <a:solidFill>
                            <a:schemeClr val="bg1"/>
                          </a:solidFill>
                        </a:rPr>
                        <a:t> Support Action (CSA)</a:t>
                      </a:r>
                      <a:endParaRPr lang="de-AT" sz="2000" dirty="0">
                        <a:solidFill>
                          <a:schemeClr val="bg1"/>
                        </a:solidFill>
                      </a:endParaRPr>
                    </a:p>
                    <a:p>
                      <a:endParaRPr lang="de-DE" sz="2000" dirty="0">
                        <a:solidFill>
                          <a:schemeClr val="bg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de-AT" sz="2000" b="1" u="sng" dirty="0">
                          <a:solidFill>
                            <a:schemeClr val="bg1"/>
                          </a:solidFill>
                        </a:rPr>
                        <a:t>=&gt;</a:t>
                      </a:r>
                      <a:r>
                        <a:rPr lang="de-AT" sz="2000" b="1" u="sng" dirty="0" err="1">
                          <a:solidFill>
                            <a:schemeClr val="bg1"/>
                          </a:solidFill>
                        </a:rPr>
                        <a:t>What</a:t>
                      </a:r>
                      <a:r>
                        <a:rPr lang="de-AT" sz="2000" b="1" u="sng" dirty="0">
                          <a:solidFill>
                            <a:schemeClr val="bg1"/>
                          </a:solidFill>
                        </a:rPr>
                        <a:t>? </a:t>
                      </a:r>
                      <a:r>
                        <a:rPr lang="de-AT" sz="2000" b="1" dirty="0" err="1">
                          <a:solidFill>
                            <a:schemeClr val="bg1"/>
                          </a:solidFill>
                        </a:rPr>
                        <a:t>Funding</a:t>
                      </a:r>
                      <a:r>
                        <a:rPr lang="de-AT" sz="2000" b="1" dirty="0">
                          <a:solidFill>
                            <a:schemeClr val="bg1"/>
                          </a:solidFill>
                        </a:rPr>
                        <a:t> </a:t>
                      </a:r>
                      <a:r>
                        <a:rPr lang="de-AT" sz="2000" b="1" dirty="0" err="1">
                          <a:solidFill>
                            <a:schemeClr val="bg1"/>
                          </a:solidFill>
                        </a:rPr>
                        <a:t>available</a:t>
                      </a:r>
                      <a:r>
                        <a:rPr lang="de-AT" sz="2000" b="1" dirty="0">
                          <a:solidFill>
                            <a:schemeClr val="bg1"/>
                          </a:solidFill>
                        </a:rPr>
                        <a:t> </a:t>
                      </a:r>
                      <a:r>
                        <a:rPr lang="de-AT" sz="2000" b="1" dirty="0" err="1">
                          <a:solidFill>
                            <a:schemeClr val="bg1"/>
                          </a:solidFill>
                        </a:rPr>
                        <a:t>for</a:t>
                      </a:r>
                      <a:r>
                        <a:rPr lang="de-AT" sz="2000" b="1" dirty="0">
                          <a:solidFill>
                            <a:schemeClr val="bg1"/>
                          </a:solidFill>
                        </a:rPr>
                        <a:t> </a:t>
                      </a:r>
                      <a:r>
                        <a:rPr lang="de-AT" sz="2000" b="1" dirty="0" err="1">
                          <a:solidFill>
                            <a:schemeClr val="bg1"/>
                          </a:solidFill>
                        </a:rPr>
                        <a:t>actions</a:t>
                      </a:r>
                      <a:r>
                        <a:rPr lang="de-AT" sz="2000" b="1" dirty="0">
                          <a:solidFill>
                            <a:schemeClr val="bg1"/>
                          </a:solidFill>
                        </a:rPr>
                        <a:t> </a:t>
                      </a:r>
                      <a:r>
                        <a:rPr lang="de-AT" sz="2000" b="1" dirty="0" err="1">
                          <a:solidFill>
                            <a:schemeClr val="bg1"/>
                          </a:solidFill>
                        </a:rPr>
                        <a:t>consisting</a:t>
                      </a:r>
                      <a:r>
                        <a:rPr lang="de-AT" sz="2000" b="1" dirty="0">
                          <a:solidFill>
                            <a:schemeClr val="bg1"/>
                          </a:solidFill>
                        </a:rPr>
                        <a:t> </a:t>
                      </a:r>
                      <a:r>
                        <a:rPr lang="de-AT" sz="2000" b="1" dirty="0" err="1">
                          <a:solidFill>
                            <a:schemeClr val="bg1"/>
                          </a:solidFill>
                        </a:rPr>
                        <a:t>primarily</a:t>
                      </a:r>
                      <a:r>
                        <a:rPr lang="de-AT" sz="2000" b="1" dirty="0">
                          <a:solidFill>
                            <a:schemeClr val="bg1"/>
                          </a:solidFill>
                        </a:rPr>
                        <a:t> </a:t>
                      </a:r>
                      <a:r>
                        <a:rPr lang="de-AT" sz="2000" b="1" dirty="0" err="1">
                          <a:solidFill>
                            <a:schemeClr val="bg1"/>
                          </a:solidFill>
                        </a:rPr>
                        <a:t>of</a:t>
                      </a:r>
                      <a:r>
                        <a:rPr lang="de-AT" sz="2000" b="1" dirty="0">
                          <a:solidFill>
                            <a:schemeClr val="bg1"/>
                          </a:solidFill>
                        </a:rPr>
                        <a:t> </a:t>
                      </a:r>
                      <a:r>
                        <a:rPr lang="de-AT" sz="2000" b="1" dirty="0" err="1">
                          <a:solidFill>
                            <a:schemeClr val="bg1"/>
                          </a:solidFill>
                        </a:rPr>
                        <a:t>accompanying</a:t>
                      </a:r>
                      <a:r>
                        <a:rPr lang="de-AT" sz="2000" b="1" dirty="0">
                          <a:solidFill>
                            <a:schemeClr val="bg1"/>
                          </a:solidFill>
                        </a:rPr>
                        <a:t> </a:t>
                      </a:r>
                      <a:r>
                        <a:rPr lang="de-AT" sz="2000" b="1" dirty="0" err="1">
                          <a:solidFill>
                            <a:schemeClr val="bg1"/>
                          </a:solidFill>
                        </a:rPr>
                        <a:t>measures</a:t>
                      </a:r>
                      <a:r>
                        <a:rPr lang="de-AT" sz="2000" b="1" dirty="0">
                          <a:solidFill>
                            <a:schemeClr val="bg1"/>
                          </a:solidFill>
                        </a:rPr>
                        <a:t>, such </a:t>
                      </a:r>
                      <a:r>
                        <a:rPr lang="de-AT" sz="2000" b="1" dirty="0" err="1">
                          <a:solidFill>
                            <a:schemeClr val="bg1"/>
                          </a:solidFill>
                        </a:rPr>
                        <a:t>as</a:t>
                      </a:r>
                      <a:r>
                        <a:rPr lang="de-AT" sz="2000" b="1" dirty="0">
                          <a:solidFill>
                            <a:schemeClr val="bg1"/>
                          </a:solidFill>
                        </a:rPr>
                        <a:t> </a:t>
                      </a:r>
                      <a:r>
                        <a:rPr lang="de-AT" sz="2000" b="1" dirty="0" err="1">
                          <a:solidFill>
                            <a:schemeClr val="bg1"/>
                          </a:solidFill>
                        </a:rPr>
                        <a:t>the</a:t>
                      </a:r>
                      <a:r>
                        <a:rPr lang="de-AT" sz="2000" b="1" dirty="0">
                          <a:solidFill>
                            <a:schemeClr val="bg1"/>
                          </a:solidFill>
                        </a:rPr>
                        <a:t> </a:t>
                      </a:r>
                      <a:r>
                        <a:rPr lang="de-AT" sz="2000" b="1" dirty="0" err="1">
                          <a:solidFill>
                            <a:schemeClr val="bg1"/>
                          </a:solidFill>
                        </a:rPr>
                        <a:t>coordination</a:t>
                      </a:r>
                      <a:r>
                        <a:rPr lang="de-AT" sz="2000" b="1" dirty="0">
                          <a:solidFill>
                            <a:schemeClr val="bg1"/>
                          </a:solidFill>
                        </a:rPr>
                        <a:t> </a:t>
                      </a:r>
                      <a:r>
                        <a:rPr lang="de-AT" sz="2000" b="1" dirty="0" err="1">
                          <a:solidFill>
                            <a:schemeClr val="bg1"/>
                          </a:solidFill>
                        </a:rPr>
                        <a:t>and</a:t>
                      </a:r>
                      <a:r>
                        <a:rPr lang="de-AT" sz="2000" b="1" dirty="0">
                          <a:solidFill>
                            <a:schemeClr val="bg1"/>
                          </a:solidFill>
                        </a:rPr>
                        <a:t> </a:t>
                      </a:r>
                      <a:r>
                        <a:rPr lang="de-AT" sz="2000" b="1" dirty="0" err="1">
                          <a:solidFill>
                            <a:schemeClr val="bg1"/>
                          </a:solidFill>
                        </a:rPr>
                        <a:t>networking</a:t>
                      </a:r>
                      <a:r>
                        <a:rPr lang="de-AT" sz="2000" b="1" dirty="0">
                          <a:solidFill>
                            <a:schemeClr val="bg1"/>
                          </a:solidFill>
                        </a:rPr>
                        <a:t> </a:t>
                      </a:r>
                      <a:r>
                        <a:rPr lang="de-AT" sz="2000" b="1" dirty="0" err="1">
                          <a:solidFill>
                            <a:schemeClr val="bg1"/>
                          </a:solidFill>
                        </a:rPr>
                        <a:t>of</a:t>
                      </a:r>
                      <a:r>
                        <a:rPr lang="de-AT" sz="2000" b="1" dirty="0">
                          <a:solidFill>
                            <a:schemeClr val="bg1"/>
                          </a:solidFill>
                        </a:rPr>
                        <a:t> </a:t>
                      </a:r>
                      <a:r>
                        <a:rPr lang="de-AT" sz="2000" b="1" dirty="0" err="1">
                          <a:solidFill>
                            <a:schemeClr val="bg1"/>
                          </a:solidFill>
                        </a:rPr>
                        <a:t>research</a:t>
                      </a:r>
                      <a:r>
                        <a:rPr lang="de-AT" sz="2000" b="1" dirty="0">
                          <a:solidFill>
                            <a:schemeClr val="bg1"/>
                          </a:solidFill>
                        </a:rPr>
                        <a:t> </a:t>
                      </a:r>
                      <a:r>
                        <a:rPr lang="de-AT" sz="2000" b="1" dirty="0" err="1">
                          <a:solidFill>
                            <a:schemeClr val="bg1"/>
                          </a:solidFill>
                        </a:rPr>
                        <a:t>and</a:t>
                      </a:r>
                      <a:r>
                        <a:rPr lang="de-AT" sz="2000" b="1" dirty="0">
                          <a:solidFill>
                            <a:schemeClr val="bg1"/>
                          </a:solidFill>
                        </a:rPr>
                        <a:t> </a:t>
                      </a:r>
                      <a:r>
                        <a:rPr lang="de-AT" sz="2000" b="1" dirty="0" err="1">
                          <a:solidFill>
                            <a:schemeClr val="bg1"/>
                          </a:solidFill>
                        </a:rPr>
                        <a:t>innovation</a:t>
                      </a:r>
                      <a:r>
                        <a:rPr lang="de-AT" sz="2000" b="1" dirty="0">
                          <a:solidFill>
                            <a:schemeClr val="bg1"/>
                          </a:solidFill>
                        </a:rPr>
                        <a:t> projects, </a:t>
                      </a:r>
                      <a:r>
                        <a:rPr lang="de-AT" sz="2000" b="1" dirty="0" err="1">
                          <a:solidFill>
                            <a:schemeClr val="bg1"/>
                          </a:solidFill>
                        </a:rPr>
                        <a:t>programmes</a:t>
                      </a:r>
                      <a:r>
                        <a:rPr lang="de-AT" sz="2000" b="1" dirty="0">
                          <a:solidFill>
                            <a:schemeClr val="bg1"/>
                          </a:solidFill>
                        </a:rPr>
                        <a:t> </a:t>
                      </a:r>
                      <a:r>
                        <a:rPr lang="de-AT" sz="2000" b="1" dirty="0" err="1">
                          <a:solidFill>
                            <a:schemeClr val="bg1"/>
                          </a:solidFill>
                        </a:rPr>
                        <a:t>and</a:t>
                      </a:r>
                      <a:r>
                        <a:rPr lang="de-AT" sz="2000" b="1" dirty="0">
                          <a:solidFill>
                            <a:schemeClr val="bg1"/>
                          </a:solidFill>
                        </a:rPr>
                        <a:t> </a:t>
                      </a:r>
                      <a:r>
                        <a:rPr lang="de-AT" sz="2000" b="1" dirty="0" err="1">
                          <a:solidFill>
                            <a:schemeClr val="bg1"/>
                          </a:solidFill>
                        </a:rPr>
                        <a:t>policies</a:t>
                      </a:r>
                      <a:r>
                        <a:rPr lang="de-AT" sz="2000" b="1" dirty="0">
                          <a:solidFill>
                            <a:schemeClr val="bg1"/>
                          </a:solidFill>
                        </a:rPr>
                        <a:t> (e.g. </a:t>
                      </a:r>
                      <a:r>
                        <a:rPr lang="de-AT" sz="2000" b="1" dirty="0" err="1">
                          <a:solidFill>
                            <a:schemeClr val="bg1"/>
                          </a:solidFill>
                        </a:rPr>
                        <a:t>training</a:t>
                      </a:r>
                      <a:r>
                        <a:rPr lang="de-AT" sz="2000" b="1" dirty="0">
                          <a:solidFill>
                            <a:schemeClr val="bg1"/>
                          </a:solidFill>
                        </a:rPr>
                        <a:t>, </a:t>
                      </a:r>
                      <a:r>
                        <a:rPr lang="de-AT" sz="2000" b="1" dirty="0" err="1">
                          <a:solidFill>
                            <a:schemeClr val="bg1"/>
                          </a:solidFill>
                        </a:rPr>
                        <a:t>dissemination</a:t>
                      </a:r>
                      <a:r>
                        <a:rPr lang="de-AT" sz="2000" b="1" dirty="0">
                          <a:solidFill>
                            <a:schemeClr val="bg1"/>
                          </a:solidFill>
                        </a:rPr>
                        <a:t>, </a:t>
                      </a:r>
                      <a:r>
                        <a:rPr lang="de-AT" sz="2000" b="1" dirty="0" err="1">
                          <a:solidFill>
                            <a:schemeClr val="bg1"/>
                          </a:solidFill>
                        </a:rPr>
                        <a:t>exploitation</a:t>
                      </a:r>
                      <a:r>
                        <a:rPr lang="de-AT" sz="2000" b="1" dirty="0">
                          <a:solidFill>
                            <a:schemeClr val="bg1"/>
                          </a:solidFill>
                        </a:rPr>
                        <a:t>, </a:t>
                      </a:r>
                      <a:r>
                        <a:rPr lang="de-AT" sz="2000" b="1" dirty="0" err="1">
                          <a:solidFill>
                            <a:schemeClr val="bg1"/>
                          </a:solidFill>
                        </a:rPr>
                        <a:t>standardization</a:t>
                      </a:r>
                      <a:r>
                        <a:rPr lang="de-AT" sz="2000" b="1" dirty="0">
                          <a:solidFill>
                            <a:schemeClr val="bg1"/>
                          </a:solidFill>
                        </a:rPr>
                        <a:t>, </a:t>
                      </a:r>
                      <a:r>
                        <a:rPr lang="de-AT" sz="2000" b="1" dirty="0" err="1">
                          <a:solidFill>
                            <a:schemeClr val="bg1"/>
                          </a:solidFill>
                        </a:rPr>
                        <a:t>policy</a:t>
                      </a:r>
                      <a:r>
                        <a:rPr lang="de-AT" sz="2000" b="1" dirty="0">
                          <a:solidFill>
                            <a:schemeClr val="bg1"/>
                          </a:solidFill>
                        </a:rPr>
                        <a:t> </a:t>
                      </a:r>
                      <a:r>
                        <a:rPr lang="de-AT" sz="2000" b="1" dirty="0" err="1">
                          <a:solidFill>
                            <a:schemeClr val="bg1"/>
                          </a:solidFill>
                        </a:rPr>
                        <a:t>dialogues</a:t>
                      </a:r>
                      <a:r>
                        <a:rPr lang="de-AT" sz="2000" b="1" dirty="0">
                          <a:solidFill>
                            <a:schemeClr val="bg1"/>
                          </a:solidFill>
                        </a:rPr>
                        <a:t>, etc.). </a:t>
                      </a:r>
                      <a:r>
                        <a:rPr lang="de-AT" sz="2000" b="1" dirty="0" err="1">
                          <a:solidFill>
                            <a:schemeClr val="bg1"/>
                          </a:solidFill>
                        </a:rPr>
                        <a:t>Funding</a:t>
                      </a:r>
                      <a:r>
                        <a:rPr lang="de-AT" sz="2000" b="1" dirty="0">
                          <a:solidFill>
                            <a:schemeClr val="bg1"/>
                          </a:solidFill>
                        </a:rPr>
                        <a:t> </a:t>
                      </a:r>
                      <a:r>
                        <a:rPr lang="de-AT" sz="2000" b="1" dirty="0" err="1">
                          <a:solidFill>
                            <a:schemeClr val="bg1"/>
                          </a:solidFill>
                        </a:rPr>
                        <a:t>for</a:t>
                      </a:r>
                      <a:r>
                        <a:rPr lang="de-AT" sz="2000" b="1" dirty="0">
                          <a:solidFill>
                            <a:schemeClr val="bg1"/>
                          </a:solidFill>
                        </a:rPr>
                        <a:t> </a:t>
                      </a:r>
                      <a:r>
                        <a:rPr lang="de-AT" sz="2000" b="1" dirty="0" err="1">
                          <a:solidFill>
                            <a:schemeClr val="bg1"/>
                          </a:solidFill>
                        </a:rPr>
                        <a:t>research</a:t>
                      </a:r>
                      <a:r>
                        <a:rPr lang="de-AT" sz="2000" b="1" dirty="0">
                          <a:solidFill>
                            <a:schemeClr val="bg1"/>
                          </a:solidFill>
                        </a:rPr>
                        <a:t> </a:t>
                      </a:r>
                      <a:r>
                        <a:rPr lang="de-AT" sz="2000" b="1" dirty="0" err="1">
                          <a:solidFill>
                            <a:schemeClr val="bg1"/>
                          </a:solidFill>
                        </a:rPr>
                        <a:t>and</a:t>
                      </a:r>
                      <a:r>
                        <a:rPr lang="de-AT" sz="2000" b="1" dirty="0">
                          <a:solidFill>
                            <a:schemeClr val="bg1"/>
                          </a:solidFill>
                        </a:rPr>
                        <a:t> </a:t>
                      </a:r>
                      <a:r>
                        <a:rPr lang="de-AT" sz="2000" b="1" dirty="0" err="1">
                          <a:solidFill>
                            <a:schemeClr val="bg1"/>
                          </a:solidFill>
                        </a:rPr>
                        <a:t>innovation</a:t>
                      </a:r>
                      <a:r>
                        <a:rPr lang="de-AT" sz="2000" b="1" dirty="0">
                          <a:solidFill>
                            <a:schemeClr val="bg1"/>
                          </a:solidFill>
                        </a:rPr>
                        <a:t> per se not </a:t>
                      </a:r>
                      <a:r>
                        <a:rPr lang="de-AT" sz="2000" b="1" dirty="0" err="1">
                          <a:solidFill>
                            <a:schemeClr val="bg1"/>
                          </a:solidFill>
                        </a:rPr>
                        <a:t>covered</a:t>
                      </a:r>
                      <a:r>
                        <a:rPr lang="de-AT" sz="2000" b="1" dirty="0">
                          <a:solidFill>
                            <a:schemeClr val="bg1"/>
                          </a:solidFill>
                        </a:rPr>
                        <a:t>. </a:t>
                      </a:r>
                    </a:p>
                    <a:p>
                      <a:endParaRPr lang="de-AT" sz="2000" b="1"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AT" sz="2000" b="1" u="sng" dirty="0">
                          <a:solidFill>
                            <a:schemeClr val="bg1"/>
                          </a:solidFill>
                        </a:rPr>
                        <a:t>=&gt;Who? </a:t>
                      </a:r>
                      <a:r>
                        <a:rPr lang="de-AT" sz="2000" b="1" dirty="0">
                          <a:solidFill>
                            <a:schemeClr val="bg1"/>
                          </a:solidFill>
                        </a:rPr>
                        <a:t>Single </a:t>
                      </a:r>
                      <a:r>
                        <a:rPr lang="de-AT" sz="2000" b="1" dirty="0" err="1">
                          <a:solidFill>
                            <a:schemeClr val="bg1"/>
                          </a:solidFill>
                        </a:rPr>
                        <a:t>entities</a:t>
                      </a:r>
                      <a:r>
                        <a:rPr lang="de-AT" sz="2000" b="1" dirty="0">
                          <a:solidFill>
                            <a:schemeClr val="bg1"/>
                          </a:solidFill>
                        </a:rPr>
                        <a:t> </a:t>
                      </a:r>
                      <a:r>
                        <a:rPr lang="de-AT" sz="2000" b="1" dirty="0" err="1">
                          <a:solidFill>
                            <a:schemeClr val="bg1"/>
                          </a:solidFill>
                        </a:rPr>
                        <a:t>or</a:t>
                      </a:r>
                      <a:r>
                        <a:rPr lang="de-AT" sz="2000" b="1" dirty="0">
                          <a:solidFill>
                            <a:schemeClr val="bg1"/>
                          </a:solidFill>
                        </a:rPr>
                        <a:t> </a:t>
                      </a:r>
                      <a:r>
                        <a:rPr lang="de-AT" sz="2000" b="1" dirty="0" err="1">
                          <a:solidFill>
                            <a:schemeClr val="bg1"/>
                          </a:solidFill>
                        </a:rPr>
                        <a:t>consortia</a:t>
                      </a:r>
                      <a:r>
                        <a:rPr lang="de-AT" sz="2000" b="1" dirty="0">
                          <a:solidFill>
                            <a:schemeClr val="bg1"/>
                          </a:solidFill>
                        </a:rPr>
                        <a:t> </a:t>
                      </a:r>
                      <a:r>
                        <a:rPr lang="de-AT" sz="2000" b="1" dirty="0" err="1">
                          <a:solidFill>
                            <a:schemeClr val="bg1"/>
                          </a:solidFill>
                        </a:rPr>
                        <a:t>of</a:t>
                      </a:r>
                      <a:r>
                        <a:rPr lang="de-AT" sz="2000" b="1" dirty="0">
                          <a:solidFill>
                            <a:schemeClr val="bg1"/>
                          </a:solidFill>
                        </a:rPr>
                        <a:t> </a:t>
                      </a:r>
                      <a:r>
                        <a:rPr lang="de-AT" sz="2000" b="1" dirty="0" err="1">
                          <a:solidFill>
                            <a:schemeClr val="bg1"/>
                          </a:solidFill>
                        </a:rPr>
                        <a:t>partners</a:t>
                      </a:r>
                      <a:r>
                        <a:rPr lang="de-AT" sz="2000" b="1" dirty="0">
                          <a:solidFill>
                            <a:schemeClr val="bg1"/>
                          </a:solidFill>
                        </a:rPr>
                        <a:t> </a:t>
                      </a:r>
                      <a:r>
                        <a:rPr lang="de-AT" sz="2000" b="1" dirty="0" err="1">
                          <a:solidFill>
                            <a:schemeClr val="bg1"/>
                          </a:solidFill>
                        </a:rPr>
                        <a:t>from</a:t>
                      </a:r>
                      <a:r>
                        <a:rPr lang="de-AT" sz="2000" b="1" dirty="0">
                          <a:solidFill>
                            <a:schemeClr val="bg1"/>
                          </a:solidFill>
                        </a:rPr>
                        <a:t> different countries, </a:t>
                      </a:r>
                      <a:r>
                        <a:rPr lang="de-AT" sz="2000" b="1" dirty="0" err="1">
                          <a:solidFill>
                            <a:schemeClr val="bg1"/>
                          </a:solidFill>
                        </a:rPr>
                        <a:t>industry</a:t>
                      </a:r>
                      <a:r>
                        <a:rPr lang="de-AT" sz="2000" b="1" dirty="0">
                          <a:solidFill>
                            <a:schemeClr val="bg1"/>
                          </a:solidFill>
                        </a:rPr>
                        <a:t> </a:t>
                      </a:r>
                      <a:r>
                        <a:rPr lang="de-AT" sz="2000" b="1" dirty="0" err="1">
                          <a:solidFill>
                            <a:schemeClr val="bg1"/>
                          </a:solidFill>
                        </a:rPr>
                        <a:t>and</a:t>
                      </a:r>
                      <a:r>
                        <a:rPr lang="de-AT" sz="2000" b="1" dirty="0">
                          <a:solidFill>
                            <a:schemeClr val="bg1"/>
                          </a:solidFill>
                        </a:rPr>
                        <a:t> </a:t>
                      </a:r>
                      <a:r>
                        <a:rPr lang="de-AT" sz="2000" b="1" dirty="0" err="1">
                          <a:solidFill>
                            <a:schemeClr val="bg1"/>
                          </a:solidFill>
                        </a:rPr>
                        <a:t>academia</a:t>
                      </a:r>
                      <a:r>
                        <a:rPr lang="de-AT" sz="2000" b="1" dirty="0">
                          <a:solidFill>
                            <a:schemeClr val="bg1"/>
                          </a:solidFill>
                        </a:rPr>
                        <a:t>. Min. 1 legal </a:t>
                      </a:r>
                      <a:r>
                        <a:rPr lang="de-AT" sz="2000" b="1" dirty="0" err="1">
                          <a:solidFill>
                            <a:schemeClr val="bg1"/>
                          </a:solidFill>
                        </a:rPr>
                        <a:t>entity</a:t>
                      </a:r>
                      <a:r>
                        <a:rPr lang="de-AT" sz="2000" b="1" dirty="0">
                          <a:solidFill>
                            <a:schemeClr val="bg1"/>
                          </a:solidFill>
                        </a:rPr>
                        <a:t> </a:t>
                      </a:r>
                      <a:r>
                        <a:rPr lang="de-AT" sz="2000" b="1" dirty="0" err="1">
                          <a:solidFill>
                            <a:schemeClr val="bg1"/>
                          </a:solidFill>
                        </a:rPr>
                        <a:t>established</a:t>
                      </a:r>
                      <a:r>
                        <a:rPr lang="de-AT" sz="2000" b="1" dirty="0">
                          <a:solidFill>
                            <a:schemeClr val="bg1"/>
                          </a:solidFill>
                        </a:rPr>
                        <a:t> in 1 Member State </a:t>
                      </a:r>
                      <a:r>
                        <a:rPr lang="de-AT" sz="2000" b="1" dirty="0" err="1">
                          <a:solidFill>
                            <a:schemeClr val="bg1"/>
                          </a:solidFill>
                        </a:rPr>
                        <a:t>or</a:t>
                      </a:r>
                      <a:r>
                        <a:rPr lang="de-AT" sz="2000" b="1" dirty="0">
                          <a:solidFill>
                            <a:schemeClr val="bg1"/>
                          </a:solidFill>
                        </a:rPr>
                        <a:t> Associated Country</a:t>
                      </a:r>
                      <a:endParaRPr lang="de-DE" sz="2000" b="1" dirty="0">
                        <a:solidFill>
                          <a:schemeClr val="bg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933745751"/>
                  </a:ext>
                </a:extLst>
              </a:tr>
            </a:tbl>
          </a:graphicData>
        </a:graphic>
      </p:graphicFrame>
    </p:spTree>
    <p:extLst>
      <p:ext uri="{BB962C8B-B14F-4D97-AF65-F5344CB8AC3E}">
        <p14:creationId xmlns:p14="http://schemas.microsoft.com/office/powerpoint/2010/main" val="35901923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Technology </a:t>
            </a:r>
            <a:r>
              <a:rPr lang="de-DE" dirty="0" err="1"/>
              <a:t>Readiness</a:t>
            </a:r>
            <a:r>
              <a:rPr lang="de-DE" dirty="0"/>
              <a:t> Level</a:t>
            </a:r>
          </a:p>
        </p:txBody>
      </p:sp>
      <p:sp>
        <p:nvSpPr>
          <p:cNvPr id="3" name="Content Placeholder 2"/>
          <p:cNvSpPr>
            <a:spLocks noGrp="1"/>
          </p:cNvSpPr>
          <p:nvPr>
            <p:ph idx="4294967295"/>
          </p:nvPr>
        </p:nvSpPr>
        <p:spPr>
          <a:xfrm>
            <a:off x="4233863" y="1844675"/>
            <a:ext cx="7958137" cy="3744913"/>
          </a:xfrm>
        </p:spPr>
        <p:txBody>
          <a:bodyPr/>
          <a:lstStyle/>
          <a:p>
            <a:endParaRPr lang="en-US" sz="1800" dirty="0"/>
          </a:p>
          <a:p>
            <a:endParaRPr lang="en-US" sz="1800" dirty="0"/>
          </a:p>
        </p:txBody>
      </p:sp>
      <p:sp>
        <p:nvSpPr>
          <p:cNvPr id="4" name="Rechteck 3"/>
          <p:cNvSpPr/>
          <p:nvPr/>
        </p:nvSpPr>
        <p:spPr>
          <a:xfrm>
            <a:off x="1847528" y="188640"/>
            <a:ext cx="2708312" cy="5469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4770" tIns="64770" rIns="64770" bIns="64770" numCol="1" spcCol="1270" anchor="ctr" anchorCtr="0">
            <a:noAutofit/>
          </a:bodyPr>
          <a:lstStyle/>
          <a:p>
            <a:pPr marL="0" lvl="1" defTabSz="755650">
              <a:lnSpc>
                <a:spcPct val="90000"/>
              </a:lnSpc>
              <a:spcAft>
                <a:spcPct val="15000"/>
              </a:spcAft>
            </a:pPr>
            <a:endParaRPr lang="en-GB" sz="1700" dirty="0">
              <a:solidFill>
                <a:srgbClr val="FF0000"/>
              </a:solidFill>
            </a:endParaRPr>
          </a:p>
        </p:txBody>
      </p:sp>
      <p:pic>
        <p:nvPicPr>
          <p:cNvPr id="6" name="Content Placeholder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auto">
          <a:xfrm>
            <a:off x="6396290" y="1411864"/>
            <a:ext cx="4380231" cy="4393401"/>
          </a:xfrm>
          <a:prstGeom prst="rect">
            <a:avLst/>
          </a:prstGeom>
          <a:noFill/>
          <a:ln w="9525">
            <a:noFill/>
            <a:miter lim="800000"/>
            <a:headEnd/>
            <a:tailEnd/>
          </a:ln>
        </p:spPr>
      </p:pic>
      <p:sp>
        <p:nvSpPr>
          <p:cNvPr id="7" name="Rectangle 2"/>
          <p:cNvSpPr/>
          <p:nvPr/>
        </p:nvSpPr>
        <p:spPr>
          <a:xfrm>
            <a:off x="1703512" y="1484784"/>
            <a:ext cx="4513704" cy="4093428"/>
          </a:xfrm>
          <a:prstGeom prst="rect">
            <a:avLst/>
          </a:prstGeom>
        </p:spPr>
        <p:txBody>
          <a:bodyPr wrap="square">
            <a:spAutoFit/>
          </a:bodyPr>
          <a:lstStyle/>
          <a:p>
            <a:pPr marL="214313" indent="-214313">
              <a:buFont typeface="Wingdings" charset="2"/>
              <a:buChar char="ü"/>
              <a:defRPr/>
            </a:pPr>
            <a:r>
              <a:rPr lang="en-US" sz="2400" dirty="0">
                <a:solidFill>
                  <a:prstClr val="black"/>
                </a:solidFill>
                <a:latin typeface="Calibri Light" panose="020F0302020204030204"/>
              </a:rPr>
              <a:t>Technology Readiness Levels (TRLs) is used as a measurement of the maturity level of particular technologies in Horizon 2020. </a:t>
            </a:r>
          </a:p>
          <a:p>
            <a:pPr marL="214313" indent="-214313">
              <a:buFont typeface="Wingdings" charset="2"/>
              <a:buChar char="ü"/>
              <a:defRPr/>
            </a:pPr>
            <a:endParaRPr lang="en-US" sz="2400" dirty="0">
              <a:solidFill>
                <a:prstClr val="black"/>
              </a:solidFill>
              <a:latin typeface="Calibri Light" panose="020F0302020204030204"/>
            </a:endParaRPr>
          </a:p>
          <a:p>
            <a:pPr marL="214313" indent="-214313">
              <a:buFont typeface="Wingdings" charset="2"/>
              <a:buChar char="ü"/>
              <a:defRPr/>
            </a:pPr>
            <a:r>
              <a:rPr lang="en-US" sz="2400" dirty="0">
                <a:solidFill>
                  <a:prstClr val="black"/>
                </a:solidFill>
                <a:latin typeface="Calibri Light" panose="020F0302020204030204"/>
              </a:rPr>
              <a:t>Many of the call topics have a defined TRL at which the implementation of the proposal is intended to start, as well as a target TRL.</a:t>
            </a:r>
          </a:p>
          <a:p>
            <a:pPr marL="214313" indent="-214313">
              <a:buFont typeface="Wingdings" charset="2"/>
              <a:buChar char="ü"/>
              <a:defRPr/>
            </a:pPr>
            <a:endParaRPr lang="en-US" sz="2000" b="1" dirty="0">
              <a:solidFill>
                <a:prstClr val="black"/>
              </a:solidFill>
              <a:latin typeface="Calibri Light" panose="020F0302020204030204"/>
            </a:endParaRPr>
          </a:p>
        </p:txBody>
      </p:sp>
    </p:spTree>
    <p:extLst>
      <p:ext uri="{BB962C8B-B14F-4D97-AF65-F5344CB8AC3E}">
        <p14:creationId xmlns:p14="http://schemas.microsoft.com/office/powerpoint/2010/main" val="3060115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Session 1: </a:t>
            </a:r>
            <a:r>
              <a:rPr lang="de-DE" dirty="0" err="1"/>
              <a:t>Introduction</a:t>
            </a:r>
            <a:r>
              <a:rPr lang="de-AT" dirty="0"/>
              <a:t/>
            </a:r>
            <a:br>
              <a:rPr lang="de-AT" dirty="0"/>
            </a:br>
            <a:endParaRPr lang="de-AT" dirty="0"/>
          </a:p>
        </p:txBody>
      </p:sp>
      <p:sp>
        <p:nvSpPr>
          <p:cNvPr id="3" name="Untertitel 2"/>
          <p:cNvSpPr>
            <a:spLocks noGrp="1"/>
          </p:cNvSpPr>
          <p:nvPr>
            <p:ph type="subTitle" idx="1"/>
          </p:nvPr>
        </p:nvSpPr>
        <p:spPr/>
        <p:txBody>
          <a:bodyPr/>
          <a:lstStyle/>
          <a:p>
            <a:r>
              <a:rPr lang="de-DE" dirty="0" err="1"/>
              <a:t>Proposal</a:t>
            </a:r>
            <a:r>
              <a:rPr lang="de-DE" dirty="0"/>
              <a:t> Writing Camp </a:t>
            </a:r>
            <a:endParaRPr lang="de-AT" dirty="0"/>
          </a:p>
        </p:txBody>
      </p:sp>
    </p:spTree>
    <p:extLst>
      <p:ext uri="{BB962C8B-B14F-4D97-AF65-F5344CB8AC3E}">
        <p14:creationId xmlns:p14="http://schemas.microsoft.com/office/powerpoint/2010/main" val="22299021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Technology </a:t>
            </a:r>
            <a:r>
              <a:rPr lang="de-DE" dirty="0" err="1"/>
              <a:t>Readiness</a:t>
            </a:r>
            <a:r>
              <a:rPr lang="de-DE" dirty="0"/>
              <a:t> Level</a:t>
            </a:r>
          </a:p>
        </p:txBody>
      </p:sp>
      <p:sp>
        <p:nvSpPr>
          <p:cNvPr id="3" name="Content Placeholder 2"/>
          <p:cNvSpPr>
            <a:spLocks noGrp="1"/>
          </p:cNvSpPr>
          <p:nvPr>
            <p:ph idx="4294967295"/>
          </p:nvPr>
        </p:nvSpPr>
        <p:spPr>
          <a:xfrm>
            <a:off x="4233863" y="1844675"/>
            <a:ext cx="7958137" cy="3744913"/>
          </a:xfrm>
        </p:spPr>
        <p:txBody>
          <a:bodyPr/>
          <a:lstStyle/>
          <a:p>
            <a:endParaRPr lang="en-US" sz="1800" dirty="0"/>
          </a:p>
          <a:p>
            <a:endParaRPr lang="en-US" sz="1800" dirty="0"/>
          </a:p>
        </p:txBody>
      </p:sp>
      <p:sp>
        <p:nvSpPr>
          <p:cNvPr id="4" name="Rechteck 3"/>
          <p:cNvSpPr/>
          <p:nvPr/>
        </p:nvSpPr>
        <p:spPr>
          <a:xfrm>
            <a:off x="1847528" y="188640"/>
            <a:ext cx="2708312" cy="5469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4770" tIns="64770" rIns="64770" bIns="64770" numCol="1" spcCol="1270" anchor="ctr" anchorCtr="0">
            <a:noAutofit/>
          </a:bodyPr>
          <a:lstStyle/>
          <a:p>
            <a:pPr marL="0" lvl="1" defTabSz="755650">
              <a:lnSpc>
                <a:spcPct val="90000"/>
              </a:lnSpc>
              <a:spcAft>
                <a:spcPct val="15000"/>
              </a:spcAft>
            </a:pPr>
            <a:endParaRPr lang="en-GB" sz="1700" dirty="0">
              <a:solidFill>
                <a:srgbClr val="FF0000"/>
              </a:solidFill>
            </a:endParaRPr>
          </a:p>
        </p:txBody>
      </p:sp>
      <p:sp>
        <p:nvSpPr>
          <p:cNvPr id="7" name="Rectangle 2"/>
          <p:cNvSpPr/>
          <p:nvPr/>
        </p:nvSpPr>
        <p:spPr>
          <a:xfrm>
            <a:off x="725203" y="1347524"/>
            <a:ext cx="7661274" cy="4062651"/>
          </a:xfrm>
          <a:prstGeom prst="rect">
            <a:avLst/>
          </a:prstGeom>
        </p:spPr>
        <p:txBody>
          <a:bodyPr wrap="square">
            <a:spAutoFit/>
          </a:bodyPr>
          <a:lstStyle/>
          <a:p>
            <a:pPr marL="214313" indent="-214313">
              <a:buFont typeface="Wingdings" charset="2"/>
              <a:buChar char="ü"/>
              <a:defRPr/>
            </a:pPr>
            <a:endParaRPr lang="en-US" b="1" dirty="0">
              <a:solidFill>
                <a:prstClr val="black"/>
              </a:solidFill>
              <a:latin typeface="Calibri Light" panose="020F0302020204030204"/>
            </a:endParaRPr>
          </a:p>
          <a:p>
            <a:pPr marL="285750" indent="-285750">
              <a:buFont typeface="Arial" panose="020B0604020202020204" pitchFamily="34" charset="0"/>
              <a:buChar char="•"/>
              <a:defRPr/>
            </a:pPr>
            <a:r>
              <a:rPr lang="en-US" sz="2400" b="1" dirty="0">
                <a:solidFill>
                  <a:prstClr val="black"/>
                </a:solidFill>
                <a:latin typeface="Calibri Light" panose="020F0302020204030204"/>
              </a:rPr>
              <a:t>This measurement system </a:t>
            </a:r>
            <a:r>
              <a:rPr lang="en-US" sz="2400" b="1" u="sng" dirty="0">
                <a:solidFill>
                  <a:srgbClr val="00B0F0"/>
                </a:solidFill>
                <a:latin typeface="Calibri Light" panose="020F0302020204030204"/>
              </a:rPr>
              <a:t>provides a common understanding of technology status and addresses the entire innovation chain. </a:t>
            </a:r>
          </a:p>
          <a:p>
            <a:pPr marL="285750" indent="-285750">
              <a:buFont typeface="Arial" panose="020B0604020202020204" pitchFamily="34" charset="0"/>
              <a:buChar char="•"/>
              <a:defRPr/>
            </a:pPr>
            <a:endParaRPr lang="en-US" sz="2400" b="1" u="sng" dirty="0">
              <a:solidFill>
                <a:srgbClr val="00B0F0"/>
              </a:solidFill>
              <a:latin typeface="Calibri Light" panose="020F0302020204030204"/>
            </a:endParaRPr>
          </a:p>
          <a:p>
            <a:pPr marL="285750" indent="-285750">
              <a:buFont typeface="Arial" panose="020B0604020202020204" pitchFamily="34" charset="0"/>
              <a:buChar char="•"/>
              <a:defRPr/>
            </a:pPr>
            <a:r>
              <a:rPr lang="en-US" sz="2400" b="1" dirty="0">
                <a:solidFill>
                  <a:prstClr val="black"/>
                </a:solidFill>
                <a:latin typeface="Calibri Light" panose="020F0302020204030204"/>
              </a:rPr>
              <a:t>By evaluating a technology project against the parameters for each Technology Readiness Level one can assign a TRL rating to the project based on its stage of progress. </a:t>
            </a:r>
          </a:p>
          <a:p>
            <a:pPr marL="285750" indent="-285750">
              <a:buFont typeface="Arial" panose="020B0604020202020204" pitchFamily="34" charset="0"/>
              <a:buChar char="•"/>
              <a:defRPr/>
            </a:pPr>
            <a:endParaRPr lang="en-US" sz="2400" b="1" dirty="0">
              <a:solidFill>
                <a:prstClr val="black"/>
              </a:solidFill>
              <a:latin typeface="Calibri Light" panose="020F0302020204030204"/>
            </a:endParaRPr>
          </a:p>
          <a:p>
            <a:pPr marL="285750" indent="-285750">
              <a:buFont typeface="Arial" panose="020B0604020202020204" pitchFamily="34" charset="0"/>
              <a:buChar char="•"/>
              <a:defRPr/>
            </a:pPr>
            <a:r>
              <a:rPr lang="en-US" sz="2400" b="1" dirty="0">
                <a:solidFill>
                  <a:prstClr val="black"/>
                </a:solidFill>
                <a:latin typeface="Calibri Light" panose="020F0302020204030204"/>
              </a:rPr>
              <a:t>There are nine technology readiness levels; TRL 1 being the lowest and TRL 9 the highest.</a:t>
            </a:r>
            <a:endParaRPr lang="en-US" sz="2400" dirty="0">
              <a:solidFill>
                <a:prstClr val="black"/>
              </a:solidFill>
              <a:latin typeface="Calibri Light" panose="020F0302020204030204"/>
            </a:endParaRPr>
          </a:p>
        </p:txBody>
      </p:sp>
    </p:spTree>
    <p:extLst>
      <p:ext uri="{BB962C8B-B14F-4D97-AF65-F5344CB8AC3E}">
        <p14:creationId xmlns:p14="http://schemas.microsoft.com/office/powerpoint/2010/main" val="39811581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TRL </a:t>
            </a:r>
            <a:r>
              <a:rPr lang="de-DE" dirty="0" err="1"/>
              <a:t>and</a:t>
            </a:r>
            <a:r>
              <a:rPr lang="de-DE" dirty="0"/>
              <a:t> </a:t>
            </a:r>
            <a:r>
              <a:rPr lang="de-DE" dirty="0" err="1"/>
              <a:t>business</a:t>
            </a:r>
            <a:r>
              <a:rPr lang="de-DE" dirty="0"/>
              <a:t> plan</a:t>
            </a:r>
          </a:p>
        </p:txBody>
      </p:sp>
      <p:sp>
        <p:nvSpPr>
          <p:cNvPr id="3" name="Content Placeholder 2"/>
          <p:cNvSpPr>
            <a:spLocks noGrp="1"/>
          </p:cNvSpPr>
          <p:nvPr>
            <p:ph idx="4294967295"/>
          </p:nvPr>
        </p:nvSpPr>
        <p:spPr>
          <a:xfrm>
            <a:off x="4233863" y="1844675"/>
            <a:ext cx="7958137" cy="3744913"/>
          </a:xfrm>
        </p:spPr>
        <p:txBody>
          <a:bodyPr/>
          <a:lstStyle/>
          <a:p>
            <a:endParaRPr lang="en-US" sz="1800" dirty="0"/>
          </a:p>
          <a:p>
            <a:endParaRPr lang="en-US" sz="1800" dirty="0"/>
          </a:p>
        </p:txBody>
      </p:sp>
      <p:sp>
        <p:nvSpPr>
          <p:cNvPr id="4" name="Rechteck 3"/>
          <p:cNvSpPr/>
          <p:nvPr/>
        </p:nvSpPr>
        <p:spPr>
          <a:xfrm>
            <a:off x="1847528" y="188640"/>
            <a:ext cx="2708312" cy="5469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4770" tIns="64770" rIns="64770" bIns="64770" numCol="1" spcCol="1270" anchor="ctr" anchorCtr="0">
            <a:noAutofit/>
          </a:bodyPr>
          <a:lstStyle/>
          <a:p>
            <a:pPr marL="0" lvl="1" defTabSz="755650">
              <a:lnSpc>
                <a:spcPct val="90000"/>
              </a:lnSpc>
              <a:spcAft>
                <a:spcPct val="15000"/>
              </a:spcAft>
            </a:pPr>
            <a:endParaRPr lang="en-GB" sz="1700" dirty="0">
              <a:solidFill>
                <a:srgbClr val="FF0000"/>
              </a:solidFill>
            </a:endParaRPr>
          </a:p>
        </p:txBody>
      </p:sp>
      <p:sp>
        <p:nvSpPr>
          <p:cNvPr id="18" name="Espace réservé du contenu 2">
            <a:extLst>
              <a:ext uri="{FF2B5EF4-FFF2-40B4-BE49-F238E27FC236}">
                <a16:creationId xmlns:a16="http://schemas.microsoft.com/office/drawing/2014/main" id="{6924E7AC-0B99-4BC6-9A8A-1D868750A2A9}"/>
              </a:ext>
            </a:extLst>
          </p:cNvPr>
          <p:cNvSpPr txBox="1">
            <a:spLocks/>
          </p:cNvSpPr>
          <p:nvPr/>
        </p:nvSpPr>
        <p:spPr bwMode="auto">
          <a:xfrm>
            <a:off x="2441661" y="6064279"/>
            <a:ext cx="5400600" cy="288000"/>
          </a:xfrm>
          <a:prstGeom prst="rect">
            <a:avLst/>
          </a:prstGeom>
          <a:solidFill>
            <a:srgbClr val="5B9BD5"/>
          </a:solid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457200">
              <a:spcBef>
                <a:spcPts val="0"/>
              </a:spcBef>
              <a:spcAft>
                <a:spcPts val="0"/>
              </a:spcAft>
              <a:buNone/>
              <a:defRPr/>
            </a:pPr>
            <a:r>
              <a:rPr lang="en-US" sz="1400" kern="0" dirty="0">
                <a:solidFill>
                  <a:prstClr val="white"/>
                </a:solidFill>
                <a:latin typeface="Calibri" panose="020F0502020204030204"/>
              </a:rPr>
              <a:t>TRL 1: basic principles observed</a:t>
            </a:r>
          </a:p>
        </p:txBody>
      </p:sp>
      <p:sp>
        <p:nvSpPr>
          <p:cNvPr id="19" name="Espace réservé du contenu 2">
            <a:extLst>
              <a:ext uri="{FF2B5EF4-FFF2-40B4-BE49-F238E27FC236}">
                <a16:creationId xmlns:a16="http://schemas.microsoft.com/office/drawing/2014/main" id="{6924E7AC-0B99-4BC6-9A8A-1D868750A2A9}"/>
              </a:ext>
            </a:extLst>
          </p:cNvPr>
          <p:cNvSpPr txBox="1">
            <a:spLocks/>
          </p:cNvSpPr>
          <p:nvPr/>
        </p:nvSpPr>
        <p:spPr bwMode="auto">
          <a:xfrm>
            <a:off x="2455930" y="5630834"/>
            <a:ext cx="5400600" cy="288000"/>
          </a:xfrm>
          <a:prstGeom prst="rect">
            <a:avLst/>
          </a:prstGeom>
          <a:solidFill>
            <a:srgbClr val="5B9BD5"/>
          </a:solid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457200">
              <a:spcBef>
                <a:spcPts val="0"/>
              </a:spcBef>
              <a:spcAft>
                <a:spcPts val="0"/>
              </a:spcAft>
              <a:buNone/>
              <a:defRPr/>
            </a:pPr>
            <a:r>
              <a:rPr lang="en-US" sz="1400" kern="0" dirty="0">
                <a:solidFill>
                  <a:prstClr val="white"/>
                </a:solidFill>
                <a:latin typeface="Calibri" panose="020F0502020204030204"/>
              </a:rPr>
              <a:t>TRL 2: technology concept formulated</a:t>
            </a:r>
          </a:p>
        </p:txBody>
      </p:sp>
      <p:sp>
        <p:nvSpPr>
          <p:cNvPr id="20" name="Espace réservé du contenu 2">
            <a:extLst>
              <a:ext uri="{FF2B5EF4-FFF2-40B4-BE49-F238E27FC236}">
                <a16:creationId xmlns:a16="http://schemas.microsoft.com/office/drawing/2014/main" id="{6924E7AC-0B99-4BC6-9A8A-1D868750A2A9}"/>
              </a:ext>
            </a:extLst>
          </p:cNvPr>
          <p:cNvSpPr txBox="1">
            <a:spLocks/>
          </p:cNvSpPr>
          <p:nvPr/>
        </p:nvSpPr>
        <p:spPr bwMode="auto">
          <a:xfrm>
            <a:off x="2450007" y="5193058"/>
            <a:ext cx="5400774" cy="288000"/>
          </a:xfrm>
          <a:prstGeom prst="rect">
            <a:avLst/>
          </a:prstGeom>
          <a:solidFill>
            <a:srgbClr val="5B9BD5"/>
          </a:solid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457200">
              <a:spcBef>
                <a:spcPts val="0"/>
              </a:spcBef>
              <a:spcAft>
                <a:spcPts val="0"/>
              </a:spcAft>
              <a:buNone/>
              <a:defRPr/>
            </a:pPr>
            <a:r>
              <a:rPr lang="en-US" sz="1400" kern="0" dirty="0">
                <a:solidFill>
                  <a:prstClr val="white"/>
                </a:solidFill>
                <a:latin typeface="Calibri" panose="020F0502020204030204"/>
              </a:rPr>
              <a:t>TRL 3: experimental proof of concept</a:t>
            </a:r>
          </a:p>
        </p:txBody>
      </p:sp>
      <p:sp>
        <p:nvSpPr>
          <p:cNvPr id="21" name="Espace réservé du contenu 2">
            <a:extLst>
              <a:ext uri="{FF2B5EF4-FFF2-40B4-BE49-F238E27FC236}">
                <a16:creationId xmlns:a16="http://schemas.microsoft.com/office/drawing/2014/main" id="{6924E7AC-0B99-4BC6-9A8A-1D868750A2A9}"/>
              </a:ext>
            </a:extLst>
          </p:cNvPr>
          <p:cNvSpPr txBox="1">
            <a:spLocks/>
          </p:cNvSpPr>
          <p:nvPr/>
        </p:nvSpPr>
        <p:spPr bwMode="auto">
          <a:xfrm>
            <a:off x="2441661" y="4768530"/>
            <a:ext cx="5400774" cy="288000"/>
          </a:xfrm>
          <a:prstGeom prst="rect">
            <a:avLst/>
          </a:prstGeom>
          <a:solidFill>
            <a:srgbClr val="5B9BD5"/>
          </a:solid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457200">
              <a:spcBef>
                <a:spcPts val="0"/>
              </a:spcBef>
              <a:spcAft>
                <a:spcPts val="0"/>
              </a:spcAft>
              <a:buNone/>
              <a:defRPr/>
            </a:pPr>
            <a:r>
              <a:rPr lang="en-US" sz="1400" kern="0" dirty="0">
                <a:solidFill>
                  <a:prstClr val="white"/>
                </a:solidFill>
                <a:latin typeface="Calibri" panose="020F0502020204030204"/>
              </a:rPr>
              <a:t>TRL 4: technology validated in lab</a:t>
            </a:r>
          </a:p>
        </p:txBody>
      </p:sp>
      <p:sp>
        <p:nvSpPr>
          <p:cNvPr id="22" name="Espace réservé du contenu 2">
            <a:extLst>
              <a:ext uri="{FF2B5EF4-FFF2-40B4-BE49-F238E27FC236}">
                <a16:creationId xmlns:a16="http://schemas.microsoft.com/office/drawing/2014/main" id="{6924E7AC-0B99-4BC6-9A8A-1D868750A2A9}"/>
              </a:ext>
            </a:extLst>
          </p:cNvPr>
          <p:cNvSpPr txBox="1">
            <a:spLocks/>
          </p:cNvSpPr>
          <p:nvPr/>
        </p:nvSpPr>
        <p:spPr bwMode="auto">
          <a:xfrm>
            <a:off x="2434139" y="4332920"/>
            <a:ext cx="5400774" cy="288000"/>
          </a:xfrm>
          <a:prstGeom prst="rect">
            <a:avLst/>
          </a:prstGeom>
          <a:solidFill>
            <a:srgbClr val="5B9BD5"/>
          </a:solid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457200">
              <a:spcBef>
                <a:spcPts val="0"/>
              </a:spcBef>
              <a:spcAft>
                <a:spcPts val="0"/>
              </a:spcAft>
              <a:buNone/>
              <a:defRPr/>
            </a:pPr>
            <a:r>
              <a:rPr lang="en-US" sz="1400" kern="0" dirty="0">
                <a:solidFill>
                  <a:prstClr val="white"/>
                </a:solidFill>
                <a:latin typeface="Calibri" panose="020F0502020204030204"/>
              </a:rPr>
              <a:t>TRL 5: technology validated in relevant environment</a:t>
            </a:r>
          </a:p>
          <a:p>
            <a:pPr marL="0" indent="0" defTabSz="457200">
              <a:spcBef>
                <a:spcPts val="0"/>
              </a:spcBef>
              <a:spcAft>
                <a:spcPts val="0"/>
              </a:spcAft>
              <a:buNone/>
              <a:defRPr/>
            </a:pPr>
            <a:endParaRPr lang="en-US" sz="1400" kern="0" dirty="0">
              <a:solidFill>
                <a:prstClr val="white"/>
              </a:solidFill>
              <a:latin typeface="Calibri" panose="020F0502020204030204"/>
            </a:endParaRPr>
          </a:p>
        </p:txBody>
      </p:sp>
      <p:sp>
        <p:nvSpPr>
          <p:cNvPr id="23" name="Espace réservé du contenu 2">
            <a:extLst>
              <a:ext uri="{FF2B5EF4-FFF2-40B4-BE49-F238E27FC236}">
                <a16:creationId xmlns:a16="http://schemas.microsoft.com/office/drawing/2014/main" id="{6924E7AC-0B99-4BC6-9A8A-1D868750A2A9}"/>
              </a:ext>
            </a:extLst>
          </p:cNvPr>
          <p:cNvSpPr txBox="1">
            <a:spLocks/>
          </p:cNvSpPr>
          <p:nvPr/>
        </p:nvSpPr>
        <p:spPr bwMode="auto">
          <a:xfrm>
            <a:off x="2413805" y="3904039"/>
            <a:ext cx="5400774" cy="288000"/>
          </a:xfrm>
          <a:prstGeom prst="rect">
            <a:avLst/>
          </a:prstGeom>
          <a:solidFill>
            <a:srgbClr val="C00000"/>
          </a:solid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457200">
              <a:spcBef>
                <a:spcPts val="0"/>
              </a:spcBef>
              <a:spcAft>
                <a:spcPts val="0"/>
              </a:spcAft>
              <a:buNone/>
            </a:pPr>
            <a:r>
              <a:rPr lang="en-US" sz="1400" kern="0" dirty="0">
                <a:solidFill>
                  <a:prstClr val="white"/>
                </a:solidFill>
                <a:latin typeface="Calibri" panose="020F0502020204030204"/>
              </a:rPr>
              <a:t>TRL 6: technology demonstrated in relevant environment</a:t>
            </a:r>
          </a:p>
        </p:txBody>
      </p:sp>
      <p:sp>
        <p:nvSpPr>
          <p:cNvPr id="24" name="Espace réservé du contenu 2">
            <a:extLst>
              <a:ext uri="{FF2B5EF4-FFF2-40B4-BE49-F238E27FC236}">
                <a16:creationId xmlns:a16="http://schemas.microsoft.com/office/drawing/2014/main" id="{6924E7AC-0B99-4BC6-9A8A-1D868750A2A9}"/>
              </a:ext>
            </a:extLst>
          </p:cNvPr>
          <p:cNvSpPr txBox="1">
            <a:spLocks/>
          </p:cNvSpPr>
          <p:nvPr/>
        </p:nvSpPr>
        <p:spPr bwMode="auto">
          <a:xfrm>
            <a:off x="2423592" y="3471407"/>
            <a:ext cx="5400774" cy="288000"/>
          </a:xfrm>
          <a:prstGeom prst="rect">
            <a:avLst/>
          </a:prstGeom>
          <a:solidFill>
            <a:srgbClr val="C00000"/>
          </a:solid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457200">
              <a:spcBef>
                <a:spcPts val="0"/>
              </a:spcBef>
              <a:spcAft>
                <a:spcPts val="0"/>
              </a:spcAft>
              <a:buNone/>
            </a:pPr>
            <a:r>
              <a:rPr lang="en-US" sz="1400" kern="0" dirty="0">
                <a:solidFill>
                  <a:prstClr val="white"/>
                </a:solidFill>
                <a:latin typeface="Calibri" panose="020F0502020204030204"/>
              </a:rPr>
              <a:t>TRL 7: system prototype demonstration in operational environment</a:t>
            </a:r>
          </a:p>
        </p:txBody>
      </p:sp>
      <p:sp>
        <p:nvSpPr>
          <p:cNvPr id="25" name="Espace réservé du contenu 2">
            <a:extLst>
              <a:ext uri="{FF2B5EF4-FFF2-40B4-BE49-F238E27FC236}">
                <a16:creationId xmlns:a16="http://schemas.microsoft.com/office/drawing/2014/main" id="{6924E7AC-0B99-4BC6-9A8A-1D868750A2A9}"/>
              </a:ext>
            </a:extLst>
          </p:cNvPr>
          <p:cNvSpPr txBox="1">
            <a:spLocks/>
          </p:cNvSpPr>
          <p:nvPr/>
        </p:nvSpPr>
        <p:spPr bwMode="auto">
          <a:xfrm>
            <a:off x="2416559" y="2674372"/>
            <a:ext cx="5400774" cy="288000"/>
          </a:xfrm>
          <a:prstGeom prst="rect">
            <a:avLst/>
          </a:prstGeom>
          <a:solidFill>
            <a:srgbClr val="C00000"/>
          </a:solid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457200">
              <a:spcBef>
                <a:spcPts val="0"/>
              </a:spcBef>
              <a:spcAft>
                <a:spcPts val="0"/>
              </a:spcAft>
              <a:buNone/>
            </a:pPr>
            <a:r>
              <a:rPr lang="en-US" sz="1400" kern="0" dirty="0">
                <a:solidFill>
                  <a:prstClr val="white"/>
                </a:solidFill>
                <a:latin typeface="Calibri" panose="020F0502020204030204"/>
              </a:rPr>
              <a:t>TRL 9: actual system proven in operational environment</a:t>
            </a:r>
          </a:p>
        </p:txBody>
      </p:sp>
      <p:sp>
        <p:nvSpPr>
          <p:cNvPr id="26" name="Espace réservé du contenu 2">
            <a:extLst>
              <a:ext uri="{FF2B5EF4-FFF2-40B4-BE49-F238E27FC236}">
                <a16:creationId xmlns:a16="http://schemas.microsoft.com/office/drawing/2014/main" id="{6924E7AC-0B99-4BC6-9A8A-1D868750A2A9}"/>
              </a:ext>
            </a:extLst>
          </p:cNvPr>
          <p:cNvSpPr txBox="1">
            <a:spLocks/>
          </p:cNvSpPr>
          <p:nvPr/>
        </p:nvSpPr>
        <p:spPr bwMode="auto">
          <a:xfrm>
            <a:off x="2422072" y="3062678"/>
            <a:ext cx="5400600" cy="288000"/>
          </a:xfrm>
          <a:prstGeom prst="rect">
            <a:avLst/>
          </a:prstGeom>
          <a:solidFill>
            <a:srgbClr val="C00000"/>
          </a:solidFill>
          <a:ln w="9525">
            <a:noFill/>
            <a:miter lim="800000"/>
            <a:headEnd/>
            <a:tailEnd/>
          </a:ln>
        </p:spPr>
        <p:txBody>
          <a:bodyPr vert="horz" wrap="square" lIns="91440" tIns="45720" rIns="91440" bIns="45720" numCol="1" anchor="t" anchorCtr="0" compatLnSpc="1">
            <a:prstTxWarp prst="textNoShape">
              <a:avLst/>
            </a:prstTxWarp>
          </a:bodyPr>
          <a:lstStyle>
            <a:lvl1pPr marL="180975" indent="-180975" algn="l" rtl="0" eaLnBrk="0" fontAlgn="base" hangingPunct="0">
              <a:spcBef>
                <a:spcPct val="20000"/>
              </a:spcBef>
              <a:spcAft>
                <a:spcPts val="600"/>
              </a:spcAft>
              <a:buClr>
                <a:srgbClr val="CD5A57"/>
              </a:buClr>
              <a:buSzPct val="120000"/>
              <a:buFont typeface="Arial" panose="020B0604020202020204" pitchFamily="34" charset="0"/>
              <a:buChar char="•"/>
              <a:defRPr sz="16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buFontTx/>
              <a:buChar char="-"/>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defTabSz="457200">
              <a:spcBef>
                <a:spcPts val="0"/>
              </a:spcBef>
              <a:spcAft>
                <a:spcPts val="0"/>
              </a:spcAft>
              <a:buNone/>
            </a:pPr>
            <a:r>
              <a:rPr lang="en-US" sz="1400" kern="0" dirty="0">
                <a:solidFill>
                  <a:prstClr val="white"/>
                </a:solidFill>
                <a:latin typeface="Calibri" panose="020F0502020204030204"/>
              </a:rPr>
              <a:t>TRL 8: system complete and qualified</a:t>
            </a:r>
          </a:p>
        </p:txBody>
      </p:sp>
      <p:sp>
        <p:nvSpPr>
          <p:cNvPr id="27" name="Rechteck 26"/>
          <p:cNvSpPr/>
          <p:nvPr/>
        </p:nvSpPr>
        <p:spPr>
          <a:xfrm>
            <a:off x="1559496" y="1600519"/>
            <a:ext cx="8640961" cy="646331"/>
          </a:xfrm>
          <a:prstGeom prst="rect">
            <a:avLst/>
          </a:prstGeom>
        </p:spPr>
        <p:txBody>
          <a:bodyPr wrap="square">
            <a:spAutoFit/>
          </a:bodyPr>
          <a:lstStyle/>
          <a:p>
            <a:pPr lvl="1" defTabSz="457200"/>
            <a:r>
              <a:rPr lang="en-US" dirty="0">
                <a:solidFill>
                  <a:srgbClr val="FF0000"/>
                </a:solidFill>
                <a:latin typeface="Calibri" panose="020F0502020204030204"/>
              </a:rPr>
              <a:t>The higher Technology Readiness Level (TRL) means a more business- oriented project. </a:t>
            </a:r>
            <a:r>
              <a:rPr lang="en-US" dirty="0">
                <a:solidFill>
                  <a:prstClr val="black"/>
                </a:solidFill>
                <a:latin typeface="Calibri" panose="020F0502020204030204"/>
              </a:rPr>
              <a:t>close-to-market activities (</a:t>
            </a:r>
            <a:r>
              <a:rPr lang="en-US" u="sng" dirty="0">
                <a:solidFill>
                  <a:prstClr val="black"/>
                </a:solidFill>
                <a:latin typeface="Calibri" panose="020F0502020204030204"/>
              </a:rPr>
              <a:t>TRL 6 till TRL </a:t>
            </a:r>
            <a:r>
              <a:rPr lang="en-US" dirty="0">
                <a:solidFill>
                  <a:prstClr val="black"/>
                </a:solidFill>
                <a:latin typeface="Calibri" panose="020F0502020204030204"/>
              </a:rPr>
              <a:t>9) =&gt; RIA (if higher than TLR6)</a:t>
            </a:r>
          </a:p>
        </p:txBody>
      </p:sp>
      <p:cxnSp>
        <p:nvCxnSpPr>
          <p:cNvPr id="28" name="Gerade Verbindung mit Pfeil 27"/>
          <p:cNvCxnSpPr/>
          <p:nvPr/>
        </p:nvCxnSpPr>
        <p:spPr>
          <a:xfrm flipV="1">
            <a:off x="8039740" y="2691649"/>
            <a:ext cx="16740" cy="1500391"/>
          </a:xfrm>
          <a:prstGeom prst="straightConnector1">
            <a:avLst/>
          </a:prstGeom>
          <a:noFill/>
          <a:ln w="63500" cap="flat" cmpd="sng" algn="ctr">
            <a:solidFill>
              <a:srgbClr val="ED7D31"/>
            </a:solidFill>
            <a:prstDash val="solid"/>
            <a:miter lim="800000"/>
            <a:tailEnd type="triangle"/>
          </a:ln>
          <a:effectLst/>
        </p:spPr>
      </p:cxnSp>
      <p:sp>
        <p:nvSpPr>
          <p:cNvPr id="29" name="Textfeld 28"/>
          <p:cNvSpPr txBox="1"/>
          <p:nvPr/>
        </p:nvSpPr>
        <p:spPr>
          <a:xfrm>
            <a:off x="8281642" y="2673091"/>
            <a:ext cx="2134839" cy="1200329"/>
          </a:xfrm>
          <a:prstGeom prst="rect">
            <a:avLst/>
          </a:prstGeom>
          <a:noFill/>
        </p:spPr>
        <p:txBody>
          <a:bodyPr wrap="square" rtlCol="0">
            <a:spAutoFit/>
          </a:bodyPr>
          <a:lstStyle/>
          <a:p>
            <a:pPr defTabSz="457200"/>
            <a:r>
              <a:rPr lang="de-DE" dirty="0" err="1">
                <a:solidFill>
                  <a:prstClr val="black"/>
                </a:solidFill>
                <a:latin typeface="Calibri" panose="020F0502020204030204"/>
              </a:rPr>
              <a:t>Bussiness</a:t>
            </a:r>
            <a:r>
              <a:rPr lang="de-DE" dirty="0">
                <a:solidFill>
                  <a:prstClr val="black"/>
                </a:solidFill>
                <a:latin typeface="Calibri" panose="020F0502020204030204"/>
              </a:rPr>
              <a:t> plan </a:t>
            </a:r>
            <a:r>
              <a:rPr lang="de-DE" dirty="0" err="1">
                <a:solidFill>
                  <a:prstClr val="black"/>
                </a:solidFill>
                <a:latin typeface="Calibri" panose="020F0502020204030204"/>
              </a:rPr>
              <a:t>recommened</a:t>
            </a:r>
            <a:r>
              <a:rPr lang="de-DE" dirty="0">
                <a:solidFill>
                  <a:prstClr val="black"/>
                </a:solidFill>
                <a:latin typeface="Calibri" panose="020F0502020204030204"/>
              </a:rPr>
              <a:t> in </a:t>
            </a:r>
          </a:p>
          <a:p>
            <a:pPr defTabSz="457200"/>
            <a:r>
              <a:rPr lang="de-DE" dirty="0">
                <a:solidFill>
                  <a:prstClr val="black"/>
                </a:solidFill>
                <a:latin typeface="Calibri" panose="020F0502020204030204"/>
              </a:rPr>
              <a:t>RIA </a:t>
            </a:r>
            <a:r>
              <a:rPr lang="de-DE" dirty="0" err="1">
                <a:solidFill>
                  <a:prstClr val="black"/>
                </a:solidFill>
                <a:latin typeface="Calibri" panose="020F0502020204030204"/>
              </a:rPr>
              <a:t>and</a:t>
            </a:r>
            <a:r>
              <a:rPr lang="de-DE" dirty="0">
                <a:solidFill>
                  <a:prstClr val="black"/>
                </a:solidFill>
                <a:latin typeface="Calibri" panose="020F0502020204030204"/>
              </a:rPr>
              <a:t> IA in </a:t>
            </a:r>
            <a:r>
              <a:rPr lang="de-DE" dirty="0" err="1">
                <a:solidFill>
                  <a:prstClr val="black"/>
                </a:solidFill>
                <a:latin typeface="Calibri" panose="020F0502020204030204"/>
              </a:rPr>
              <a:t>case</a:t>
            </a:r>
            <a:r>
              <a:rPr lang="de-DE" dirty="0">
                <a:solidFill>
                  <a:prstClr val="black"/>
                </a:solidFill>
                <a:latin typeface="Calibri" panose="020F0502020204030204"/>
              </a:rPr>
              <a:t> </a:t>
            </a:r>
            <a:r>
              <a:rPr lang="de-DE" dirty="0" err="1">
                <a:solidFill>
                  <a:prstClr val="black"/>
                </a:solidFill>
                <a:latin typeface="Calibri" panose="020F0502020204030204"/>
              </a:rPr>
              <a:t>the</a:t>
            </a:r>
            <a:r>
              <a:rPr lang="de-DE" dirty="0">
                <a:solidFill>
                  <a:prstClr val="black"/>
                </a:solidFill>
                <a:latin typeface="Calibri" panose="020F0502020204030204"/>
              </a:rPr>
              <a:t> TLR &gt; 6</a:t>
            </a:r>
            <a:endParaRPr lang="de-AT" dirty="0">
              <a:solidFill>
                <a:prstClr val="black"/>
              </a:solidFill>
              <a:latin typeface="Calibri" panose="020F0502020204030204"/>
            </a:endParaRPr>
          </a:p>
        </p:txBody>
      </p:sp>
      <p:pic>
        <p:nvPicPr>
          <p:cNvPr id="2" name="Grafik 1"/>
          <p:cNvPicPr>
            <a:picLocks noChangeAspect="1"/>
          </p:cNvPicPr>
          <p:nvPr/>
        </p:nvPicPr>
        <p:blipFill>
          <a:blip r:embed="rId2"/>
          <a:stretch>
            <a:fillRect/>
          </a:stretch>
        </p:blipFill>
        <p:spPr>
          <a:xfrm>
            <a:off x="1575761" y="2319832"/>
            <a:ext cx="820069" cy="4277521"/>
          </a:xfrm>
          <a:prstGeom prst="rect">
            <a:avLst/>
          </a:prstGeom>
        </p:spPr>
      </p:pic>
    </p:spTree>
    <p:extLst>
      <p:ext uri="{BB962C8B-B14F-4D97-AF65-F5344CB8AC3E}">
        <p14:creationId xmlns:p14="http://schemas.microsoft.com/office/powerpoint/2010/main" val="41951474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7999"/>
            <a:ext cx="10515600" cy="547925"/>
          </a:xfrm>
        </p:spPr>
        <p:txBody>
          <a:bodyPr anchor="t" anchorCtr="0">
            <a:noAutofit/>
          </a:bodyPr>
          <a:lstStyle/>
          <a:p>
            <a:r>
              <a:rPr lang="en-US" altLang="en-US" sz="3200" dirty="0">
                <a:solidFill>
                  <a:schemeClr val="tx2"/>
                </a:solidFill>
              </a:rPr>
              <a:t>Contact us! </a:t>
            </a:r>
            <a:endParaRPr lang="en-GB" sz="3200" b="0" dirty="0">
              <a:solidFill>
                <a:schemeClr val="tx2"/>
              </a:solidFill>
            </a:endParaRPr>
          </a:p>
        </p:txBody>
      </p:sp>
      <p:sp>
        <p:nvSpPr>
          <p:cNvPr id="4" name="Text Placeholder 2"/>
          <p:cNvSpPr txBox="1">
            <a:spLocks/>
          </p:cNvSpPr>
          <p:nvPr/>
        </p:nvSpPr>
        <p:spPr>
          <a:xfrm>
            <a:off x="838200" y="1742536"/>
            <a:ext cx="10515600" cy="4805937"/>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rPr>
              <a:t>Trainer 1</a:t>
            </a:r>
          </a:p>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rPr>
              <a:t>Trainer 2</a:t>
            </a:r>
          </a:p>
          <a:p>
            <a:pPr marL="360000" indent="-360000">
              <a:buClr>
                <a:schemeClr val="accent2"/>
              </a:buClr>
              <a:buFont typeface="Arial" panose="020B0604020202020204" pitchFamily="34" charset="0"/>
              <a:buChar char="●"/>
              <a:defRPr/>
            </a:pPr>
            <a:endParaRPr lang="en-US" sz="2300" b="0" dirty="0">
              <a:solidFill>
                <a:schemeClr val="tx1"/>
              </a:solidFill>
              <a:cs typeface="Arial" panose="020B0604020202020204" pitchFamily="34" charset="0"/>
            </a:endParaRPr>
          </a:p>
          <a:p>
            <a:pPr>
              <a:buClr>
                <a:schemeClr val="accent2"/>
              </a:buClr>
              <a:defRPr/>
            </a:pPr>
            <a:r>
              <a:rPr lang="en-US" sz="2300" b="0" dirty="0">
                <a:solidFill>
                  <a:schemeClr val="tx1"/>
                </a:solidFill>
                <a:cs typeface="Arial" panose="020B0604020202020204" pitchFamily="34" charset="0"/>
              </a:rPr>
              <a:t/>
            </a:r>
            <a:br>
              <a:rPr lang="en-US" sz="2300" b="0" dirty="0">
                <a:solidFill>
                  <a:schemeClr val="tx1"/>
                </a:solidFill>
                <a:cs typeface="Arial" panose="020B0604020202020204" pitchFamily="34" charset="0"/>
              </a:rPr>
            </a:br>
            <a:endParaRPr lang="en-US" sz="2300" b="0" dirty="0">
              <a:solidFill>
                <a:schemeClr val="tx1"/>
              </a:solidFill>
              <a:cs typeface="Arial" panose="020B0604020202020204" pitchFamily="34" charset="0"/>
            </a:endParaRPr>
          </a:p>
        </p:txBody>
      </p:sp>
    </p:spTree>
    <p:extLst>
      <p:ext uri="{BB962C8B-B14F-4D97-AF65-F5344CB8AC3E}">
        <p14:creationId xmlns:p14="http://schemas.microsoft.com/office/powerpoint/2010/main" val="792864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30388" y="2444928"/>
            <a:ext cx="8229600" cy="1373951"/>
          </a:xfrm>
          <a:prstGeom prst="rect">
            <a:avLst/>
          </a:prstGeom>
        </p:spPr>
        <p:txBody>
          <a:bodyPr wrap="none" tIns="0" bIns="0" anchor="t" anchorCtr="0"/>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algn="ctr">
              <a:lnSpc>
                <a:spcPct val="200000"/>
              </a:lnSpc>
            </a:pPr>
            <a:r>
              <a:rPr lang="en-GB" sz="5400" b="0" kern="0" dirty="0">
                <a:solidFill>
                  <a:schemeClr val="accent4"/>
                </a:solidFill>
              </a:rPr>
              <a:t>Thank you!</a:t>
            </a:r>
          </a:p>
          <a:p>
            <a:pPr algn="ctr"/>
            <a:r>
              <a:rPr lang="en-GB" b="0" kern="0" dirty="0">
                <a:latin typeface="EC Square Sans Pro" panose="020B0506040000020004" pitchFamily="34" charset="0"/>
              </a:rPr>
              <a:t/>
            </a:r>
            <a:br>
              <a:rPr lang="en-GB" b="0" kern="0" dirty="0">
                <a:latin typeface="EC Square Sans Pro" panose="020B0506040000020004" pitchFamily="34" charset="0"/>
              </a:rPr>
            </a:br>
            <a:r>
              <a:rPr lang="en-GB" b="0" kern="0" dirty="0">
                <a:latin typeface="EC Square Sans Pro" panose="020B0506040000020004" pitchFamily="34" charset="0"/>
              </a:rPr>
              <a:t> </a:t>
            </a:r>
            <a:br>
              <a:rPr lang="en-GB" b="0" kern="0" dirty="0">
                <a:latin typeface="EC Square Sans Pro" panose="020B0506040000020004" pitchFamily="34" charset="0"/>
              </a:rPr>
            </a:br>
            <a:r>
              <a:rPr lang="en-GB" b="0" kern="0" dirty="0">
                <a:latin typeface="EC Square Sans Pro" panose="020B0506040000020004" pitchFamily="34" charset="0"/>
              </a:rPr>
              <a:t/>
            </a:r>
            <a:br>
              <a:rPr lang="en-GB" b="0" kern="0" dirty="0">
                <a:latin typeface="EC Square Sans Pro" panose="020B0506040000020004" pitchFamily="34" charset="0"/>
              </a:rPr>
            </a:br>
            <a:r>
              <a:rPr lang="en-GB" kern="0" dirty="0"/>
              <a:t/>
            </a:r>
            <a:br>
              <a:rPr lang="en-GB" kern="0" dirty="0"/>
            </a:br>
            <a:endParaRPr lang="en-GB" kern="0" dirty="0"/>
          </a:p>
        </p:txBody>
      </p:sp>
      <p:sp>
        <p:nvSpPr>
          <p:cNvPr id="5" name="TextBox 4"/>
          <p:cNvSpPr txBox="1"/>
          <p:nvPr/>
        </p:nvSpPr>
        <p:spPr>
          <a:xfrm>
            <a:off x="3107899" y="4221088"/>
            <a:ext cx="5674579" cy="523220"/>
          </a:xfrm>
          <a:prstGeom prst="rect">
            <a:avLst/>
          </a:prstGeom>
          <a:noFill/>
        </p:spPr>
        <p:txBody>
          <a:bodyPr wrap="square" lIns="0" rtlCol="0" anchor="ctr" anchorCtr="0">
            <a:spAutoFit/>
          </a:bodyPr>
          <a:lstStyle/>
          <a:p>
            <a:pPr algn="ctr"/>
            <a:r>
              <a:rPr lang="en-GB" sz="2800" b="1" dirty="0">
                <a:solidFill>
                  <a:schemeClr val="tx2"/>
                </a:solidFill>
                <a:latin typeface="Arial" panose="020B0604020202020204" pitchFamily="34" charset="0"/>
                <a:cs typeface="Arial" panose="020B0604020202020204" pitchFamily="34" charset="0"/>
              </a:rPr>
              <a:t>#</a:t>
            </a:r>
            <a:r>
              <a:rPr lang="en-GB" sz="2800" b="1" dirty="0" err="1">
                <a:solidFill>
                  <a:schemeClr val="tx2"/>
                </a:solidFill>
                <a:latin typeface="Arial" panose="020B0604020202020204" pitchFamily="34" charset="0"/>
                <a:cs typeface="Arial" panose="020B0604020202020204" pitchFamily="34" charset="0"/>
              </a:rPr>
              <a:t>HorizonEU</a:t>
            </a:r>
            <a:endParaRPr lang="en-GB" sz="2800" b="1"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2965428" y="4765568"/>
            <a:ext cx="5959520" cy="523220"/>
          </a:xfrm>
          <a:prstGeom prst="rect">
            <a:avLst/>
          </a:prstGeom>
          <a:noFill/>
        </p:spPr>
        <p:txBody>
          <a:bodyPr wrap="square" rtlCol="0">
            <a:spAutoFit/>
          </a:bodyPr>
          <a:lstStyle/>
          <a:p>
            <a:pPr algn="ctr"/>
            <a:r>
              <a:rPr lang="en-US" sz="1800" b="1" u="sng" dirty="0">
                <a:solidFill>
                  <a:schemeClr val="tx2"/>
                </a:solidFill>
                <a:latin typeface="+mj-lt"/>
                <a:hlinkClick r:id="rId2"/>
              </a:rPr>
              <a:t>http://ec.europa.eu/horizon-europe</a:t>
            </a:r>
            <a:endParaRPr lang="en-GB" sz="1800" b="1" u="sng" dirty="0">
              <a:solidFill>
                <a:schemeClr val="tx2"/>
              </a:solidFill>
              <a:latin typeface="+mj-lt"/>
            </a:endParaRPr>
          </a:p>
          <a:p>
            <a:pPr algn="ctr"/>
            <a:endParaRPr lang="en-GB" sz="1000" b="0" dirty="0" err="1">
              <a:solidFill>
                <a:schemeClr val="accent3"/>
              </a:solidFill>
            </a:endParaRPr>
          </a:p>
        </p:txBody>
      </p:sp>
    </p:spTree>
    <p:extLst>
      <p:ext uri="{BB962C8B-B14F-4D97-AF65-F5344CB8AC3E}">
        <p14:creationId xmlns:p14="http://schemas.microsoft.com/office/powerpoint/2010/main" val="1658662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p:txBody>
          <a:bodyPr/>
          <a:lstStyle/>
          <a:p>
            <a:r>
              <a:rPr lang="de-DE" dirty="0" err="1"/>
              <a:t>Proposal</a:t>
            </a:r>
            <a:r>
              <a:rPr lang="de-DE" dirty="0"/>
              <a:t> </a:t>
            </a:r>
            <a:r>
              <a:rPr lang="de-DE" dirty="0" err="1"/>
              <a:t>writting</a:t>
            </a:r>
            <a:r>
              <a:rPr lang="de-DE" dirty="0"/>
              <a:t> </a:t>
            </a:r>
            <a:r>
              <a:rPr lang="de-DE" dirty="0" err="1"/>
              <a:t>camps</a:t>
            </a:r>
            <a:r>
              <a:rPr lang="de-DE" dirty="0"/>
              <a:t> - THE PROCESS</a:t>
            </a:r>
            <a:endParaRPr lang="de-AT" dirty="0"/>
          </a:p>
        </p:txBody>
      </p:sp>
      <p:graphicFrame>
        <p:nvGraphicFramePr>
          <p:cNvPr id="5" name="Diagramm 4"/>
          <p:cNvGraphicFramePr/>
          <p:nvPr>
            <p:extLst>
              <p:ext uri="{D42A27DB-BD31-4B8C-83A1-F6EECF244321}">
                <p14:modId xmlns:p14="http://schemas.microsoft.com/office/powerpoint/2010/main" val="2647630340"/>
              </p:ext>
            </p:extLst>
          </p:nvPr>
        </p:nvGraphicFramePr>
        <p:xfrm>
          <a:off x="1818526" y="2325559"/>
          <a:ext cx="7859730" cy="2308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3833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98047" y="224277"/>
            <a:ext cx="10515600" cy="600164"/>
          </a:xfrm>
        </p:spPr>
        <p:txBody>
          <a:bodyPr/>
          <a:lstStyle/>
          <a:p>
            <a:r>
              <a:rPr lang="de-DE" dirty="0"/>
              <a:t>Agenda</a:t>
            </a:r>
            <a:br>
              <a:rPr lang="de-DE" dirty="0"/>
            </a:br>
            <a:r>
              <a:rPr lang="de-DE" dirty="0"/>
              <a:t/>
            </a:r>
            <a:br>
              <a:rPr lang="de-DE" dirty="0"/>
            </a:br>
            <a:endParaRPr lang="de-AT" dirty="0"/>
          </a:p>
        </p:txBody>
      </p:sp>
      <p:graphicFrame>
        <p:nvGraphicFramePr>
          <p:cNvPr id="3" name="Diagramm 2"/>
          <p:cNvGraphicFramePr/>
          <p:nvPr>
            <p:extLst>
              <p:ext uri="{D42A27DB-BD31-4B8C-83A1-F6EECF244321}">
                <p14:modId xmlns:p14="http://schemas.microsoft.com/office/powerpoint/2010/main" val="2992974042"/>
              </p:ext>
            </p:extLst>
          </p:nvPr>
        </p:nvGraphicFramePr>
        <p:xfrm>
          <a:off x="698047" y="9101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9507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7572" y="195702"/>
            <a:ext cx="10515600" cy="600164"/>
          </a:xfrm>
        </p:spPr>
        <p:txBody>
          <a:bodyPr/>
          <a:lstStyle/>
          <a:p>
            <a:r>
              <a:rPr lang="de-DE" dirty="0"/>
              <a:t>Agenda</a:t>
            </a:r>
            <a:br>
              <a:rPr lang="de-DE" dirty="0"/>
            </a:br>
            <a:r>
              <a:rPr lang="de-DE" dirty="0"/>
              <a:t/>
            </a:r>
            <a:br>
              <a:rPr lang="de-DE" dirty="0"/>
            </a:br>
            <a:endParaRPr lang="de-AT" dirty="0"/>
          </a:p>
        </p:txBody>
      </p:sp>
      <p:graphicFrame>
        <p:nvGraphicFramePr>
          <p:cNvPr id="3" name="Diagramm 2"/>
          <p:cNvGraphicFramePr/>
          <p:nvPr>
            <p:extLst>
              <p:ext uri="{D42A27DB-BD31-4B8C-83A1-F6EECF244321}">
                <p14:modId xmlns:p14="http://schemas.microsoft.com/office/powerpoint/2010/main" val="629693216"/>
              </p:ext>
            </p:extLst>
          </p:nvPr>
        </p:nvGraphicFramePr>
        <p:xfrm>
          <a:off x="707572" y="10244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5105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7572" y="233802"/>
            <a:ext cx="10515600" cy="600164"/>
          </a:xfrm>
        </p:spPr>
        <p:txBody>
          <a:bodyPr/>
          <a:lstStyle/>
          <a:p>
            <a:r>
              <a:rPr lang="de-DE" dirty="0"/>
              <a:t>Agenda</a:t>
            </a:r>
            <a:br>
              <a:rPr lang="de-DE" dirty="0"/>
            </a:br>
            <a:r>
              <a:rPr lang="de-DE" dirty="0"/>
              <a:t/>
            </a:r>
            <a:br>
              <a:rPr lang="de-DE" dirty="0"/>
            </a:br>
            <a:endParaRPr lang="de-AT" dirty="0"/>
          </a:p>
        </p:txBody>
      </p:sp>
      <p:graphicFrame>
        <p:nvGraphicFramePr>
          <p:cNvPr id="3" name="Diagramm 2"/>
          <p:cNvGraphicFramePr/>
          <p:nvPr>
            <p:extLst>
              <p:ext uri="{D42A27DB-BD31-4B8C-83A1-F6EECF244321}">
                <p14:modId xmlns:p14="http://schemas.microsoft.com/office/powerpoint/2010/main" val="3885205956"/>
              </p:ext>
            </p:extLst>
          </p:nvPr>
        </p:nvGraphicFramePr>
        <p:xfrm>
          <a:off x="707572" y="1211373"/>
          <a:ext cx="8128000" cy="56466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94637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938683" y="356217"/>
            <a:ext cx="10515600" cy="4834365"/>
          </a:xfrm>
        </p:spPr>
      </p:sp>
      <p:sp>
        <p:nvSpPr>
          <p:cNvPr id="4" name="TextBox 44"/>
          <p:cNvSpPr txBox="1"/>
          <p:nvPr/>
        </p:nvSpPr>
        <p:spPr>
          <a:xfrm>
            <a:off x="3309461" y="356217"/>
            <a:ext cx="564362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2000" b="1" cap="all" dirty="0">
                <a:solidFill>
                  <a:schemeClr val="tx2"/>
                </a:solidFill>
                <a:latin typeface="Arial" charset="0"/>
              </a:rPr>
              <a:t>HORIZON EUROPE – SHORT OVERVIEW</a:t>
            </a:r>
          </a:p>
        </p:txBody>
      </p:sp>
      <p:sp>
        <p:nvSpPr>
          <p:cNvPr id="5" name="Rectangle 4"/>
          <p:cNvSpPr/>
          <p:nvPr/>
        </p:nvSpPr>
        <p:spPr>
          <a:xfrm>
            <a:off x="2050774" y="829433"/>
            <a:ext cx="8299027" cy="4918224"/>
          </a:xfrm>
          <a:prstGeom prst="rect">
            <a:avLst/>
          </a:prstGeom>
          <a:gradFill flip="none" rotWithShape="1">
            <a:gsLst>
              <a:gs pos="0">
                <a:srgbClr val="9BD4F0"/>
              </a:gs>
              <a:gs pos="50000">
                <a:srgbClr val="A2D5D0"/>
              </a:gs>
              <a:gs pos="99000">
                <a:srgbClr val="B0D10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46"/>
          <p:cNvSpPr txBox="1"/>
          <p:nvPr/>
        </p:nvSpPr>
        <p:spPr>
          <a:xfrm>
            <a:off x="2901243" y="988249"/>
            <a:ext cx="6799613" cy="492443"/>
          </a:xfrm>
          <a:prstGeom prst="rect">
            <a:avLst/>
          </a:prstGeom>
          <a:noFill/>
        </p:spPr>
        <p:txBody>
          <a:bodyPr wrap="square" rtlCol="0">
            <a:spAutoFit/>
          </a:bodyPr>
          <a:lstStyle/>
          <a:p>
            <a:pPr algn="ctr"/>
            <a:r>
              <a:rPr lang="en-IE" sz="1400" b="1" cap="all" dirty="0">
                <a:solidFill>
                  <a:schemeClr val="accent2"/>
                </a:solidFill>
              </a:rPr>
              <a:t>Specific Programme</a:t>
            </a:r>
            <a:r>
              <a:rPr lang="en-IE" sz="1400" b="1" cap="all" dirty="0">
                <a:solidFill>
                  <a:schemeClr val="tx2"/>
                </a:solidFill>
              </a:rPr>
              <a:t> </a:t>
            </a:r>
            <a:r>
              <a:rPr lang="en-IE" sz="1400" b="1" cap="all" dirty="0">
                <a:solidFill>
                  <a:schemeClr val="accent2"/>
                </a:solidFill>
              </a:rPr>
              <a:t>implementing Horizon Europe &amp; EIT</a:t>
            </a:r>
            <a:r>
              <a:rPr lang="en-IE" sz="1400" b="1" cap="all" baseline="30000" dirty="0">
                <a:solidFill>
                  <a:schemeClr val="accent2"/>
                </a:solidFill>
              </a:rPr>
              <a:t>*</a:t>
            </a:r>
          </a:p>
          <a:p>
            <a:pPr algn="ctr"/>
            <a:r>
              <a:rPr lang="en-IE" sz="1200" i="1" dirty="0">
                <a:solidFill>
                  <a:schemeClr val="tx2"/>
                </a:solidFill>
              </a:rPr>
              <a:t>Exclusive focus on civil applications</a:t>
            </a:r>
            <a:r>
              <a:rPr lang="en-IE" sz="1200" cap="all" dirty="0">
                <a:solidFill>
                  <a:schemeClr val="tx2"/>
                </a:solidFill>
              </a:rPr>
              <a:t> </a:t>
            </a:r>
          </a:p>
        </p:txBody>
      </p:sp>
      <p:sp>
        <p:nvSpPr>
          <p:cNvPr id="7" name="TextBox 17"/>
          <p:cNvSpPr txBox="1"/>
          <p:nvPr/>
        </p:nvSpPr>
        <p:spPr>
          <a:xfrm>
            <a:off x="2128513" y="4728433"/>
            <a:ext cx="8226356" cy="261610"/>
          </a:xfrm>
          <a:prstGeom prst="rect">
            <a:avLst/>
          </a:prstGeom>
          <a:noFill/>
        </p:spPr>
        <p:txBody>
          <a:bodyPr wrap="square" rtlCol="0">
            <a:spAutoFit/>
          </a:bodyPr>
          <a:lstStyle/>
          <a:p>
            <a:pPr algn="ctr" fontAlgn="base">
              <a:spcBef>
                <a:spcPct val="0"/>
              </a:spcBef>
              <a:spcAft>
                <a:spcPct val="0"/>
              </a:spcAft>
              <a:defRPr/>
            </a:pPr>
            <a:r>
              <a:rPr lang="en-GB" sz="1100" b="1" cap="all" dirty="0">
                <a:solidFill>
                  <a:schemeClr val="tx2"/>
                </a:solidFill>
                <a:latin typeface="Arial" charset="0"/>
              </a:rPr>
              <a:t>Widening Participation and Strengthening the European</a:t>
            </a:r>
            <a:r>
              <a:rPr kumimoji="0" lang="en-GB" sz="1100" b="1" i="0" u="none" strike="noStrike" kern="1200" cap="none" spc="0" normalizeH="0" baseline="0" noProof="0" dirty="0">
                <a:ln>
                  <a:noFill/>
                </a:ln>
                <a:solidFill>
                  <a:srgbClr val="FFFFFF"/>
                </a:solidFill>
                <a:effectLst/>
                <a:uLnTx/>
                <a:uFillTx/>
                <a:latin typeface="Arial" charset="0"/>
              </a:rPr>
              <a:t> </a:t>
            </a:r>
            <a:r>
              <a:rPr lang="en-GB" sz="1100" b="1" cap="all" dirty="0">
                <a:solidFill>
                  <a:schemeClr val="tx2"/>
                </a:solidFill>
                <a:latin typeface="Arial" charset="0"/>
              </a:rPr>
              <a:t>Research Area</a:t>
            </a:r>
          </a:p>
        </p:txBody>
      </p:sp>
      <p:sp>
        <p:nvSpPr>
          <p:cNvPr id="8" name="TextBox 18"/>
          <p:cNvSpPr txBox="1"/>
          <p:nvPr/>
        </p:nvSpPr>
        <p:spPr>
          <a:xfrm>
            <a:off x="5910207" y="5023473"/>
            <a:ext cx="3986700" cy="261610"/>
          </a:xfrm>
          <a:prstGeom prst="rect">
            <a:avLst/>
          </a:prstGeom>
          <a:solidFill>
            <a:schemeClr val="bg1"/>
          </a:solidFill>
          <a:ln>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dirty="0">
                <a:ln>
                  <a:noFill/>
                </a:ln>
                <a:solidFill>
                  <a:schemeClr val="tx2"/>
                </a:solidFill>
                <a:effectLst/>
                <a:uLnTx/>
                <a:uFillTx/>
                <a:latin typeface="Arial" charset="0"/>
                <a:ea typeface="+mn-ea"/>
                <a:cs typeface="+mn-cs"/>
              </a:rPr>
              <a:t>Reforming &amp; Enhancing the European R&amp;I system</a:t>
            </a:r>
          </a:p>
        </p:txBody>
      </p:sp>
      <p:sp>
        <p:nvSpPr>
          <p:cNvPr id="9" name="TextBox 19"/>
          <p:cNvSpPr txBox="1"/>
          <p:nvPr/>
        </p:nvSpPr>
        <p:spPr>
          <a:xfrm>
            <a:off x="2309478" y="5017058"/>
            <a:ext cx="3677053" cy="261610"/>
          </a:xfrm>
          <a:prstGeom prst="rect">
            <a:avLst/>
          </a:prstGeom>
          <a:solidFill>
            <a:schemeClr val="bg1"/>
          </a:solidFill>
          <a:ln>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dirty="0">
                <a:ln>
                  <a:noFill/>
                </a:ln>
                <a:solidFill>
                  <a:schemeClr val="tx2"/>
                </a:solidFill>
                <a:effectLst/>
                <a:uLnTx/>
                <a:uFillTx/>
                <a:latin typeface="Arial" charset="0"/>
                <a:ea typeface="+mn-ea"/>
                <a:cs typeface="+mn-cs"/>
              </a:rPr>
              <a:t>Widening participation &amp; spreading excellence</a:t>
            </a:r>
            <a:endParaRPr kumimoji="0" lang="en-GB" sz="1100" b="1" i="0" u="none" strike="noStrike" kern="1200" cap="none" spc="0" normalizeH="0" baseline="0" noProof="0" dirty="0">
              <a:ln>
                <a:noFill/>
              </a:ln>
              <a:solidFill>
                <a:schemeClr val="tx2"/>
              </a:solidFill>
              <a:effectLst/>
              <a:uLnTx/>
              <a:uFillTx/>
              <a:latin typeface="Arial" charset="0"/>
              <a:ea typeface="+mn-ea"/>
              <a:cs typeface="+mn-cs"/>
            </a:endParaRPr>
          </a:p>
        </p:txBody>
      </p:sp>
      <p:cxnSp>
        <p:nvCxnSpPr>
          <p:cNvPr id="10" name="Straight Connector 5"/>
          <p:cNvCxnSpPr/>
          <p:nvPr/>
        </p:nvCxnSpPr>
        <p:spPr>
          <a:xfrm>
            <a:off x="7332194" y="2336491"/>
            <a:ext cx="0" cy="2143637"/>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58"/>
          <p:cNvCxnSpPr/>
          <p:nvPr/>
        </p:nvCxnSpPr>
        <p:spPr>
          <a:xfrm>
            <a:off x="4582919" y="2322621"/>
            <a:ext cx="0" cy="2143637"/>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70"/>
          <p:cNvCxnSpPr/>
          <p:nvPr/>
        </p:nvCxnSpPr>
        <p:spPr>
          <a:xfrm>
            <a:off x="2128512" y="4585323"/>
            <a:ext cx="832438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77"/>
          <p:cNvGrpSpPr/>
          <p:nvPr/>
        </p:nvGrpSpPr>
        <p:grpSpPr>
          <a:xfrm>
            <a:off x="2309478" y="1540615"/>
            <a:ext cx="2344915" cy="1975669"/>
            <a:chOff x="2417533" y="1928084"/>
            <a:chExt cx="2180988" cy="1837254"/>
          </a:xfrm>
        </p:grpSpPr>
        <p:sp>
          <p:nvSpPr>
            <p:cNvPr id="14" name="TextBox 11"/>
            <p:cNvSpPr txBox="1"/>
            <p:nvPr/>
          </p:nvSpPr>
          <p:spPr>
            <a:xfrm>
              <a:off x="2906521" y="1928084"/>
              <a:ext cx="1692000" cy="44627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chemeClr val="accent2"/>
                  </a:solidFill>
                  <a:effectLst/>
                  <a:uLnTx/>
                  <a:uFillTx/>
                  <a:latin typeface="Arial" charset="0"/>
                  <a:ea typeface="+mn-ea"/>
                  <a:cs typeface="+mn-cs"/>
                </a:rPr>
                <a:t>Pillar 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all" spc="0" normalizeH="0" noProof="0" dirty="0">
                  <a:ln>
                    <a:noFill/>
                  </a:ln>
                  <a:solidFill>
                    <a:schemeClr val="tx2"/>
                  </a:solidFill>
                  <a:effectLst/>
                  <a:uLnTx/>
                  <a:uFillTx/>
                  <a:latin typeface="Arial" charset="0"/>
                  <a:ea typeface="+mn-ea"/>
                  <a:cs typeface="+mn-cs"/>
                </a:rPr>
                <a:t>Excellent Science</a:t>
              </a:r>
            </a:p>
          </p:txBody>
        </p:sp>
        <p:sp>
          <p:nvSpPr>
            <p:cNvPr id="15" name="TextBox 14"/>
            <p:cNvSpPr txBox="1"/>
            <p:nvPr/>
          </p:nvSpPr>
          <p:spPr>
            <a:xfrm>
              <a:off x="2417533" y="2723959"/>
              <a:ext cx="2088000" cy="26161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ctr" defTabSz="914400" rtl="0" eaLnBrk="1" fontAlgn="base" latinLnBrk="0" hangingPunct="1">
                <a:lnSpc>
                  <a:spcPct val="100000"/>
                </a:lnSpc>
                <a:spcAft>
                  <a:spcPct val="0"/>
                </a:spcAft>
                <a:buClrTx/>
                <a:buSzTx/>
                <a:buFontTx/>
                <a:buNone/>
                <a:tabLst/>
                <a:defRPr/>
              </a:pPr>
              <a:r>
                <a:rPr kumimoji="0" lang="en-GB" sz="1100" b="1" i="0" u="none" strike="noStrike" kern="1200" cap="none" spc="0" normalizeH="0" baseline="0" noProof="0" dirty="0">
                  <a:ln>
                    <a:noFill/>
                  </a:ln>
                  <a:solidFill>
                    <a:schemeClr val="tx2"/>
                  </a:solidFill>
                  <a:effectLst/>
                  <a:uLnTx/>
                  <a:uFillTx/>
                  <a:latin typeface="Arial" charset="0"/>
                  <a:ea typeface="+mn-ea"/>
                  <a:cs typeface="+mn-cs"/>
                </a:rPr>
                <a:t>European Research Council</a:t>
              </a:r>
            </a:p>
          </p:txBody>
        </p:sp>
        <p:sp>
          <p:nvSpPr>
            <p:cNvPr id="16" name="TextBox 15"/>
            <p:cNvSpPr txBox="1"/>
            <p:nvPr/>
          </p:nvSpPr>
          <p:spPr>
            <a:xfrm>
              <a:off x="2417533" y="3109945"/>
              <a:ext cx="2088000" cy="261610"/>
            </a:xfrm>
            <a:prstGeom prst="rect">
              <a:avLst/>
            </a:prstGeom>
            <a:solidFill>
              <a:schemeClr val="bg1"/>
            </a:solidFill>
            <a:ln>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chemeClr val="tx2"/>
                  </a:solidFill>
                  <a:effectLst/>
                  <a:uLnTx/>
                  <a:uFillTx/>
                  <a:latin typeface="Arial" charset="0"/>
                  <a:ea typeface="+mn-ea"/>
                  <a:cs typeface="+mn-cs"/>
                </a:rPr>
                <a:t>Marie </a:t>
              </a:r>
              <a:r>
                <a:rPr kumimoji="0" lang="en-GB" sz="1100" b="1" i="0" u="none" strike="noStrike" kern="1200" cap="none" spc="0" normalizeH="0" baseline="0" noProof="0" dirty="0" err="1">
                  <a:ln>
                    <a:noFill/>
                  </a:ln>
                  <a:solidFill>
                    <a:schemeClr val="tx2"/>
                  </a:solidFill>
                  <a:effectLst/>
                  <a:uLnTx/>
                  <a:uFillTx/>
                  <a:latin typeface="Arial" charset="0"/>
                  <a:ea typeface="+mn-ea"/>
                  <a:cs typeface="+mn-cs"/>
                </a:rPr>
                <a:t>Skłodowska</a:t>
              </a:r>
              <a:r>
                <a:rPr kumimoji="0" lang="en-GB" sz="1100" b="1" i="0" u="none" strike="noStrike" kern="1200" cap="none" spc="0" normalizeH="0" baseline="0" noProof="0" dirty="0">
                  <a:ln>
                    <a:noFill/>
                  </a:ln>
                  <a:solidFill>
                    <a:schemeClr val="tx2"/>
                  </a:solidFill>
                  <a:effectLst/>
                  <a:uLnTx/>
                  <a:uFillTx/>
                  <a:latin typeface="Arial" charset="0"/>
                  <a:ea typeface="+mn-ea"/>
                  <a:cs typeface="+mn-cs"/>
                </a:rPr>
                <a:t>-Curie</a:t>
              </a:r>
            </a:p>
          </p:txBody>
        </p:sp>
        <p:sp>
          <p:nvSpPr>
            <p:cNvPr id="17" name="TextBox 16"/>
            <p:cNvSpPr txBox="1"/>
            <p:nvPr/>
          </p:nvSpPr>
          <p:spPr>
            <a:xfrm>
              <a:off x="2417533" y="3503728"/>
              <a:ext cx="2088000" cy="261610"/>
            </a:xfrm>
            <a:prstGeom prst="rect">
              <a:avLst/>
            </a:prstGeom>
            <a:solidFill>
              <a:schemeClr val="bg1"/>
            </a:solidFill>
            <a:ln>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chemeClr val="tx2"/>
                  </a:solidFill>
                  <a:effectLst/>
                  <a:uLnTx/>
                  <a:uFillTx/>
                  <a:latin typeface="Arial" charset="0"/>
                  <a:ea typeface="+mn-ea"/>
                  <a:cs typeface="+mn-cs"/>
                </a:rPr>
                <a:t>Research Infrastructures</a:t>
              </a:r>
            </a:p>
          </p:txBody>
        </p:sp>
        <p:pic>
          <p:nvPicPr>
            <p:cNvPr id="18" name="Picture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5011" y="2006928"/>
              <a:ext cx="477305" cy="477305"/>
            </a:xfrm>
            <a:prstGeom prst="rect">
              <a:avLst/>
            </a:prstGeom>
          </p:spPr>
        </p:pic>
      </p:grpSp>
      <p:grpSp>
        <p:nvGrpSpPr>
          <p:cNvPr id="19" name="Group 79"/>
          <p:cNvGrpSpPr/>
          <p:nvPr/>
        </p:nvGrpSpPr>
        <p:grpSpPr>
          <a:xfrm>
            <a:off x="7530207" y="1540616"/>
            <a:ext cx="2334715" cy="2549609"/>
            <a:chOff x="7638261" y="1928084"/>
            <a:chExt cx="2171501" cy="2370983"/>
          </a:xfrm>
        </p:grpSpPr>
        <p:sp>
          <p:nvSpPr>
            <p:cNvPr id="20" name="TextBox 12"/>
            <p:cNvSpPr txBox="1"/>
            <p:nvPr/>
          </p:nvSpPr>
          <p:spPr>
            <a:xfrm>
              <a:off x="8117762" y="1928084"/>
              <a:ext cx="1692000" cy="44627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chemeClr val="accent2"/>
                  </a:solidFill>
                  <a:effectLst/>
                  <a:uLnTx/>
                  <a:uFillTx/>
                  <a:latin typeface="Arial" charset="0"/>
                  <a:ea typeface="+mn-ea"/>
                  <a:cs typeface="+mn-cs"/>
                </a:rPr>
                <a:t>Pillar III</a:t>
              </a:r>
            </a:p>
            <a:p>
              <a:pPr marL="0" marR="0" lvl="0" indent="0" algn="l" defTabSz="914400" rtl="0" eaLnBrk="1" fontAlgn="base" latinLnBrk="0" hangingPunct="1">
                <a:lnSpc>
                  <a:spcPct val="100000"/>
                </a:lnSpc>
                <a:spcBef>
                  <a:spcPct val="0"/>
                </a:spcBef>
                <a:spcAft>
                  <a:spcPct val="0"/>
                </a:spcAft>
                <a:buClrTx/>
                <a:buSzTx/>
                <a:buFontTx/>
                <a:buNone/>
                <a:tabLst/>
                <a:defRPr/>
              </a:pPr>
              <a:r>
                <a:rPr lang="en-GB" sz="1100" b="1" cap="all" dirty="0">
                  <a:solidFill>
                    <a:schemeClr val="tx2"/>
                  </a:solidFill>
                  <a:latin typeface="Arial" charset="0"/>
                </a:rPr>
                <a:t>Innovative</a:t>
              </a:r>
              <a:r>
                <a:rPr kumimoji="0" lang="en-GB" sz="1100" i="0" u="none" strike="noStrike" kern="1200" cap="none" spc="0" normalizeH="0" baseline="0" noProof="0" dirty="0">
                  <a:ln>
                    <a:noFill/>
                  </a:ln>
                  <a:solidFill>
                    <a:srgbClr val="FFFFFF"/>
                  </a:solidFill>
                  <a:effectLst/>
                  <a:uLnTx/>
                  <a:uFillTx/>
                  <a:latin typeface="Arial" charset="0"/>
                </a:rPr>
                <a:t> </a:t>
              </a:r>
              <a:r>
                <a:rPr lang="en-GB" sz="1100" b="1" cap="all" dirty="0">
                  <a:solidFill>
                    <a:schemeClr val="tx2"/>
                  </a:solidFill>
                  <a:latin typeface="Arial" charset="0"/>
                </a:rPr>
                <a:t>Europe</a:t>
              </a:r>
            </a:p>
          </p:txBody>
        </p:sp>
        <p:sp>
          <p:nvSpPr>
            <p:cNvPr id="21" name="TextBox 20"/>
            <p:cNvSpPr txBox="1"/>
            <p:nvPr/>
          </p:nvSpPr>
          <p:spPr>
            <a:xfrm>
              <a:off x="7638261" y="2742919"/>
              <a:ext cx="2088000" cy="430887"/>
            </a:xfrm>
            <a:prstGeom prst="rect">
              <a:avLst/>
            </a:prstGeom>
            <a:solidFill>
              <a:schemeClr val="bg1"/>
            </a:solidFill>
            <a:ln>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chemeClr val="tx2"/>
                  </a:solidFill>
                  <a:effectLst/>
                  <a:uLnTx/>
                  <a:uFillTx/>
                  <a:latin typeface="Arial" charset="0"/>
                  <a:ea typeface="+mn-ea"/>
                  <a:cs typeface="+mn-cs"/>
                </a:rPr>
                <a:t>European Innovation Council</a:t>
              </a:r>
            </a:p>
          </p:txBody>
        </p:sp>
        <p:sp>
          <p:nvSpPr>
            <p:cNvPr id="22" name="TextBox 21"/>
            <p:cNvSpPr txBox="1"/>
            <p:nvPr/>
          </p:nvSpPr>
          <p:spPr>
            <a:xfrm>
              <a:off x="7638261" y="3308035"/>
              <a:ext cx="2088000" cy="430887"/>
            </a:xfrm>
            <a:prstGeom prst="rect">
              <a:avLst/>
            </a:prstGeom>
            <a:solidFill>
              <a:schemeClr val="bg1"/>
            </a:solidFill>
            <a:ln>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chemeClr val="tx2"/>
                  </a:solidFill>
                  <a:effectLst/>
                  <a:uLnTx/>
                  <a:uFillTx/>
                  <a:latin typeface="Arial" charset="0"/>
                  <a:ea typeface="+mn-ea"/>
                  <a:cs typeface="+mn-cs"/>
                </a:rPr>
                <a:t>European Innovation </a:t>
              </a:r>
              <a:r>
                <a:rPr lang="en-GB" sz="1100" b="1" dirty="0">
                  <a:solidFill>
                    <a:schemeClr val="tx2"/>
                  </a:solidFill>
                  <a:latin typeface="Arial" charset="0"/>
                </a:rPr>
                <a:t>E</a:t>
              </a:r>
              <a:r>
                <a:rPr kumimoji="0" lang="en-GB" sz="1100" b="1" i="0" u="none" strike="noStrike" kern="1200" cap="none" spc="0" normalizeH="0" baseline="0" noProof="0" dirty="0" err="1">
                  <a:ln>
                    <a:noFill/>
                  </a:ln>
                  <a:solidFill>
                    <a:schemeClr val="tx2"/>
                  </a:solidFill>
                  <a:effectLst/>
                  <a:uLnTx/>
                  <a:uFillTx/>
                  <a:latin typeface="Arial" charset="0"/>
                  <a:ea typeface="+mn-ea"/>
                  <a:cs typeface="+mn-cs"/>
                </a:rPr>
                <a:t>cosystems</a:t>
              </a:r>
              <a:endParaRPr kumimoji="0" lang="en-GB" sz="1100" b="1" i="0" u="none" strike="noStrike" kern="1200" cap="none" spc="0" normalizeH="0" baseline="0" noProof="0" dirty="0">
                <a:ln>
                  <a:noFill/>
                </a:ln>
                <a:solidFill>
                  <a:schemeClr val="tx2"/>
                </a:solidFill>
                <a:effectLst/>
                <a:uLnTx/>
                <a:uFillTx/>
                <a:latin typeface="Arial" charset="0"/>
                <a:ea typeface="+mn-ea"/>
                <a:cs typeface="+mn-cs"/>
              </a:endParaRPr>
            </a:p>
          </p:txBody>
        </p:sp>
        <p:sp>
          <p:nvSpPr>
            <p:cNvPr id="23" name="TextBox 22"/>
            <p:cNvSpPr txBox="1"/>
            <p:nvPr/>
          </p:nvSpPr>
          <p:spPr>
            <a:xfrm>
              <a:off x="7638261" y="3868180"/>
              <a:ext cx="2088000" cy="430887"/>
            </a:xfrm>
            <a:prstGeom prst="rect">
              <a:avLst/>
            </a:prstGeom>
            <a:solidFill>
              <a:schemeClr val="bg2"/>
            </a:solidFill>
            <a:ln>
              <a:noFill/>
            </a:ln>
          </p:spPr>
          <p:txBody>
            <a:bodyPr wrap="square" rtlCol="0">
              <a:spAutoFit/>
            </a:bodyPr>
            <a:lstStyle/>
            <a:p>
              <a:pPr lvl="0" algn="ctr" fontAlgn="base">
                <a:spcBef>
                  <a:spcPct val="0"/>
                </a:spcBef>
                <a:spcAft>
                  <a:spcPct val="0"/>
                </a:spcAft>
                <a:defRPr/>
              </a:pPr>
              <a:r>
                <a:rPr kumimoji="0" lang="en-US" sz="1100" b="1" i="0" u="none" strike="noStrike" kern="1200" cap="none" spc="0" normalizeH="0" baseline="0" noProof="0" dirty="0">
                  <a:ln>
                    <a:noFill/>
                  </a:ln>
                  <a:solidFill>
                    <a:schemeClr val="tx2"/>
                  </a:solidFill>
                  <a:effectLst/>
                  <a:uLnTx/>
                  <a:uFillTx/>
                  <a:latin typeface="Arial" charset="0"/>
                </a:rPr>
                <a:t>European Institute of Innovation </a:t>
              </a:r>
              <a:r>
                <a:rPr lang="en-US" sz="1100" b="1" dirty="0">
                  <a:solidFill>
                    <a:schemeClr val="tx2"/>
                  </a:solidFill>
                  <a:latin typeface="Arial" charset="0"/>
                </a:rPr>
                <a:t>&amp;</a:t>
              </a:r>
              <a:r>
                <a:rPr kumimoji="0" lang="en-US" sz="1100" b="1" i="0" u="none" strike="noStrike" kern="1200" cap="none" spc="0" normalizeH="0" baseline="0" noProof="0" dirty="0">
                  <a:ln>
                    <a:noFill/>
                  </a:ln>
                  <a:solidFill>
                    <a:schemeClr val="tx2"/>
                  </a:solidFill>
                  <a:effectLst/>
                  <a:uLnTx/>
                  <a:uFillTx/>
                  <a:latin typeface="Arial" charset="0"/>
                </a:rPr>
                <a:t> Technology</a:t>
              </a:r>
              <a:r>
                <a:rPr lang="en-IE" sz="1100" b="1" dirty="0">
                  <a:solidFill>
                    <a:schemeClr val="tx2"/>
                  </a:solidFill>
                  <a:latin typeface="Arial" charset="0"/>
                </a:rPr>
                <a:t>*</a:t>
              </a:r>
              <a:endParaRPr lang="en-GB" sz="1100" b="1" dirty="0">
                <a:solidFill>
                  <a:schemeClr val="tx2"/>
                </a:solidFill>
                <a:latin typeface="Arial" charset="0"/>
              </a:endParaRPr>
            </a:p>
          </p:txBody>
        </p:sp>
        <p:pic>
          <p:nvPicPr>
            <p:cNvPr id="24" name="Picture 7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51126" y="2006928"/>
              <a:ext cx="526806" cy="526806"/>
            </a:xfrm>
            <a:prstGeom prst="rect">
              <a:avLst/>
            </a:prstGeom>
          </p:spPr>
        </p:pic>
      </p:grpSp>
      <p:grpSp>
        <p:nvGrpSpPr>
          <p:cNvPr id="25" name="Group 78"/>
          <p:cNvGrpSpPr/>
          <p:nvPr/>
        </p:nvGrpSpPr>
        <p:grpSpPr>
          <a:xfrm>
            <a:off x="4745245" y="1540616"/>
            <a:ext cx="2682212" cy="2999472"/>
            <a:chOff x="4853299" y="1928084"/>
            <a:chExt cx="2494706" cy="2789329"/>
          </a:xfrm>
        </p:grpSpPr>
        <p:sp>
          <p:nvSpPr>
            <p:cNvPr id="26" name="TextBox 13"/>
            <p:cNvSpPr txBox="1"/>
            <p:nvPr/>
          </p:nvSpPr>
          <p:spPr>
            <a:xfrm>
              <a:off x="5412179" y="1928084"/>
              <a:ext cx="1935826"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chemeClr val="accent2"/>
                  </a:solidFill>
                  <a:effectLst/>
                  <a:uLnTx/>
                  <a:uFillTx/>
                  <a:latin typeface="Arial" charset="0"/>
                  <a:ea typeface="+mn-ea"/>
                  <a:cs typeface="+mn-cs"/>
                </a:rPr>
                <a:t>Pillar II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all" spc="0" normalizeH="0" noProof="0" dirty="0">
                  <a:ln>
                    <a:noFill/>
                  </a:ln>
                  <a:solidFill>
                    <a:schemeClr val="tx2"/>
                  </a:solidFill>
                  <a:effectLst/>
                  <a:uLnTx/>
                  <a:uFillTx/>
                  <a:latin typeface="Arial" charset="0"/>
                  <a:ea typeface="+mn-ea"/>
                  <a:cs typeface="+mn-cs"/>
                </a:rPr>
                <a:t>Global Challenges &amp; European Industrial Competitiveness</a:t>
              </a:r>
            </a:p>
          </p:txBody>
        </p:sp>
        <p:sp>
          <p:nvSpPr>
            <p:cNvPr id="27" name="TextBox 23"/>
            <p:cNvSpPr txBox="1"/>
            <p:nvPr/>
          </p:nvSpPr>
          <p:spPr>
            <a:xfrm>
              <a:off x="5130299" y="2723959"/>
              <a:ext cx="2160173" cy="1615827"/>
            </a:xfrm>
            <a:prstGeom prst="rect">
              <a:avLst/>
            </a:prstGeom>
            <a:solidFill>
              <a:schemeClr val="bg1"/>
            </a:solidFill>
          </p:spPr>
          <p:txBody>
            <a:bodyPr wrap="square" rtlCol="0">
              <a:spAutoFit/>
            </a:bodyPr>
            <a:lstStyle/>
            <a:p>
              <a:pPr marL="108000" marR="0" lvl="0" indent="-108000" algn="l" defTabSz="914400" rtl="0" eaLnBrk="1" fontAlgn="base" latinLnBrk="0" hangingPunct="1">
                <a:lnSpc>
                  <a:spcPct val="100000"/>
                </a:lnSpc>
                <a:spcBef>
                  <a:spcPct val="0"/>
                </a:spcBef>
                <a:spcAft>
                  <a:spcPct val="0"/>
                </a:spcAft>
                <a:buClr>
                  <a:schemeClr val="tx2"/>
                </a:buClr>
                <a:buSzTx/>
                <a:buFont typeface="Arial" panose="020B0604020202020204" pitchFamily="34" charset="0"/>
                <a:buChar char="•"/>
                <a:tabLst/>
                <a:defRPr/>
              </a:pPr>
              <a:r>
                <a:rPr kumimoji="0" lang="en-US" sz="1100" b="1" i="0" u="none" strike="noStrike" kern="1200" cap="none" spc="0" normalizeH="0" baseline="0" noProof="0" dirty="0">
                  <a:ln>
                    <a:noFill/>
                  </a:ln>
                  <a:solidFill>
                    <a:schemeClr val="tx2"/>
                  </a:solidFill>
                  <a:effectLst/>
                  <a:uLnTx/>
                  <a:uFillTx/>
                  <a:latin typeface="Arial" charset="0"/>
                  <a:ea typeface="+mn-ea"/>
                  <a:cs typeface="+mn-cs"/>
                </a:rPr>
                <a:t>Health</a:t>
              </a:r>
            </a:p>
            <a:p>
              <a:pPr marL="108000" marR="0" lvl="0" indent="-108000" algn="l" defTabSz="914400" rtl="0" eaLnBrk="1" fontAlgn="base" latinLnBrk="0" hangingPunct="1">
                <a:lnSpc>
                  <a:spcPct val="100000"/>
                </a:lnSpc>
                <a:spcBef>
                  <a:spcPct val="0"/>
                </a:spcBef>
                <a:spcAft>
                  <a:spcPct val="0"/>
                </a:spcAft>
                <a:buClr>
                  <a:schemeClr val="tx2"/>
                </a:buClr>
                <a:buSzTx/>
                <a:buFont typeface="Arial" panose="020B0604020202020204" pitchFamily="34" charset="0"/>
                <a:buChar char="•"/>
                <a:tabLst/>
                <a:defRPr/>
              </a:pPr>
              <a:r>
                <a:rPr kumimoji="0" lang="en-GB" sz="1100" b="1" i="0" u="none" strike="noStrike" kern="1200" cap="none" spc="0" normalizeH="0" baseline="0" noProof="0" dirty="0">
                  <a:ln>
                    <a:noFill/>
                  </a:ln>
                  <a:solidFill>
                    <a:schemeClr val="tx2"/>
                  </a:solidFill>
                  <a:effectLst/>
                  <a:uLnTx/>
                  <a:uFillTx/>
                  <a:latin typeface="Arial" charset="0"/>
                  <a:ea typeface="+mn-ea"/>
                  <a:cs typeface="+mn-cs"/>
                </a:rPr>
                <a:t>Culture, Creativity &amp; Inclusive Society </a:t>
              </a:r>
            </a:p>
            <a:p>
              <a:pPr marL="108000" marR="0" lvl="0" indent="-108000" algn="l" defTabSz="914400" rtl="0" eaLnBrk="1" fontAlgn="base" latinLnBrk="0" hangingPunct="1">
                <a:lnSpc>
                  <a:spcPct val="100000"/>
                </a:lnSpc>
                <a:spcBef>
                  <a:spcPct val="0"/>
                </a:spcBef>
                <a:spcAft>
                  <a:spcPct val="0"/>
                </a:spcAft>
                <a:buClr>
                  <a:schemeClr val="tx2"/>
                </a:buClr>
                <a:buSzTx/>
                <a:buFont typeface="Arial" panose="020B0604020202020204" pitchFamily="34" charset="0"/>
                <a:buChar char="•"/>
                <a:tabLst/>
                <a:defRPr/>
              </a:pPr>
              <a:r>
                <a:rPr kumimoji="0" lang="en-US" sz="1100" b="1" i="0" u="none" strike="noStrike" kern="1200" cap="none" spc="0" normalizeH="0" baseline="0" noProof="0" dirty="0">
                  <a:ln>
                    <a:noFill/>
                  </a:ln>
                  <a:solidFill>
                    <a:schemeClr val="tx2"/>
                  </a:solidFill>
                  <a:effectLst/>
                  <a:uLnTx/>
                  <a:uFillTx/>
                  <a:latin typeface="Arial" charset="0"/>
                  <a:ea typeface="+mn-ea"/>
                  <a:cs typeface="+mn-cs"/>
                </a:rPr>
                <a:t>Civil Security for Society</a:t>
              </a:r>
            </a:p>
            <a:p>
              <a:pPr marL="108000" marR="0" lvl="0" indent="-108000" algn="l" defTabSz="914400" rtl="0" eaLnBrk="1" fontAlgn="base" latinLnBrk="0" hangingPunct="1">
                <a:lnSpc>
                  <a:spcPct val="100000"/>
                </a:lnSpc>
                <a:spcBef>
                  <a:spcPct val="0"/>
                </a:spcBef>
                <a:spcAft>
                  <a:spcPct val="0"/>
                </a:spcAft>
                <a:buClr>
                  <a:schemeClr val="tx2"/>
                </a:buClr>
                <a:buSzTx/>
                <a:buFont typeface="Arial" panose="020B0604020202020204" pitchFamily="34" charset="0"/>
                <a:buChar char="•"/>
                <a:tabLst/>
                <a:defRPr/>
              </a:pPr>
              <a:r>
                <a:rPr kumimoji="0" lang="en-US" sz="1100" b="1" i="0" u="none" strike="noStrike" kern="1200" cap="none" spc="0" normalizeH="0" baseline="0" noProof="0" dirty="0">
                  <a:ln>
                    <a:noFill/>
                  </a:ln>
                  <a:solidFill>
                    <a:schemeClr val="tx2"/>
                  </a:solidFill>
                  <a:effectLst/>
                  <a:uLnTx/>
                  <a:uFillTx/>
                  <a:latin typeface="Arial" charset="0"/>
                  <a:ea typeface="+mn-ea"/>
                  <a:cs typeface="+mn-cs"/>
                </a:rPr>
                <a:t>Digital, Industry &amp; Space</a:t>
              </a:r>
            </a:p>
            <a:p>
              <a:pPr marL="108000" marR="0" lvl="0" indent="-108000" algn="l" defTabSz="914400" rtl="0" eaLnBrk="1" fontAlgn="base" latinLnBrk="0" hangingPunct="1">
                <a:lnSpc>
                  <a:spcPct val="100000"/>
                </a:lnSpc>
                <a:spcBef>
                  <a:spcPct val="0"/>
                </a:spcBef>
                <a:spcAft>
                  <a:spcPct val="0"/>
                </a:spcAft>
                <a:buClr>
                  <a:schemeClr val="tx2"/>
                </a:buClr>
                <a:buSzTx/>
                <a:buFont typeface="Arial" panose="020B0604020202020204" pitchFamily="34" charset="0"/>
                <a:buChar char="•"/>
                <a:tabLst/>
                <a:defRPr/>
              </a:pPr>
              <a:r>
                <a:rPr kumimoji="0" lang="en-US" sz="1100" b="1" i="0" u="none" strike="noStrike" kern="1200" cap="none" spc="0" normalizeH="0" baseline="0" noProof="0" dirty="0">
                  <a:ln>
                    <a:noFill/>
                  </a:ln>
                  <a:solidFill>
                    <a:schemeClr val="tx2"/>
                  </a:solidFill>
                  <a:effectLst/>
                  <a:uLnTx/>
                  <a:uFillTx/>
                  <a:latin typeface="Arial" charset="0"/>
                  <a:ea typeface="+mn-ea"/>
                  <a:cs typeface="+mn-cs"/>
                </a:rPr>
                <a:t>Climate, Energy &amp; Mobility</a:t>
              </a:r>
            </a:p>
            <a:p>
              <a:pPr marL="108000" marR="0" lvl="0" indent="-108000" algn="l" defTabSz="914400" rtl="0" eaLnBrk="1" fontAlgn="base" latinLnBrk="0" hangingPunct="1">
                <a:lnSpc>
                  <a:spcPct val="100000"/>
                </a:lnSpc>
                <a:spcBef>
                  <a:spcPct val="0"/>
                </a:spcBef>
                <a:spcAft>
                  <a:spcPct val="0"/>
                </a:spcAft>
                <a:buClr>
                  <a:schemeClr val="tx2"/>
                </a:buClr>
                <a:buSzTx/>
                <a:buFont typeface="Arial" panose="020B0604020202020204" pitchFamily="34" charset="0"/>
                <a:buChar char="•"/>
                <a:tabLst/>
                <a:defRPr/>
              </a:pPr>
              <a:r>
                <a:rPr kumimoji="0" lang="en-US" sz="1100" b="1" i="0" u="none" strike="noStrike" kern="1200" cap="none" spc="0" normalizeH="0" baseline="0" noProof="0" dirty="0">
                  <a:ln>
                    <a:noFill/>
                  </a:ln>
                  <a:solidFill>
                    <a:schemeClr val="tx2"/>
                  </a:solidFill>
                  <a:effectLst/>
                  <a:uLnTx/>
                  <a:uFillTx/>
                  <a:latin typeface="Arial" charset="0"/>
                  <a:ea typeface="+mn-ea"/>
                  <a:cs typeface="+mn-cs"/>
                </a:rPr>
                <a:t>Food, </a:t>
              </a:r>
              <a:r>
                <a:rPr kumimoji="0" lang="en-US" sz="1100" b="1" i="0" u="none" strike="noStrike" kern="1200" cap="none" spc="0" normalizeH="0" baseline="0" noProof="0" dirty="0" err="1">
                  <a:ln>
                    <a:noFill/>
                  </a:ln>
                  <a:solidFill>
                    <a:schemeClr val="tx2"/>
                  </a:solidFill>
                  <a:effectLst/>
                  <a:uLnTx/>
                  <a:uFillTx/>
                  <a:latin typeface="Arial" charset="0"/>
                  <a:ea typeface="+mn-ea"/>
                  <a:cs typeface="+mn-cs"/>
                </a:rPr>
                <a:t>Bioeconomy</a:t>
              </a:r>
              <a:r>
                <a:rPr kumimoji="0" lang="en-US" sz="1100" b="1" i="0" u="none" strike="noStrike" kern="1200" cap="none" spc="0" normalizeH="0" baseline="0" noProof="0" dirty="0">
                  <a:ln>
                    <a:noFill/>
                  </a:ln>
                  <a:solidFill>
                    <a:schemeClr val="tx2"/>
                  </a:solidFill>
                  <a:effectLst/>
                  <a:uLnTx/>
                  <a:uFillTx/>
                  <a:latin typeface="Arial" charset="0"/>
                  <a:ea typeface="+mn-ea"/>
                  <a:cs typeface="+mn-cs"/>
                </a:rPr>
                <a:t>, Natural Resources, Agriculture &amp; Environment</a:t>
              </a:r>
            </a:p>
          </p:txBody>
        </p:sp>
        <p:sp>
          <p:nvSpPr>
            <p:cNvPr id="28" name="TextBox 26"/>
            <p:cNvSpPr txBox="1"/>
            <p:nvPr/>
          </p:nvSpPr>
          <p:spPr>
            <a:xfrm rot="16200000">
              <a:off x="4413500" y="3163758"/>
              <a:ext cx="1156597" cy="276999"/>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chemeClr val="tx2"/>
                  </a:solidFill>
                  <a:effectLst/>
                  <a:uLnTx/>
                  <a:uFillTx/>
                  <a:latin typeface="Arial" charset="0"/>
                  <a:ea typeface="+mn-ea"/>
                  <a:cs typeface="+mn-cs"/>
                </a:rPr>
                <a:t>Clusters</a:t>
              </a:r>
            </a:p>
          </p:txBody>
        </p:sp>
        <p:sp>
          <p:nvSpPr>
            <p:cNvPr id="29" name="TextBox 36"/>
            <p:cNvSpPr txBox="1"/>
            <p:nvPr/>
          </p:nvSpPr>
          <p:spPr>
            <a:xfrm>
              <a:off x="5130297" y="4455803"/>
              <a:ext cx="2160175" cy="261610"/>
            </a:xfrm>
            <a:prstGeom prst="rect">
              <a:avLst/>
            </a:prstGeom>
            <a:solidFill>
              <a:schemeClr val="bg1"/>
            </a:solidFill>
            <a:ln>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chemeClr val="tx2"/>
                  </a:solidFill>
                  <a:effectLst/>
                  <a:uLnTx/>
                  <a:uFillTx/>
                  <a:latin typeface="Arial" charset="0"/>
                  <a:ea typeface="+mn-ea"/>
                  <a:cs typeface="+mn-cs"/>
                </a:rPr>
                <a:t>Joint</a:t>
              </a:r>
              <a:r>
                <a:rPr kumimoji="0" lang="en-GB" sz="1100" b="1" i="0" u="none" strike="noStrike" kern="1200" cap="none" spc="0" normalizeH="0" noProof="0" dirty="0">
                  <a:ln>
                    <a:noFill/>
                  </a:ln>
                  <a:solidFill>
                    <a:schemeClr val="tx2"/>
                  </a:solidFill>
                  <a:effectLst/>
                  <a:uLnTx/>
                  <a:uFillTx/>
                  <a:latin typeface="Arial" charset="0"/>
                  <a:ea typeface="+mn-ea"/>
                  <a:cs typeface="+mn-cs"/>
                </a:rPr>
                <a:t> Research Centre</a:t>
              </a:r>
              <a:endParaRPr kumimoji="0" lang="en-GB" sz="1100" b="1" i="0" u="none" strike="noStrike" kern="1200" cap="none" spc="0" normalizeH="0" baseline="0" noProof="0" dirty="0">
                <a:ln>
                  <a:noFill/>
                </a:ln>
                <a:solidFill>
                  <a:schemeClr val="tx2"/>
                </a:solidFill>
                <a:effectLst/>
                <a:uLnTx/>
                <a:uFillTx/>
                <a:latin typeface="Arial" charset="0"/>
                <a:ea typeface="+mn-ea"/>
                <a:cs typeface="+mn-cs"/>
              </a:endParaRPr>
            </a:p>
          </p:txBody>
        </p:sp>
        <p:pic>
          <p:nvPicPr>
            <p:cNvPr id="30" name="Picture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6761" y="2037924"/>
              <a:ext cx="487121" cy="487408"/>
            </a:xfrm>
            <a:prstGeom prst="rect">
              <a:avLst/>
            </a:prstGeom>
          </p:spPr>
        </p:pic>
      </p:grpSp>
    </p:spTree>
    <p:extLst>
      <p:ext uri="{BB962C8B-B14F-4D97-AF65-F5344CB8AC3E}">
        <p14:creationId xmlns:p14="http://schemas.microsoft.com/office/powerpoint/2010/main" val="1138843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B2FD09F5-9D3F-468F-83A1-766F3E406935}"/>
              </a:ext>
            </a:extLst>
          </p:cNvPr>
          <p:cNvSpPr>
            <a:spLocks noGrp="1"/>
          </p:cNvSpPr>
          <p:nvPr>
            <p:ph sz="half" idx="2"/>
          </p:nvPr>
        </p:nvSpPr>
        <p:spPr>
          <a:xfrm>
            <a:off x="5402179" y="1106905"/>
            <a:ext cx="5951621" cy="5070058"/>
          </a:xfrm>
        </p:spPr>
        <p:txBody>
          <a:bodyPr>
            <a:normAutofit/>
          </a:bodyPr>
          <a:lstStyle/>
          <a:p>
            <a:pPr marL="0" indent="0">
              <a:buNone/>
            </a:pPr>
            <a:r>
              <a:rPr lang="en-US" i="1" dirty="0">
                <a:latin typeface="+mj-lt"/>
              </a:rPr>
              <a:t>“The </a:t>
            </a:r>
            <a:r>
              <a:rPr lang="en-US" i="1" dirty="0" err="1">
                <a:latin typeface="+mj-lt"/>
              </a:rPr>
              <a:t>programme</a:t>
            </a:r>
            <a:r>
              <a:rPr lang="en-US" i="1" dirty="0">
                <a:latin typeface="+mj-lt"/>
              </a:rPr>
              <a:t> aims at giving Europe a new push to a global positioning. Horizon Europe is to be </a:t>
            </a:r>
            <a:r>
              <a:rPr lang="en-US" b="1" i="1" dirty="0">
                <a:latin typeface="+mj-lt"/>
              </a:rPr>
              <a:t>the biggest and most ambitious EU Research Innovation </a:t>
            </a:r>
            <a:r>
              <a:rPr lang="en-US" b="1" i="1" dirty="0" err="1">
                <a:latin typeface="+mj-lt"/>
              </a:rPr>
              <a:t>programme</a:t>
            </a:r>
            <a:r>
              <a:rPr lang="en-US" b="1" i="1" dirty="0">
                <a:latin typeface="+mj-lt"/>
              </a:rPr>
              <a:t> ever</a:t>
            </a:r>
            <a:r>
              <a:rPr lang="en-US" i="1" dirty="0">
                <a:latin typeface="+mj-lt"/>
              </a:rPr>
              <a:t>. It builds on the </a:t>
            </a:r>
            <a:r>
              <a:rPr lang="en-US" b="1" i="1" dirty="0">
                <a:latin typeface="+mj-lt"/>
              </a:rPr>
              <a:t>success of Horizon 2020 </a:t>
            </a:r>
            <a:r>
              <a:rPr lang="en-US" i="1" dirty="0">
                <a:latin typeface="+mj-lt"/>
              </a:rPr>
              <a:t>and improves it further by fostering a stronger support to </a:t>
            </a:r>
            <a:r>
              <a:rPr lang="en-US" b="1" i="1" dirty="0">
                <a:latin typeface="+mj-lt"/>
              </a:rPr>
              <a:t>breakthrough innovation </a:t>
            </a:r>
            <a:r>
              <a:rPr lang="en-US" i="1" dirty="0">
                <a:latin typeface="+mj-lt"/>
              </a:rPr>
              <a:t>through the European Innovation Council, by creating greater </a:t>
            </a:r>
            <a:r>
              <a:rPr lang="en-US" b="1" i="1" dirty="0">
                <a:latin typeface="+mj-lt"/>
              </a:rPr>
              <a:t>impact</a:t>
            </a:r>
            <a:r>
              <a:rPr lang="en-US" i="1" dirty="0">
                <a:latin typeface="+mj-lt"/>
              </a:rPr>
              <a:t> through R&amp;I </a:t>
            </a:r>
            <a:r>
              <a:rPr lang="en-US" b="1" i="1" dirty="0">
                <a:latin typeface="+mj-lt"/>
              </a:rPr>
              <a:t>missions</a:t>
            </a:r>
            <a:r>
              <a:rPr lang="en-US" i="1" dirty="0">
                <a:latin typeface="+mj-lt"/>
              </a:rPr>
              <a:t> and by streamlining </a:t>
            </a:r>
            <a:r>
              <a:rPr lang="en-US" b="1" i="1" dirty="0">
                <a:latin typeface="+mj-lt"/>
              </a:rPr>
              <a:t>partnerships</a:t>
            </a:r>
            <a:r>
              <a:rPr lang="en-US" i="1" dirty="0">
                <a:latin typeface="+mj-lt"/>
              </a:rPr>
              <a:t> landscape.”</a:t>
            </a:r>
            <a:endParaRPr lang="en-US" dirty="0">
              <a:latin typeface="+mj-lt"/>
            </a:endParaRPr>
          </a:p>
        </p:txBody>
      </p:sp>
      <p:pic>
        <p:nvPicPr>
          <p:cNvPr id="2054" name="Picture 6" descr="Mariya Gabriel | European Commission">
            <a:extLst>
              <a:ext uri="{FF2B5EF4-FFF2-40B4-BE49-F238E27FC236}">
                <a16:creationId xmlns:a16="http://schemas.microsoft.com/office/drawing/2014/main" id="{7C487775-1281-4705-B868-91D4FF0E3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4649" y="1251284"/>
            <a:ext cx="3691538" cy="36751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Rettangolo 3">
            <a:extLst>
              <a:ext uri="{FF2B5EF4-FFF2-40B4-BE49-F238E27FC236}">
                <a16:creationId xmlns:a16="http://schemas.microsoft.com/office/drawing/2014/main" id="{07E674A8-9CA0-4076-86A6-EBF752374F51}"/>
              </a:ext>
            </a:extLst>
          </p:cNvPr>
          <p:cNvSpPr/>
          <p:nvPr/>
        </p:nvSpPr>
        <p:spPr>
          <a:xfrm>
            <a:off x="1294649" y="5006551"/>
            <a:ext cx="4107530" cy="923330"/>
          </a:xfrm>
          <a:prstGeom prst="rect">
            <a:avLst/>
          </a:prstGeom>
        </p:spPr>
        <p:txBody>
          <a:bodyPr wrap="square">
            <a:spAutoFit/>
          </a:bodyPr>
          <a:lstStyle/>
          <a:p>
            <a:r>
              <a:rPr lang="en-US" b="1" dirty="0" err="1"/>
              <a:t>Mariya</a:t>
            </a:r>
            <a:r>
              <a:rPr lang="en-US" b="1" dirty="0"/>
              <a:t> Gabriel, </a:t>
            </a:r>
            <a:r>
              <a:rPr lang="en-US" dirty="0"/>
              <a:t>European Commissioner for Innovation, Research, Culture, Education and Youth</a:t>
            </a:r>
            <a:endParaRPr lang="it-IT" dirty="0"/>
          </a:p>
        </p:txBody>
      </p:sp>
      <p:sp>
        <p:nvSpPr>
          <p:cNvPr id="5" name="Rettangolo 4">
            <a:extLst>
              <a:ext uri="{FF2B5EF4-FFF2-40B4-BE49-F238E27FC236}">
                <a16:creationId xmlns:a16="http://schemas.microsoft.com/office/drawing/2014/main" id="{6D5CA4FA-2CEF-4293-923D-1F2F193AE435}"/>
              </a:ext>
            </a:extLst>
          </p:cNvPr>
          <p:cNvSpPr/>
          <p:nvPr/>
        </p:nvSpPr>
        <p:spPr>
          <a:xfrm>
            <a:off x="5398600" y="6480698"/>
            <a:ext cx="1535982" cy="3357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7D7883FC-2C28-496E-A13E-7AFC7646FD58}"/>
              </a:ext>
            </a:extLst>
          </p:cNvPr>
          <p:cNvSpPr/>
          <p:nvPr/>
        </p:nvSpPr>
        <p:spPr>
          <a:xfrm>
            <a:off x="11353800" y="79899"/>
            <a:ext cx="737586" cy="564919"/>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48789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H:\My Documents\FP9\Communication\PPT for staff\56e83cbc2e221-full.jpg"/>
          <p:cNvPicPr>
            <a:picLocks noChangeAspect="1" noChangeArrowheads="1"/>
          </p:cNvPicPr>
          <p:nvPr/>
        </p:nvPicPr>
        <p:blipFill rotWithShape="1">
          <a:blip r:embed="rId2">
            <a:extLst>
              <a:ext uri="{28A0092B-C50C-407E-A947-70E740481C1C}">
                <a14:useLocalDpi xmlns:a14="http://schemas.microsoft.com/office/drawing/2010/main" val="0"/>
              </a:ext>
            </a:extLst>
          </a:blip>
          <a:srcRect t="13820" b="14993"/>
          <a:stretch/>
        </p:blipFill>
        <p:spPr bwMode="auto">
          <a:xfrm>
            <a:off x="6992806" y="991762"/>
            <a:ext cx="5058775" cy="466748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chor="t" anchorCtr="0">
            <a:normAutofit/>
          </a:bodyPr>
          <a:lstStyle/>
          <a:p>
            <a:pPr>
              <a:lnSpc>
                <a:spcPct val="100000"/>
              </a:lnSpc>
            </a:pPr>
            <a:r>
              <a:rPr lang="fr-BE" sz="3600" dirty="0"/>
              <a:t>Our Vision</a:t>
            </a:r>
            <a:endParaRPr lang="en-GB" sz="3600" dirty="0"/>
          </a:p>
        </p:txBody>
      </p:sp>
      <p:sp>
        <p:nvSpPr>
          <p:cNvPr id="3" name="Text Placeholder 2"/>
          <p:cNvSpPr txBox="1">
            <a:spLocks/>
          </p:cNvSpPr>
          <p:nvPr/>
        </p:nvSpPr>
        <p:spPr>
          <a:xfrm>
            <a:off x="838201" y="1368000"/>
            <a:ext cx="6536960" cy="4076198"/>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spcBef>
                <a:spcPts val="1200"/>
              </a:spcBef>
              <a:buClr>
                <a:schemeClr val="accent2"/>
              </a:buClr>
            </a:pPr>
            <a:r>
              <a:rPr lang="en-US" b="0" spc="-20" dirty="0">
                <a:solidFill>
                  <a:schemeClr val="tx1"/>
                </a:solidFill>
                <a:cs typeface="Arial" panose="020B0604020202020204" pitchFamily="34" charset="0"/>
              </a:rPr>
              <a:t>The EU’s key funding </a:t>
            </a:r>
            <a:r>
              <a:rPr lang="en-US" b="0" spc="-20" dirty="0" err="1">
                <a:solidFill>
                  <a:schemeClr val="tx1"/>
                </a:solidFill>
                <a:cs typeface="Arial" panose="020B0604020202020204" pitchFamily="34" charset="0"/>
              </a:rPr>
              <a:t>programme</a:t>
            </a:r>
            <a:r>
              <a:rPr lang="en-US" b="0" spc="-20" dirty="0">
                <a:solidFill>
                  <a:schemeClr val="tx1"/>
                </a:solidFill>
                <a:cs typeface="Arial" panose="020B0604020202020204" pitchFamily="34" charset="0"/>
              </a:rPr>
              <a:t> for research and innovation:</a:t>
            </a:r>
          </a:p>
          <a:p>
            <a:pPr marL="360000" lvl="1" indent="-360000">
              <a:spcBef>
                <a:spcPts val="1200"/>
              </a:spcBef>
              <a:buClr>
                <a:schemeClr val="accent2"/>
              </a:buClr>
              <a:buFont typeface="Arial" panose="020B0604020202020204" pitchFamily="34" charset="0"/>
              <a:buChar char="●"/>
            </a:pPr>
            <a:r>
              <a:rPr lang="en-US" b="0" dirty="0">
                <a:solidFill>
                  <a:schemeClr val="tx1"/>
                </a:solidFill>
                <a:cs typeface="Arial" panose="020B0604020202020204" pitchFamily="34" charset="0"/>
              </a:rPr>
              <a:t>Tackles climate change</a:t>
            </a:r>
          </a:p>
          <a:p>
            <a:pPr marL="360000" lvl="1" indent="-360000">
              <a:buClr>
                <a:schemeClr val="accent2"/>
              </a:buClr>
              <a:buFont typeface="Arial" panose="020B0604020202020204" pitchFamily="34" charset="0"/>
              <a:buChar char="●"/>
            </a:pPr>
            <a:r>
              <a:rPr lang="en-US" b="0" dirty="0">
                <a:solidFill>
                  <a:schemeClr val="tx1"/>
                </a:solidFill>
                <a:cs typeface="Arial" panose="020B0604020202020204" pitchFamily="34" charset="0"/>
              </a:rPr>
              <a:t>Helps to achieve the UN’s Sustainable Development Goals</a:t>
            </a:r>
          </a:p>
          <a:p>
            <a:pPr marL="360000" lvl="1" indent="-360000">
              <a:buClr>
                <a:schemeClr val="accent2"/>
              </a:buClr>
              <a:buFont typeface="Arial" panose="020B0604020202020204" pitchFamily="34" charset="0"/>
              <a:buChar char="●"/>
            </a:pPr>
            <a:r>
              <a:rPr lang="en-US" b="0" dirty="0">
                <a:solidFill>
                  <a:schemeClr val="tx1"/>
                </a:solidFill>
                <a:cs typeface="Arial" panose="020B0604020202020204" pitchFamily="34" charset="0"/>
              </a:rPr>
              <a:t>Boosts the EU’s competitiveness and growth</a:t>
            </a:r>
          </a:p>
          <a:p>
            <a:pPr marL="360000" lvl="1" indent="-360000">
              <a:buClr>
                <a:schemeClr val="accent2"/>
              </a:buClr>
              <a:buFont typeface="Arial" panose="020B0604020202020204" pitchFamily="34" charset="0"/>
              <a:buChar char="●"/>
            </a:pPr>
            <a:r>
              <a:rPr lang="en-US" b="0" dirty="0">
                <a:solidFill>
                  <a:schemeClr val="tx1"/>
                </a:solidFill>
                <a:cs typeface="Arial" panose="020B0604020202020204" pitchFamily="34" charset="0"/>
              </a:rPr>
              <a:t>Facilitates collaboration and strengthens the impact of research and innovation in developing, supporting and implementing EU policies while tackling global challenges </a:t>
            </a:r>
          </a:p>
          <a:p>
            <a:pPr marL="360000" lvl="1" indent="-360000">
              <a:buClr>
                <a:schemeClr val="accent2"/>
              </a:buClr>
              <a:buFont typeface="Arial" panose="020B0604020202020204" pitchFamily="34" charset="0"/>
              <a:buChar char="●"/>
            </a:pPr>
            <a:r>
              <a:rPr lang="en-US" b="0" dirty="0">
                <a:solidFill>
                  <a:schemeClr val="tx1"/>
                </a:solidFill>
                <a:cs typeface="Arial" panose="020B0604020202020204" pitchFamily="34" charset="0"/>
              </a:rPr>
              <a:t>Supports the creation and better diffusion of excellent knowledge and technologies</a:t>
            </a:r>
          </a:p>
          <a:p>
            <a:pPr marL="360000" lvl="1" indent="-360000">
              <a:buClr>
                <a:schemeClr val="accent2"/>
              </a:buClr>
              <a:buFont typeface="Arial" panose="020B0604020202020204" pitchFamily="34" charset="0"/>
              <a:buChar char="●"/>
            </a:pPr>
            <a:r>
              <a:rPr lang="en-US" b="0" dirty="0">
                <a:solidFill>
                  <a:schemeClr val="tx1"/>
                </a:solidFill>
                <a:cs typeface="Arial" panose="020B0604020202020204" pitchFamily="34" charset="0"/>
              </a:rPr>
              <a:t>Creates jobs, fully engages the EU’s talent pool, boosts economic growth, promotes industrial competitiveness and </a:t>
            </a:r>
            <a:r>
              <a:rPr lang="en-US" b="0" dirty="0" err="1">
                <a:solidFill>
                  <a:schemeClr val="tx1"/>
                </a:solidFill>
                <a:cs typeface="Arial" panose="020B0604020202020204" pitchFamily="34" charset="0"/>
              </a:rPr>
              <a:t>optimises</a:t>
            </a:r>
            <a:r>
              <a:rPr lang="en-US" b="0" dirty="0">
                <a:solidFill>
                  <a:schemeClr val="tx1"/>
                </a:solidFill>
                <a:cs typeface="Arial" panose="020B0604020202020204" pitchFamily="34" charset="0"/>
              </a:rPr>
              <a:t> investment impact within a strengthened European Research Area.</a:t>
            </a:r>
          </a:p>
        </p:txBody>
      </p:sp>
      <p:sp>
        <p:nvSpPr>
          <p:cNvPr id="5" name="TextBox 4"/>
          <p:cNvSpPr txBox="1"/>
          <p:nvPr/>
        </p:nvSpPr>
        <p:spPr>
          <a:xfrm rot="16200000">
            <a:off x="9965224" y="3621291"/>
            <a:ext cx="3772550" cy="184666"/>
          </a:xfrm>
          <a:prstGeom prst="rect">
            <a:avLst/>
          </a:prstGeom>
          <a:noFill/>
        </p:spPr>
        <p:txBody>
          <a:bodyPr wrap="square" rtlCol="0">
            <a:spAutoFit/>
          </a:bodyPr>
          <a:lstStyle/>
          <a:p>
            <a:pPr algn="ctr"/>
            <a:r>
              <a:rPr lang="en-GB" sz="600" b="0" dirty="0">
                <a:latin typeface="Arial"/>
              </a:rPr>
              <a:t>Credits: </a:t>
            </a:r>
            <a:r>
              <a:rPr lang="en-GB" sz="600" b="0" dirty="0">
                <a:solidFill>
                  <a:schemeClr val="accent1"/>
                </a:solidFill>
                <a:latin typeface="Arial"/>
                <a:hlinkClick r:id="rId3"/>
              </a:rPr>
              <a:t>https://www.un.org/sustainabledevelopment/sustainable-development-goals/</a:t>
            </a:r>
            <a:endParaRPr lang="en-GB" sz="600" b="0" dirty="0">
              <a:solidFill>
                <a:schemeClr val="accent1"/>
              </a:solidFill>
              <a:latin typeface="Arial"/>
            </a:endParaRPr>
          </a:p>
        </p:txBody>
      </p:sp>
    </p:spTree>
    <p:extLst>
      <p:ext uri="{BB962C8B-B14F-4D97-AF65-F5344CB8AC3E}">
        <p14:creationId xmlns:p14="http://schemas.microsoft.com/office/powerpoint/2010/main" val="7020361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9">
      <a:dk1>
        <a:srgbClr val="4D4D4D"/>
      </a:dk1>
      <a:lt1>
        <a:srgbClr val="FFFFFF"/>
      </a:lt1>
      <a:dk2>
        <a:srgbClr val="034EA2"/>
      </a:dk2>
      <a:lt2>
        <a:srgbClr val="D3E8F9"/>
      </a:lt2>
      <a:accent1>
        <a:srgbClr val="F39E0C"/>
      </a:accent1>
      <a:accent2>
        <a:srgbClr val="931680"/>
      </a:accent2>
      <a:accent3>
        <a:srgbClr val="0F5364"/>
      </a:accent3>
      <a:accent4>
        <a:srgbClr val="B0D10E"/>
      </a:accent4>
      <a:accent5>
        <a:srgbClr val="A2D5D0"/>
      </a:accent5>
      <a:accent6>
        <a:srgbClr val="009EE0"/>
      </a:accent6>
      <a:hlink>
        <a:srgbClr val="034EA2"/>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CABAE59C19A743988FE25DB6CBDB3C" ma:contentTypeVersion="2" ma:contentTypeDescription="Create a new document." ma:contentTypeScope="" ma:versionID="6886124de9e24b1c01ca471b719ed056">
  <xsd:schema xmlns:xsd="http://www.w3.org/2001/XMLSchema" xmlns:xs="http://www.w3.org/2001/XMLSchema" xmlns:p="http://schemas.microsoft.com/office/2006/metadata/properties" xmlns:ns2="d55c3c3b-2e15-41d7-a5f0-6899adff493c" targetNamespace="http://schemas.microsoft.com/office/2006/metadata/properties" ma:root="true" ma:fieldsID="82d5359497da998f85f3d192256615d7" ns2:_="">
    <xsd:import namespace="d55c3c3b-2e15-41d7-a5f0-6899adff493c"/>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5c3c3b-2e15-41d7-a5f0-6899adff493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64D1F9-E6D8-4C2E-986C-8485A10F33D9}">
  <ds:schemaRefs>
    <ds:schemaRef ds:uri="http://schemas.microsoft.com/office/2006/metadata/properties"/>
    <ds:schemaRef ds:uri="http://schemas.microsoft.com/office/2006/documentManagement/types"/>
    <ds:schemaRef ds:uri="http://schemas.microsoft.com/office/infopath/2007/PartnerControls"/>
    <ds:schemaRef ds:uri="http://purl.org/dc/dcmitype/"/>
    <ds:schemaRef ds:uri="d55c3c3b-2e15-41d7-a5f0-6899adff493c"/>
    <ds:schemaRef ds:uri="http://purl.org/dc/terms/"/>
    <ds:schemaRef ds:uri="http://purl.org/dc/elements/1.1/"/>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95D7C4C-69B6-4817-BAAA-99C8C53DD6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5c3c3b-2e15-41d7-a5f0-6899adff493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E99B251-9E01-4275-9BDA-1253336E63D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2136</Words>
  <Application>Microsoft Office PowerPoint</Application>
  <PresentationFormat>Breitbild</PresentationFormat>
  <Paragraphs>224</Paragraphs>
  <Slides>23</Slides>
  <Notes>5</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23</vt:i4>
      </vt:variant>
    </vt:vector>
  </HeadingPairs>
  <TitlesOfParts>
    <vt:vector size="32" baseType="lpstr">
      <vt:lpstr>Arial</vt:lpstr>
      <vt:lpstr>Calibri</vt:lpstr>
      <vt:lpstr>Calibri Light</vt:lpstr>
      <vt:lpstr>Cambria</vt:lpstr>
      <vt:lpstr>EC Square Sans Pro</vt:lpstr>
      <vt:lpstr>Symbol</vt:lpstr>
      <vt:lpstr>Times New Roman</vt:lpstr>
      <vt:lpstr>Wingdings</vt:lpstr>
      <vt:lpstr>Office Theme</vt:lpstr>
      <vt:lpstr>PowerPoint-Präsentation</vt:lpstr>
      <vt:lpstr>Session 1: Introduction </vt:lpstr>
      <vt:lpstr>PowerPoint-Präsentation</vt:lpstr>
      <vt:lpstr>Agenda  </vt:lpstr>
      <vt:lpstr>Agenda  </vt:lpstr>
      <vt:lpstr>Agenda  </vt:lpstr>
      <vt:lpstr>PowerPoint-Präsentation</vt:lpstr>
      <vt:lpstr>PowerPoint-Präsentation</vt:lpstr>
      <vt:lpstr>Our Vision</vt:lpstr>
      <vt:lpstr>While benefiting from world-class research and strong industries… Our knowledge and skills are our main resources  </vt:lpstr>
      <vt:lpstr>PowerPoint-Präsentation</vt:lpstr>
      <vt:lpstr>Key Novelties in Horizon Europe</vt:lpstr>
      <vt:lpstr>PowerPoint-Präsentation</vt:lpstr>
      <vt:lpstr>Horizon Europe</vt:lpstr>
      <vt:lpstr>Overview Funding lines &amp; TRL </vt:lpstr>
      <vt:lpstr>Types of Actions/ Projects in Horizon Europe </vt:lpstr>
      <vt:lpstr>Main type of Actions/ projects in Horizon EUROPE</vt:lpstr>
      <vt:lpstr>Main types of Actions/ projects in Horizon 2020</vt:lpstr>
      <vt:lpstr>Technology Readiness Level</vt:lpstr>
      <vt:lpstr>Technology Readiness Level</vt:lpstr>
      <vt:lpstr>TRL and business plan</vt:lpstr>
      <vt:lpstr>Contact us! </vt:lpstr>
      <vt:lpstr>PowerPoint-Präsentation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ZACHARIADOU Eleftheria (RTD-EXT)</dc:creator>
  <cp:lastModifiedBy>spiesberger</cp:lastModifiedBy>
  <cp:revision>500</cp:revision>
  <cp:lastPrinted>2021-05-17T07:24:54Z</cp:lastPrinted>
  <dcterms:created xsi:type="dcterms:W3CDTF">2020-12-04T09:35:19Z</dcterms:created>
  <dcterms:modified xsi:type="dcterms:W3CDTF">2023-01-28T12:21:09Z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0x0101009FCABAE59C19A743988FE25DB6CBDB3C</vt:lpwstr>
  </property>
</Properties>
</file>