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6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ATOS Luis Miguel (REA)" initials="ML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62044" autoAdjust="0"/>
  </p:normalViewPr>
  <p:slideViewPr>
    <p:cSldViewPr snapToGrid="0">
      <p:cViewPr varScale="1">
        <p:scale>
          <a:sx n="45" d="100"/>
          <a:sy n="45" d="100"/>
        </p:scale>
        <p:origin x="1698" y="54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23F5B6-F0DD-4600-849F-864AD6551BD3}" type="slidenum">
              <a:rPr lang="fr-BE" altLang="fr-FR" smtClean="0"/>
              <a:pPr/>
              <a:t>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09413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3 %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As plantas não podem crescer se o solo tiver excesso de sódio, cal, gesso, sílica......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as zonas em que a presença de sais e de outros compostos limita a produção de culturas.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No entanto, algumas destas zonas podem ser utilizadas, por exemplo, para pastagens e para produtos não alimentares.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3 % (cerca de 1/30 — mais outra pequena fatia da nossa maçã).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B57196E-AEB0-4DE2-A746-C4C9311646C3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15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1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2 %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Os solos arenosos não contêm muitos nutrientes necessários às culturas 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e, ao contrário dos solos argilosos, não são capazes de armazenar água quando não chove — não têm boa capacidade de retenção de água.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os solos arenosos em climas secos. Estes solos de drenagem livre podem causar problemas durante a estação seca ou períodos de seca.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2 % (cerca de 1/50 — outra pequena fatia da nossa maçã).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8461CF6C-15BA-4FAE-AB7E-2FB324A347FB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10 %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As florestas fornecem madeira, armazenam carbono e constituem </a:t>
            </a:r>
            <a:r>
              <a:rPr lang="fr-FR" altLang="fr-FR" b="1" i="1" smtClean="0">
                <a:solidFill>
                  <a:srgbClr val="000000"/>
                </a:solidFill>
              </a:rPr>
              <a:t>habitats</a:t>
            </a:r>
            <a:r>
              <a:rPr lang="fr-FR" altLang="fr-FR" b="1" smtClean="0">
                <a:solidFill>
                  <a:srgbClr val="000000"/>
                </a:solidFill>
              </a:rPr>
              <a:t> importantes que é necessário preservar. Além disso, muitos solos florestais não são adequados para uma produção alimentar intensiva.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as regiões ocupadas por florestas temperadas de coníferas, com solos geralmente ácidos.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10 % (cerca de 1/10 — mais do que muitos imaginariam).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1166FE6-E1AA-48CE-B4B5-438F13C6723E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54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2 %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maioria das plantas não consegue desenvolver-se se o solo estiver muito húmido durante longos períodos. As turfeiras são </a:t>
            </a:r>
            <a:r>
              <a:rPr lang="fr-FR" altLang="fr-FR" b="1" i="1" smtClean="0">
                <a:solidFill>
                  <a:srgbClr val="000000"/>
                </a:solidFill>
              </a:rPr>
              <a:t>habitats</a:t>
            </a:r>
            <a:r>
              <a:rPr lang="fr-FR" altLang="fr-FR" b="1" smtClean="0">
                <a:solidFill>
                  <a:srgbClr val="000000"/>
                </a:solidFill>
              </a:rPr>
              <a:t> importantes e armazenam carbono.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os solos que estão permanentemente inundados ou saturados de água durante períodos significativos. A drenagem é necessária para a produção de culturas nestes solos. No entanto, muitas destas zonas são importantes do ponto de vista ecológico.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2 % (cerca de 1/50 — outra pequena fatia, mas que pode ser significativa a nível local).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A23E4DD-FE5F-4203-A8FC-2C7B19866319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10 %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Muitos solos tropicais são muito ácidos, contêm quantidades elevadas de alumínio e ferro e pouca matéria orgânica, o que dificulta o cultivo de alimentos.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10 % (cerca de 1/10 — outro pedaço grande da maçã). O cultivo destes solos é possível, mas exige uma gestão cuidadosa para evitar a erosão e a perda de nutrientes.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8FE60A2-2B01-4BB6-8E66-468B7D1604F5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3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>
                <a:solidFill>
                  <a:srgbClr val="000000"/>
                </a:solidFill>
              </a:rPr>
              <a:t>Como se pode ver, na Europa temos muita sorte. </a:t>
            </a:r>
          </a:p>
          <a:p>
            <a:r>
              <a:rPr lang="fr-FR" altLang="fr-FR" smtClean="0">
                <a:solidFill>
                  <a:srgbClr val="000000"/>
                </a:solidFill>
              </a:rPr>
              <a:t>No entanto, a situação noutras partes do mundo não é tão boa.</a:t>
            </a:r>
          </a:p>
          <a:p>
            <a:endParaRPr lang="fr-FR" altLang="fr-FR" smtClean="0">
              <a:solidFill>
                <a:srgbClr val="000000"/>
              </a:solidFill>
            </a:endParaRPr>
          </a:p>
          <a:p>
            <a:r>
              <a:rPr lang="fr-FR" altLang="fr-FR" smtClean="0">
                <a:solidFill>
                  <a:srgbClr val="000000"/>
                </a:solidFill>
              </a:rPr>
              <a:t>As zonas negras podem ser utilizadas para produzir alimentos, mas necessitam de um esforço adicional (água, fertilizantes, cal, etc.) </a:t>
            </a:r>
          </a:p>
          <a:p>
            <a:r>
              <a:rPr lang="fr-FR" altLang="fr-FR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7A26826-D1F4-4846-928C-37B0189B815E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20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142BEE-1AAF-4744-A0B2-D2C43B805EB4}" type="slidenum">
              <a:rPr lang="fr-BE" altLang="fr-FR" smtClean="0"/>
              <a:pPr/>
              <a:t>23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90408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62AE8AA-77A2-4B33-B64B-7631BD016576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27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61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DF28C10-9D59-4668-AC1A-F44DBAA58249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29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5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Tente imaginar </a:t>
            </a:r>
            <a:b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que o nosso planeta </a:t>
            </a:r>
            <a:b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Terra</a:t>
            </a:r>
            <a:r>
              <a:rPr lang="fr-FR" altLang="fr-FR" b="1" smtClean="0">
                <a:solidFill>
                  <a:srgbClr val="44546A"/>
                </a:solidFill>
                <a:latin typeface="Verdana" panose="020B0604030504040204" pitchFamily="34" charset="0"/>
              </a:rPr>
              <a:t>… é uma maçã! </a:t>
            </a:r>
          </a:p>
          <a:p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8F6F441E-6EA8-4713-B8DE-0ADE05CA02BE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66 % do planeta Terra é coberto por água.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Isto significa que apenas um terço do planeta é terra!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B65226A-FC96-4AF3-90EF-F7D767F2404B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400" b="1" smtClean="0">
                <a:solidFill>
                  <a:srgbClr val="000000"/>
                </a:solidFill>
              </a:rPr>
              <a:t>15 % </a:t>
            </a:r>
          </a:p>
          <a:p>
            <a:endParaRPr lang="fr-FR" altLang="fr-FR" sz="1400" b="1" smtClean="0">
              <a:solidFill>
                <a:srgbClr val="000000"/>
              </a:solidFill>
            </a:endParaRPr>
          </a:p>
          <a:p>
            <a:r>
              <a:rPr lang="fr-FR" altLang="fr-FR" sz="1400" b="1" smtClean="0">
                <a:solidFill>
                  <a:srgbClr val="000000"/>
                </a:solidFill>
              </a:rPr>
              <a:t>10 % = gelo +2 % = lagos +3 % = zonas construídas</a:t>
            </a:r>
          </a:p>
          <a:p>
            <a:pPr algn="ctr"/>
            <a:endParaRPr lang="fr-FR" altLang="fr-FR" sz="1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sz="1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sz="1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400" b="1" smtClean="0">
                <a:solidFill>
                  <a:srgbClr val="000000"/>
                </a:solidFill>
              </a:rPr>
              <a:t>A cor de laranja mostra a sua ocorrência.</a:t>
            </a:r>
          </a:p>
          <a:p>
            <a:pPr>
              <a:spcBef>
                <a:spcPct val="0"/>
              </a:spcBef>
            </a:pPr>
            <a:r>
              <a:rPr lang="fr-FR" altLang="fr-FR" sz="1400" b="1" smtClean="0">
                <a:solidFill>
                  <a:srgbClr val="000000"/>
                </a:solidFill>
              </a:rPr>
              <a:t>A calota de gelo da Gronelândia e grandes lagos, como o mar Cáspio, são óbvios, enquanto as grandes cidades do planeta se apresentam como pontos.</a:t>
            </a:r>
          </a:p>
          <a:p>
            <a:pPr>
              <a:spcBef>
                <a:spcPct val="0"/>
              </a:spcBef>
            </a:pPr>
            <a:endParaRPr lang="fr-FR" altLang="fr-FR" sz="1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400" b="1" smtClean="0">
                <a:solidFill>
                  <a:srgbClr val="000000"/>
                </a:solidFill>
                <a:latin typeface="Verdana" panose="020B0604030504040204" pitchFamily="34" charset="0"/>
              </a:rPr>
              <a:t>Isto significa que temos de retirar 15 % ao nosso pedaço de maçã (cerca de 1/8).</a:t>
            </a:r>
          </a:p>
          <a:p>
            <a:pPr>
              <a:spcBef>
                <a:spcPct val="0"/>
              </a:spcBef>
            </a:pPr>
            <a:endParaRPr lang="fr-FR" altLang="fr-FR" sz="14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B524C803-E04B-4F3E-86A9-A7381F932635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3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6 %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produção de alimentos é limitada pela altitude elevada, o terreno é demasiado íngreme e os solos são rochosos e pouco profundos.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As grandes cadeias montanhosas são assinaladas a cor de laranja.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O Himalaia e os Andes da América do Sul são óbvios.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 pergunta anterior.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6 % (cerca de 1/20 da maçã).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EFC0E32-494A-4643-AA10-C5D54D2C814A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10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4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15 % são demasiado frias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Já ouviu falar do </a:t>
            </a:r>
            <a:r>
              <a:rPr lang="fr-FR" altLang="fr-FR" b="1" i="1" smtClean="0">
                <a:solidFill>
                  <a:srgbClr val="000000"/>
                </a:solidFill>
              </a:rPr>
              <a:t>permafrost</a:t>
            </a:r>
            <a:r>
              <a:rPr lang="fr-FR" altLang="fr-FR" b="1" smtClean="0">
                <a:solidFill>
                  <a:srgbClr val="000000"/>
                </a:solidFill>
              </a:rPr>
              <a:t>? — Trata-se de solo que está sempre gelado.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as regiões com temperatura média anual de 0 </a:t>
            </a:r>
            <a:r>
              <a:rPr lang="fr-FR" altLang="fr-FR" b="1" baseline="30000" smtClean="0">
                <a:solidFill>
                  <a:srgbClr val="000000"/>
                </a:solidFill>
              </a:rPr>
              <a:t>o</a:t>
            </a:r>
            <a:r>
              <a:rPr lang="fr-FR" altLang="fr-FR" b="1" smtClean="0">
                <a:solidFill>
                  <a:srgbClr val="000000"/>
                </a:solidFill>
              </a:rPr>
              <a:t>C.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Demasiado frio para as culturas. Isto corresponde às regiões frias da tundra.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15 % (cerca de 1/8 da maçã).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8F0B912-8543-4DB7-8859-DC393D3EE19F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0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2 %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Embora certas zonas possam ser demasiado frias para as plantas, outras também podem ser demasiado quentes!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as regiões com temperatura média anual superior a 28 </a:t>
            </a:r>
            <a:r>
              <a:rPr lang="fr-FR" altLang="fr-FR" b="1" baseline="30000" smtClean="0">
                <a:solidFill>
                  <a:srgbClr val="000000"/>
                </a:solidFill>
              </a:rPr>
              <a:t>o</a:t>
            </a:r>
            <a:r>
              <a:rPr lang="fr-FR" altLang="fr-FR" b="1" smtClean="0">
                <a:solidFill>
                  <a:srgbClr val="000000"/>
                </a:solidFill>
              </a:rPr>
              <a:t>C.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Estes são os locais mais quentes da Terra — demasiado quentes para a produção de culturas agrícolas.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2 % (cerca de 1/50 da maçã, ou seja, apenas uma lasca fina).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DC1707D-1E0B-4FBB-8FA9-5B6117592D97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20 %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Para além do solo, as plantas necessitam também de água. 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quanto correspondem as regiões desérticas do planeta?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assinalam-se as regiões com precipitação média anual inferior a 200 mm.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Trata-se de desertos — demasiado secos para produzir culturas sem irrigação.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20 % (cerca de 1/5 — um pedaço bem grande da maçã!).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A6D136E-8D91-4BB8-AE56-0384044F5032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13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3 %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As plantas necessitam de uma certa profundidade de solo para o crescimento das suas raízes 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e para armazenar água quando não chove.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de laranja assinala-se a localização dos solos pouco profundos.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Muitas vezes, os solos recentes, pouco profundos, pedregosos ou com obstáculos às raízes colocam restrições ao cultivo.</a:t>
            </a: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</a:rPr>
              <a:t>A cor preta indica a superfície excluída pelas perguntas anteriores.</a:t>
            </a:r>
          </a:p>
          <a:p>
            <a:pPr>
              <a:spcBef>
                <a:spcPct val="0"/>
              </a:spcBef>
            </a:pPr>
            <a:endParaRPr lang="fr-FR" altLang="fr-FR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b="1" smtClean="0">
                <a:solidFill>
                  <a:srgbClr val="000000"/>
                </a:solidFill>
                <a:latin typeface="Verdana" panose="020B0604030504040204" pitchFamily="34" charset="0"/>
              </a:rPr>
              <a:t>... precisamos de cortar 3 % (cerca de 1/30 — outra pequena fatia da nossa maçã).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94E13F3-FB63-4F73-8564-C7EA4D4E753B}" type="slidenum">
              <a:rPr lang="fr-FR" altLang="fr-FR" smtClean="0">
                <a:solidFill>
                  <a:srgbClr val="000000"/>
                </a:solidFill>
              </a:rPr>
              <a:pPr>
                <a:buSzPct val="100000"/>
              </a:pPr>
              <a:t>14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17" y="549275"/>
            <a:ext cx="307128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6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  <p:sldLayoutId id="214748366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hyperlink" Target="https://twitter.com/eu_commission" TargetMode="External"/><Relationship Id="rId10" Type="http://schemas.openxmlformats.org/officeDocument/2006/relationships/hyperlink" Target="https://esdac.jrc.ec.europa.eu/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://ec.europa.eu/horizon-euro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30" y="1433605"/>
            <a:ext cx="5051334" cy="54169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8834650" cy="2149523"/>
          </a:xfrm>
        </p:spPr>
        <p:txBody>
          <a:bodyPr>
            <a:noAutofit/>
          </a:bodyPr>
          <a:lstStyle/>
          <a:p>
            <a:r>
              <a:rPr lang="en-GB" sz="4800" dirty="0" smtClean="0"/>
              <a:t>Horizonte Europa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pt-BR" sz="1800" dirty="0"/>
              <a:t>ÁREA DE MISSÃO PARA A </a:t>
            </a:r>
            <a:br>
              <a:rPr lang="pt-BR" sz="1800" dirty="0"/>
            </a:br>
            <a:r>
              <a:rPr lang="pt-BR" sz="1800" dirty="0"/>
              <a:t>SAÚDE DOS SOLOS E ALIMENTAÇÃO</a:t>
            </a:r>
            <a:r>
              <a:rPr lang="pt-BR" sz="4800" dirty="0"/>
              <a:t/>
            </a:r>
            <a:br>
              <a:rPr lang="pt-BR" sz="4800" dirty="0"/>
            </a:b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9995" y="5324553"/>
            <a:ext cx="4373485" cy="8977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600" b="1" dirty="0"/>
              <a:t>Jogo da maçã e do solo</a:t>
            </a:r>
          </a:p>
          <a:p>
            <a:pPr>
              <a:spcAft>
                <a:spcPts val="0"/>
              </a:spcAft>
            </a:pPr>
            <a:r>
              <a:rPr lang="pt-BR" sz="1600" b="1" dirty="0"/>
              <a:t>Centro Comum de Investigação</a:t>
            </a:r>
          </a:p>
          <a:p>
            <a:pPr>
              <a:spcAft>
                <a:spcPts val="0"/>
              </a:spcAft>
            </a:pPr>
            <a:endParaRPr lang="pt-BR" sz="1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1350" y="4142094"/>
            <a:ext cx="5013071" cy="528998"/>
          </a:xfrm>
        </p:spPr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MissionSoil</a:t>
            </a:r>
            <a:r>
              <a:rPr lang="en-GB" dirty="0"/>
              <a:t> </a:t>
            </a:r>
            <a:r>
              <a:rPr lang="en-GB" dirty="0" smtClean="0"/>
              <a:t>#</a:t>
            </a:r>
            <a:r>
              <a:rPr lang="en-GB" dirty="0" err="1" smtClean="0"/>
              <a:t>Eumissions</a:t>
            </a:r>
            <a:r>
              <a:rPr lang="en-GB" dirty="0" smtClean="0"/>
              <a:t> #</a:t>
            </a:r>
            <a:r>
              <a:rPr lang="en-GB" dirty="0" err="1" smtClean="0"/>
              <a:t>HorizonEU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045" y="537219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836614"/>
            <a:ext cx="88296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570163" y="252413"/>
            <a:ext cx="702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Tente adivinhar... qual é a percentagem do planeta coberta por montanhas muito altas?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6 %                10 %                 12 %</a:t>
            </a:r>
          </a:p>
        </p:txBody>
      </p:sp>
    </p:spTree>
    <p:extLst>
      <p:ext uri="{BB962C8B-B14F-4D97-AF65-F5344CB8AC3E}">
        <p14:creationId xmlns:p14="http://schemas.microsoft.com/office/powerpoint/2010/main" val="7187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857251"/>
            <a:ext cx="8847137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570163" y="252413"/>
            <a:ext cx="702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representam as zonas demasiado frias?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15 %                19 %                 22 %</a:t>
            </a:r>
          </a:p>
        </p:txBody>
      </p:sp>
    </p:spTree>
    <p:extLst>
      <p:ext uri="{BB962C8B-B14F-4D97-AF65-F5344CB8AC3E}">
        <p14:creationId xmlns:p14="http://schemas.microsoft.com/office/powerpoint/2010/main" val="10252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857251"/>
            <a:ext cx="8847137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2 %                6 %                 10 %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do planeta com regiões demasiado quentes?</a:t>
            </a:r>
          </a:p>
        </p:txBody>
      </p:sp>
    </p:spTree>
    <p:extLst>
      <p:ext uri="{BB962C8B-B14F-4D97-AF65-F5344CB8AC3E}">
        <p14:creationId xmlns:p14="http://schemas.microsoft.com/office/powerpoint/2010/main" val="36929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865189"/>
            <a:ext cx="88360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do planeta com regiões demasiado secas?</a:t>
            </a: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595959"/>
                </a:solidFill>
                <a:latin typeface="+mj-lt"/>
              </a:rPr>
              <a:t>15 %                20 %                 25 %</a:t>
            </a:r>
          </a:p>
        </p:txBody>
      </p:sp>
    </p:spTree>
    <p:extLst>
      <p:ext uri="{BB962C8B-B14F-4D97-AF65-F5344CB8AC3E}">
        <p14:creationId xmlns:p14="http://schemas.microsoft.com/office/powerpoint/2010/main" val="35077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860425"/>
            <a:ext cx="8840787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de terrenos cobertos por solos finos e pouco desenvolvidos?</a:t>
            </a:r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595959"/>
                </a:solidFill>
                <a:latin typeface="+mj-lt"/>
              </a:rPr>
              <a:t>1 %                 3 %                  6 %</a:t>
            </a:r>
          </a:p>
        </p:txBody>
      </p:sp>
    </p:spTree>
    <p:extLst>
      <p:ext uri="{BB962C8B-B14F-4D97-AF65-F5344CB8AC3E}">
        <p14:creationId xmlns:p14="http://schemas.microsoft.com/office/powerpoint/2010/main" val="16117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860425"/>
            <a:ext cx="8843963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do planeta coberta por solos «salgados»?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595959"/>
                </a:solidFill>
                <a:latin typeface="+mj-lt"/>
              </a:rPr>
              <a:t>1 %                 3 %                  8 %</a:t>
            </a:r>
          </a:p>
        </p:txBody>
      </p:sp>
    </p:spTree>
    <p:extLst>
      <p:ext uri="{BB962C8B-B14F-4D97-AF65-F5344CB8AC3E}">
        <p14:creationId xmlns:p14="http://schemas.microsoft.com/office/powerpoint/2010/main" val="42737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857251"/>
            <a:ext cx="884555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do planeta com regiões demasiado arenosas?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2 %                 6 %                  8 %</a:t>
            </a:r>
          </a:p>
        </p:txBody>
      </p:sp>
    </p:spTree>
    <p:extLst>
      <p:ext uri="{BB962C8B-B14F-4D97-AF65-F5344CB8AC3E}">
        <p14:creationId xmlns:p14="http://schemas.microsoft.com/office/powerpoint/2010/main" val="19939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857251"/>
            <a:ext cx="884872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570163" y="252413"/>
            <a:ext cx="702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coberta pelas florestas de coníferas?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10 %                15 %                 18 %</a:t>
            </a:r>
          </a:p>
        </p:txBody>
      </p:sp>
    </p:spTree>
    <p:extLst>
      <p:ext uri="{BB962C8B-B14F-4D97-AF65-F5344CB8AC3E}">
        <p14:creationId xmlns:p14="http://schemas.microsoft.com/office/powerpoint/2010/main" val="41725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57251"/>
            <a:ext cx="884555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de zonas de solo demasiado húmido ou saturado?</a:t>
            </a:r>
          </a:p>
        </p:txBody>
      </p:sp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595959"/>
                </a:solidFill>
                <a:latin typeface="+mn-lt"/>
              </a:rPr>
              <a:t>2 %                 5 %                  9 %</a:t>
            </a:r>
          </a:p>
        </p:txBody>
      </p:sp>
    </p:spTree>
    <p:extLst>
      <p:ext uri="{BB962C8B-B14F-4D97-AF65-F5344CB8AC3E}">
        <p14:creationId xmlns:p14="http://schemas.microsoft.com/office/powerpoint/2010/main" val="999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857251"/>
            <a:ext cx="884872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570163" y="252413"/>
            <a:ext cx="702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percentagem coberta por solos tropicais,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ácidos, pobres em nutrientes e matéria orgânica?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n-lt"/>
              </a:rPr>
              <a:t>8 %                10 %                 19 %</a:t>
            </a:r>
          </a:p>
        </p:txBody>
      </p:sp>
    </p:spTree>
    <p:extLst>
      <p:ext uri="{BB962C8B-B14F-4D97-AF65-F5344CB8AC3E}">
        <p14:creationId xmlns:p14="http://schemas.microsoft.com/office/powerpoint/2010/main" val="3441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13155"/>
          <a:stretch>
            <a:fillRect/>
          </a:stretch>
        </p:blipFill>
        <p:spPr bwMode="auto">
          <a:xfrm>
            <a:off x="7824789" y="2686050"/>
            <a:ext cx="26193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/>
          <a:stretch>
            <a:fillRect/>
          </a:stretch>
        </p:blipFill>
        <p:spPr bwMode="auto">
          <a:xfrm>
            <a:off x="1555750" y="2378075"/>
            <a:ext cx="3951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 r="8679"/>
          <a:stretch>
            <a:fillRect/>
          </a:stretch>
        </p:blipFill>
        <p:spPr bwMode="auto">
          <a:xfrm>
            <a:off x="4511675" y="2814638"/>
            <a:ext cx="33020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ea typeface="MS PGothic" panose="020B0600070205080204" pitchFamily="34" charset="-128"/>
              </a:rPr>
              <a:t>O que </a:t>
            </a:r>
            <a:r>
              <a:rPr lang="fr-FR" altLang="fr-FR" dirty="0" err="1">
                <a:ea typeface="MS PGothic" panose="020B0600070205080204" pitchFamily="34" charset="-128"/>
              </a:rPr>
              <a:t>comeu</a:t>
            </a:r>
            <a:r>
              <a:rPr lang="fr-FR" altLang="fr-FR" dirty="0">
                <a:ea typeface="MS PGothic" panose="020B0600070205080204" pitchFamily="34" charset="-128"/>
              </a:rPr>
              <a:t> </a:t>
            </a:r>
            <a:r>
              <a:rPr lang="fr-FR" altLang="fr-FR" dirty="0" err="1">
                <a:ea typeface="MS PGothic" panose="020B0600070205080204" pitchFamily="34" charset="-128"/>
              </a:rPr>
              <a:t>ao</a:t>
            </a:r>
            <a:r>
              <a:rPr lang="fr-FR" altLang="fr-FR" dirty="0">
                <a:ea typeface="MS PGothic" panose="020B0600070205080204" pitchFamily="34" charset="-128"/>
              </a:rPr>
              <a:t> </a:t>
            </a:r>
            <a:r>
              <a:rPr lang="fr-FR" altLang="fr-FR" dirty="0" err="1">
                <a:ea typeface="MS PGothic" panose="020B0600070205080204" pitchFamily="34" charset="-128"/>
              </a:rPr>
              <a:t>pequeno-almoço</a:t>
            </a:r>
            <a:r>
              <a:rPr lang="fr-FR" altLang="fr-FR" dirty="0">
                <a:ea typeface="MS PGothic" panose="020B0600070205080204" pitchFamily="34" charset="-128"/>
              </a:rPr>
              <a:t> </a:t>
            </a:r>
            <a:r>
              <a:rPr lang="fr-FR" altLang="fr-FR" dirty="0" err="1">
                <a:ea typeface="MS PGothic" panose="020B0600070205080204" pitchFamily="34" charset="-128"/>
              </a:rPr>
              <a:t>esta</a:t>
            </a:r>
            <a:r>
              <a:rPr lang="fr-FR" altLang="fr-FR" dirty="0">
                <a:ea typeface="MS PGothic" panose="020B0600070205080204" pitchFamily="34" charset="-128"/>
              </a:rPr>
              <a:t> </a:t>
            </a:r>
            <a:r>
              <a:rPr lang="fr-FR" altLang="fr-FR" dirty="0" err="1">
                <a:ea typeface="MS PGothic" panose="020B0600070205080204" pitchFamily="34" charset="-128"/>
              </a:rPr>
              <a:t>manhã</a:t>
            </a:r>
            <a:r>
              <a:rPr lang="fr-FR" altLang="fr-FR" dirty="0">
                <a:ea typeface="MS PGothic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4563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57251"/>
            <a:ext cx="8847138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1693863" y="857251"/>
            <a:ext cx="883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 dirty="0" err="1">
                <a:solidFill>
                  <a:srgbClr val="FFFFFF"/>
                </a:solidFill>
                <a:latin typeface="+mj-lt"/>
              </a:rPr>
              <a:t>Apenas</a:t>
            </a:r>
            <a:r>
              <a:rPr lang="fr-FR" altLang="fr-FR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fr-FR" b="1" dirty="0" err="1">
                <a:solidFill>
                  <a:srgbClr val="FFFFFF"/>
                </a:solidFill>
                <a:latin typeface="+mj-lt"/>
              </a:rPr>
              <a:t>cerca</a:t>
            </a:r>
            <a:r>
              <a:rPr lang="fr-FR" altLang="fr-FR" b="1" dirty="0">
                <a:solidFill>
                  <a:srgbClr val="FFFFFF"/>
                </a:solidFill>
                <a:latin typeface="+mj-lt"/>
              </a:rPr>
              <a:t> de 10 a 15 % da </a:t>
            </a:r>
            <a:r>
              <a:rPr lang="fr-FR" altLang="fr-FR" b="1" dirty="0" err="1">
                <a:solidFill>
                  <a:srgbClr val="FFFFFF"/>
                </a:solidFill>
                <a:latin typeface="+mj-lt"/>
              </a:rPr>
              <a:t>superfície</a:t>
            </a:r>
            <a:r>
              <a:rPr lang="fr-FR" altLang="fr-FR" b="1" dirty="0">
                <a:solidFill>
                  <a:srgbClr val="FFFFFF"/>
                </a:solidFill>
                <a:latin typeface="+mj-lt"/>
              </a:rPr>
              <a:t> terrestre!</a:t>
            </a:r>
          </a:p>
        </p:txBody>
      </p:sp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2570163" y="252414"/>
            <a:ext cx="702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percentagem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terra que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sobra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072561" y="6161902"/>
            <a:ext cx="87519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3000" b="1" dirty="0">
                <a:solidFill>
                  <a:srgbClr val="042B9A"/>
                </a:solidFill>
                <a:latin typeface="+mn-lt"/>
              </a:rPr>
              <a:t>Para </a:t>
            </a:r>
            <a:r>
              <a:rPr lang="fr-FR" altLang="fr-FR" sz="3000" b="1" dirty="0" err="1">
                <a:solidFill>
                  <a:srgbClr val="042B9A"/>
                </a:solidFill>
                <a:latin typeface="+mn-lt"/>
              </a:rPr>
              <a:t>alimentar</a:t>
            </a:r>
            <a:r>
              <a:rPr lang="fr-FR" altLang="fr-FR" sz="3000" b="1" dirty="0">
                <a:solidFill>
                  <a:srgbClr val="042B9A"/>
                </a:solidFill>
                <a:latin typeface="+mn-lt"/>
              </a:rPr>
              <a:t> 9 mil </a:t>
            </a:r>
            <a:r>
              <a:rPr lang="fr-FR" altLang="fr-FR" sz="3000" b="1" dirty="0" err="1">
                <a:solidFill>
                  <a:srgbClr val="042B9A"/>
                </a:solidFill>
                <a:latin typeface="+mn-lt"/>
              </a:rPr>
              <a:t>milhões</a:t>
            </a:r>
            <a:r>
              <a:rPr lang="fr-FR" altLang="fr-FR" sz="3000" b="1" dirty="0">
                <a:solidFill>
                  <a:srgbClr val="042B9A"/>
                </a:solidFill>
                <a:latin typeface="+mn-lt"/>
              </a:rPr>
              <a:t> de </a:t>
            </a:r>
            <a:r>
              <a:rPr lang="fr-FR" altLang="fr-FR" sz="3000" b="1" dirty="0" err="1">
                <a:solidFill>
                  <a:srgbClr val="042B9A"/>
                </a:solidFill>
                <a:latin typeface="+mn-lt"/>
              </a:rPr>
              <a:t>pessoas</a:t>
            </a:r>
            <a:r>
              <a:rPr lang="fr-FR" altLang="fr-FR" sz="3000" b="1" dirty="0">
                <a:solidFill>
                  <a:srgbClr val="042B9A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6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628776"/>
            <a:ext cx="345598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6769100" y="1967173"/>
            <a:ext cx="39957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... 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como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 a 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pele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 do 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planeta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Geralmente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menos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 de 2 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metros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 de </a:t>
            </a:r>
            <a:r>
              <a:rPr lang="fr-FR" altLang="fr-FR" sz="3600" dirty="0" err="1">
                <a:solidFill>
                  <a:srgbClr val="595959"/>
                </a:solidFill>
                <a:latin typeface="+mj-lt"/>
              </a:rPr>
              <a:t>profundidade</a:t>
            </a:r>
            <a:r>
              <a:rPr lang="fr-FR" altLang="fr-FR" sz="3600" dirty="0">
                <a:solidFill>
                  <a:srgbClr val="595959"/>
                </a:solidFill>
                <a:latin typeface="+mj-lt"/>
              </a:rPr>
              <a:t>!</a:t>
            </a: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2063750" y="1"/>
            <a:ext cx="7975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4800" b="1" dirty="0">
              <a:solidFill>
                <a:srgbClr val="042B9A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MAS! Os solos são pouco profundos</a:t>
            </a:r>
            <a:r>
              <a:rPr lang="pt-BR" dirty="0" smtClean="0"/>
              <a:t>...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87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DSC_2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13014" r="11903" b="17957"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176074" y="765177"/>
            <a:ext cx="998431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Assim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, na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realidade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estamos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falar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apenas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casca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maçã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 smtClean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 smtClean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 smtClean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Este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pequeno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pedaço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representa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todas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as terras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naturalmente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férteis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do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planeta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que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podem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ser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cultivadas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facilmente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para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produzir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alimentos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16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8010526" y="2016125"/>
            <a:ext cx="33115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...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alterações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climáticas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impermeabilização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erosão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contaminação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deslizamentos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de terras,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aumento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da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salinidade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diminuição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da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matéria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orgânica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perda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 de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biodiversidade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fr-FR" altLang="fr-FR" sz="2200" b="1" dirty="0" err="1">
                <a:solidFill>
                  <a:srgbClr val="595959"/>
                </a:solidFill>
                <a:latin typeface="+mj-lt"/>
              </a:rPr>
              <a:t>compactação</a:t>
            </a:r>
            <a:r>
              <a:rPr lang="fr-FR" altLang="fr-FR" sz="22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4800" b="1" dirty="0">
              <a:solidFill>
                <a:srgbClr val="042B9A"/>
              </a:solidFill>
              <a:latin typeface="Arial" panose="020B0604020202020204" pitchFamily="34" charset="0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/>
          <a:stretch>
            <a:fillRect/>
          </a:stretch>
        </p:blipFill>
        <p:spPr bwMode="auto">
          <a:xfrm>
            <a:off x="1858964" y="1832235"/>
            <a:ext cx="28082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9"/>
          <a:stretch>
            <a:fillRect/>
          </a:stretch>
        </p:blipFill>
        <p:spPr bwMode="auto">
          <a:xfrm>
            <a:off x="1857376" y="3870585"/>
            <a:ext cx="28098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r="42186"/>
          <a:stretch>
            <a:fillRect/>
          </a:stretch>
        </p:blipFill>
        <p:spPr bwMode="auto">
          <a:xfrm>
            <a:off x="4667251" y="1808423"/>
            <a:ext cx="244792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/>
              <a:t>Porém</a:t>
            </a:r>
            <a:r>
              <a:rPr lang="fr-FR" altLang="fr-FR" dirty="0"/>
              <a:t>, o solo </a:t>
            </a:r>
            <a:r>
              <a:rPr lang="fr-FR" altLang="fr-FR" dirty="0" err="1"/>
              <a:t>está</a:t>
            </a:r>
            <a:r>
              <a:rPr lang="fr-FR" altLang="fr-FR" dirty="0"/>
              <a:t> </a:t>
            </a:r>
            <a:r>
              <a:rPr lang="fr-FR" altLang="fr-FR" dirty="0" err="1"/>
              <a:t>ameaçado</a:t>
            </a:r>
            <a:r>
              <a:rPr lang="fr-FR" altLang="fr-FR" dirty="0"/>
              <a:t>...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27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DSC_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26797" r="9918"/>
          <a:stretch>
            <a:fillRect/>
          </a:stretch>
        </p:blipFill>
        <p:spPr bwMode="auto">
          <a:xfrm>
            <a:off x="-238910" y="-26989"/>
            <a:ext cx="12430910" cy="78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108200" y="534989"/>
            <a:ext cx="8134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Isto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significa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que o solo que resta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está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sob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pressão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e 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ser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mordiscado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constantemente</a:t>
            </a: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917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SC_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r="21671" b="17947"/>
          <a:stretch>
            <a:fillRect/>
          </a:stretch>
        </p:blipFill>
        <p:spPr bwMode="auto">
          <a:xfrm>
            <a:off x="-105618" y="174624"/>
            <a:ext cx="12297618" cy="77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760539" y="3220914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sobrevivência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humanidade</a:t>
            </a: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depende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disto</a:t>
            </a: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</p:txBody>
      </p:sp>
      <p:pic>
        <p:nvPicPr>
          <p:cNvPr id="58372" name="Picture 4" descr="Lan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4" b="1118"/>
          <a:stretch>
            <a:fillRect/>
          </a:stretch>
        </p:blipFill>
        <p:spPr bwMode="auto">
          <a:xfrm>
            <a:off x="-105618" y="5195889"/>
            <a:ext cx="12297618" cy="19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-105617" y="11111"/>
            <a:ext cx="12297617" cy="19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7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SC_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r="21671" b="17947"/>
          <a:stretch>
            <a:fillRect/>
          </a:stretch>
        </p:blipFill>
        <p:spPr bwMode="auto">
          <a:xfrm>
            <a:off x="-105618" y="174624"/>
            <a:ext cx="12297618" cy="77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-105617" y="11111"/>
            <a:ext cx="12297617" cy="19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0866" y="2117478"/>
            <a:ext cx="4932363" cy="2554545"/>
          </a:xfrm>
          <a:prstGeom prst="rect">
            <a:avLst/>
          </a:prstGeom>
          <a:solidFill>
            <a:schemeClr val="accent3">
              <a:lumMod val="95000"/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gestão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sustentável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e as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práticas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de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conservação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eficazes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são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essenciais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para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manter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fertilidade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do solo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e,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assim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, garantir 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segurança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do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abastecimento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alimentar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e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alimentos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seguros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e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nutritivos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para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nós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e para as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gerações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futuras</a:t>
            </a: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.</a:t>
            </a:r>
          </a:p>
        </p:txBody>
      </p:sp>
      <p:pic>
        <p:nvPicPr>
          <p:cNvPr id="10" name="Picture 4" descr="Land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4" b="1118"/>
          <a:stretch>
            <a:fillRect/>
          </a:stretch>
        </p:blipFill>
        <p:spPr bwMode="auto">
          <a:xfrm>
            <a:off x="-105618" y="5195889"/>
            <a:ext cx="12297618" cy="19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25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 txBox="1">
            <a:spLocks/>
          </p:cNvSpPr>
          <p:nvPr/>
        </p:nvSpPr>
        <p:spPr bwMode="auto">
          <a:xfrm>
            <a:off x="1982788" y="2466975"/>
            <a:ext cx="8229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58775" indent="-358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58775" indent="-358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358775" indent="-358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358775" indent="-358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815975" indent="-358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273175" indent="-358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730375" indent="-358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187575" indent="-358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4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  <a:t/>
            </a:r>
            <a:b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</a:br>
            <a: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  <a:t> </a:t>
            </a:r>
            <a:b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</a:br>
            <a: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  <a:t/>
            </a:r>
            <a:b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</a:br>
            <a: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  <a:t/>
            </a:r>
            <a:br>
              <a:rPr lang="fr-FR" altLang="fr-FR" sz="3000">
                <a:solidFill>
                  <a:srgbClr val="000000"/>
                </a:solidFill>
                <a:latin typeface="EC Square Sans Pro" pitchFamily="34" charset="0"/>
              </a:rPr>
            </a:br>
            <a:endParaRPr lang="fr-FR" altLang="fr-FR" sz="3000">
              <a:solidFill>
                <a:srgbClr val="000000"/>
              </a:solidFill>
              <a:latin typeface="EC Square Sans Pro" pitchFamily="34" charset="0"/>
            </a:endParaRP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2351089" y="4221164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#HorizonEU #EUmissions #MissionSoil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524000" y="6453189"/>
            <a:ext cx="9144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solidFill>
                  <a:srgbClr val="843C0C"/>
                </a:solidFill>
                <a:latin typeface="Arial" panose="020B0604020202020204" pitchFamily="34" charset="0"/>
              </a:rPr>
              <a:t>© União Europeia, 2019</a:t>
            </a: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3117851" y="4765675"/>
            <a:ext cx="5959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u="sng">
                <a:solidFill>
                  <a:srgbClr val="70AD47"/>
                </a:solidFill>
                <a:latin typeface="Calibri Light" panose="020F0302020204030204" pitchFamily="34" charset="0"/>
                <a:hlinkClick r:id="rId3"/>
              </a:rPr>
              <a:t>http://ec.europa.eu/horizon-europe</a:t>
            </a:r>
            <a:endParaRPr lang="fr-FR" altLang="fr-FR" sz="1800" b="1" u="sng">
              <a:solidFill>
                <a:srgbClr val="70AD47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2351089" y="1989138"/>
            <a:ext cx="61552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Fotografias: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Sumo de laranja © CSKN - Fotolia </a:t>
            </a:r>
            <a:b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</a:b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Iogurtes © AlcelVision - Fotolia</a:t>
            </a:r>
            <a:b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</a:b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Flocos de milho © eyewave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Vaca © Dudarev Mikhail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Terra © Nadalina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Ameaça urbanização © Alexi Tauzin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Ameaça desertificação © Giordano Aita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Ameaça deslizamentos de terras © Kedsirin - Fotolia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Mapas: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595959"/>
                </a:solidFill>
                <a:latin typeface="Verdana" panose="020B0604030504040204" pitchFamily="34" charset="0"/>
              </a:rPr>
              <a:t>© Centro Comum de Investigação da Comissão Europeia.</a:t>
            </a:r>
          </a:p>
        </p:txBody>
      </p:sp>
      <p:sp>
        <p:nvSpPr>
          <p:cNvPr id="62467" name="Title 2"/>
          <p:cNvSpPr txBox="1">
            <a:spLocks/>
          </p:cNvSpPr>
          <p:nvPr/>
        </p:nvSpPr>
        <p:spPr bwMode="auto">
          <a:xfrm>
            <a:off x="2152650" y="365125"/>
            <a:ext cx="7886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400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>
                <a:ea typeface="MS PGothic" panose="020B0600070205080204" pitchFamily="34" charset="-128"/>
              </a:rPr>
              <a:t>Mantenha-se em contacto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20503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4" y="3860800"/>
            <a:ext cx="4794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2889251" y="3956051"/>
            <a:ext cx="868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200">
                <a:solidFill>
                  <a:srgbClr val="3883CE"/>
                </a:solidFill>
                <a:latin typeface="Arial" panose="020B0604020202020204" pitchFamily="34" charset="0"/>
                <a:hlinkClick r:id="rId5"/>
              </a:rPr>
              <a:t>@EUAgri </a:t>
            </a:r>
            <a:endParaRPr lang="fr-FR" altLang="fr-FR" sz="1200">
              <a:solidFill>
                <a:srgbClr val="3883CE"/>
              </a:solidFill>
              <a:latin typeface="Arial" panose="020B0604020202020204" pitchFamily="34" charset="0"/>
            </a:endParaRPr>
          </a:p>
        </p:txBody>
      </p:sp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6724650" y="2379664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200" u="sng">
                <a:solidFill>
                  <a:srgbClr val="3883CE"/>
                </a:solidFill>
                <a:latin typeface="Arial" panose="020B0604020202020204" pitchFamily="34" charset="0"/>
              </a:rPr>
              <a:t>EUAgri</a:t>
            </a:r>
          </a:p>
        </p:txBody>
      </p:sp>
      <p:pic>
        <p:nvPicPr>
          <p:cNvPr id="63495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9" y="2263776"/>
            <a:ext cx="465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6" y="3860800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6656389" y="3959226"/>
            <a:ext cx="2847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200" u="sng">
                <a:solidFill>
                  <a:srgbClr val="3883CE"/>
                </a:solidFill>
                <a:latin typeface="Arial" panose="020B0604020202020204" pitchFamily="34" charset="0"/>
              </a:rPr>
              <a:t>euagrifood</a:t>
            </a:r>
          </a:p>
        </p:txBody>
      </p:sp>
      <p:sp>
        <p:nvSpPr>
          <p:cNvPr id="63498" name="Rectangle 17"/>
          <p:cNvSpPr>
            <a:spLocks noChangeArrowheads="1"/>
          </p:cNvSpPr>
          <p:nvPr/>
        </p:nvSpPr>
        <p:spPr bwMode="auto">
          <a:xfrm>
            <a:off x="6723063" y="3201989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200" u="sng">
                <a:solidFill>
                  <a:srgbClr val="3883CE"/>
                </a:solidFill>
                <a:latin typeface="Arial" panose="020B0604020202020204" pitchFamily="34" charset="0"/>
              </a:rPr>
              <a:t>euagri</a:t>
            </a:r>
          </a:p>
        </p:txBody>
      </p:sp>
      <p:pic>
        <p:nvPicPr>
          <p:cNvPr id="6349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068638"/>
            <a:ext cx="48736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24"/>
          <p:cNvSpPr txBox="1">
            <a:spLocks noChangeArrowheads="1"/>
          </p:cNvSpPr>
          <p:nvPr/>
        </p:nvSpPr>
        <p:spPr bwMode="auto">
          <a:xfrm>
            <a:off x="2547938" y="2343151"/>
            <a:ext cx="310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u="sng">
                <a:solidFill>
                  <a:srgbClr val="000000"/>
                </a:solidFill>
                <a:latin typeface="Arial" panose="020B0604020202020204" pitchFamily="34" charset="0"/>
                <a:hlinkClick r:id="rId9"/>
              </a:rPr>
              <a:t>http://ec.europa.eu/horizon-europe</a:t>
            </a:r>
            <a:endParaRPr lang="fr-FR" altLang="fr-FR" sz="12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2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35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30114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2884488" y="3184526"/>
            <a:ext cx="2242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200" u="sng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https://esdac.jrc.ec.europa.eu/</a:t>
            </a:r>
            <a:endParaRPr lang="fr-FR" altLang="fr-FR" sz="12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2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082801" y="1497014"/>
            <a:ext cx="802481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2000" b="1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Do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supermercado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?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De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um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laboratório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?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De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grãos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 de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cereais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?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Das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árvores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 e dos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arbustos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?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Das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>
                <a:solidFill>
                  <a:srgbClr val="595959"/>
                </a:solidFill>
                <a:latin typeface="Verdana" panose="020B0604030504040204" pitchFamily="34" charset="0"/>
              </a:rPr>
              <a:t>vacas</a:t>
            </a:r>
            <a:r>
              <a:rPr lang="fr-FR" altLang="fr-FR" sz="2000" b="1" dirty="0">
                <a:solidFill>
                  <a:srgbClr val="595959"/>
                </a:solidFill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844676"/>
            <a:ext cx="3529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ea typeface="MS PGothic" panose="020B0600070205080204" pitchFamily="34" charset="-128"/>
              </a:rPr>
              <a:t>De onde </a:t>
            </a:r>
            <a:r>
              <a:rPr lang="fr-FR" altLang="fr-FR" dirty="0" err="1" smtClean="0">
                <a:ea typeface="MS PGothic" panose="020B0600070205080204" pitchFamily="34" charset="-128"/>
              </a:rPr>
              <a:t>vêm</a:t>
            </a:r>
            <a:r>
              <a:rPr lang="fr-FR" altLang="fr-FR" dirty="0" smtClean="0">
                <a:ea typeface="MS PGothic" panose="020B0600070205080204" pitchFamily="34" charset="-128"/>
              </a:rPr>
              <a:t> os </a:t>
            </a:r>
            <a:r>
              <a:rPr lang="fr-FR" altLang="fr-FR" dirty="0" err="1" smtClean="0">
                <a:ea typeface="MS PGothic" panose="020B0600070205080204" pitchFamily="34" charset="-128"/>
              </a:rPr>
              <a:t>cereais</a:t>
            </a:r>
            <a:r>
              <a:rPr lang="fr-FR" altLang="fr-FR" dirty="0" smtClean="0">
                <a:ea typeface="MS PGothic" panose="020B0600070205080204" pitchFamily="34" charset="-128"/>
              </a:rPr>
              <a:t> de </a:t>
            </a:r>
            <a:r>
              <a:rPr lang="fr-FR" altLang="fr-FR" dirty="0" err="1" smtClean="0">
                <a:ea typeface="MS PGothic" panose="020B0600070205080204" pitchFamily="34" charset="-128"/>
              </a:rPr>
              <a:t>pequeno-almoço</a:t>
            </a:r>
            <a:r>
              <a:rPr lang="fr-FR" altLang="fr-FR" dirty="0" smtClean="0">
                <a:ea typeface="MS PGothic" panose="020B0600070205080204" pitchFamily="34" charset="-128"/>
              </a:rPr>
              <a:t>, o </a:t>
            </a:r>
            <a:r>
              <a:rPr lang="fr-FR" altLang="fr-FR" dirty="0" err="1" smtClean="0">
                <a:ea typeface="MS PGothic" panose="020B0600070205080204" pitchFamily="34" charset="-128"/>
              </a:rPr>
              <a:t>iogurte</a:t>
            </a:r>
            <a:r>
              <a:rPr lang="fr-FR" altLang="fr-FR" dirty="0" smtClean="0">
                <a:ea typeface="MS PGothic" panose="020B0600070205080204" pitchFamily="34" charset="-128"/>
              </a:rPr>
              <a:t> e a </a:t>
            </a:r>
            <a:r>
              <a:rPr lang="fr-FR" altLang="fr-FR" dirty="0" err="1" smtClean="0">
                <a:ea typeface="MS PGothic" panose="020B0600070205080204" pitchFamily="34" charset="-128"/>
              </a:rPr>
              <a:t>fruta</a:t>
            </a:r>
            <a:r>
              <a:rPr lang="fr-FR" altLang="fr-FR" dirty="0" smtClean="0">
                <a:ea typeface="MS PGothic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362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492" b="7278"/>
          <a:stretch>
            <a:fillRect/>
          </a:stretch>
        </p:blipFill>
        <p:spPr bwMode="auto">
          <a:xfrm>
            <a:off x="-32571" y="1"/>
            <a:ext cx="12224571" cy="78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240473" y="1347768"/>
            <a:ext cx="568511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Os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cereais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pequeno-almoço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são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produzidos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a partir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sementes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culturas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como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o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milho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, o trigo, a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aveia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e a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cevada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1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A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fruta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provém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árvores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arbustos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e plantas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pequenas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1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O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iogurte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é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fabricado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a partir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leite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fermentado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 Para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produzir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leite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, as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vacas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têm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comer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erva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1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O que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têm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estes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produtos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em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comum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?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Todas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as plantas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necessitam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de solos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férteis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 para </a:t>
            </a:r>
            <a:r>
              <a:rPr lang="fr-FR" altLang="fr-FR" sz="20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crescerem</a:t>
            </a:r>
            <a:r>
              <a:rPr lang="fr-FR" altLang="fr-FR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!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06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773238"/>
            <a:ext cx="408781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228522" y="2219783"/>
            <a:ext cx="4929188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32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Para produzir o que comemos</a:t>
            </a:r>
            <a:r>
              <a:rPr lang="pt-BR" altLang="fr-FR" sz="1600" b="1" dirty="0" smtClean="0">
                <a:solidFill>
                  <a:srgbClr val="042B9A"/>
                </a:solidFill>
                <a:latin typeface="Verdana" panose="020B0604030504040204" pitchFamily="34" charset="0"/>
              </a:rPr>
              <a:t>?</a:t>
            </a:r>
            <a:endParaRPr lang="fr-FR" altLang="fr-FR" sz="16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16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Para confeccionar as nossas roupas</a:t>
            </a:r>
            <a:r>
              <a:rPr lang="pt-BR" altLang="fr-FR" sz="1600" b="1" dirty="0" smtClean="0">
                <a:solidFill>
                  <a:srgbClr val="042B9A"/>
                </a:solidFill>
                <a:latin typeface="Verdana" panose="020B0604030504040204" pitchFamily="34" charset="0"/>
              </a:rPr>
              <a:t>?</a:t>
            </a:r>
            <a:endParaRPr lang="fr-FR" altLang="fr-FR" sz="16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16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Para construir as nossas casas</a:t>
            </a:r>
            <a:r>
              <a:rPr lang="pt-BR" altLang="fr-FR" sz="1600" b="1" dirty="0" smtClean="0">
                <a:solidFill>
                  <a:srgbClr val="042B9A"/>
                </a:solidFill>
                <a:latin typeface="Verdana" panose="020B0604030504040204" pitchFamily="34" charset="0"/>
              </a:rPr>
              <a:t>?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None/>
            </a:pPr>
            <a:endParaRPr lang="fr-FR" altLang="fr-FR" sz="1600" b="1" dirty="0">
              <a:solidFill>
                <a:srgbClr val="042B9A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Para </a:t>
            </a:r>
            <a:r>
              <a:rPr lang="fr-FR" altLang="fr-FR" sz="1600" b="1" dirty="0" err="1">
                <a:solidFill>
                  <a:srgbClr val="042B9A"/>
                </a:solidFill>
                <a:latin typeface="Verdana" panose="020B0604030504040204" pitchFamily="34" charset="0"/>
              </a:rPr>
              <a:t>obter</a:t>
            </a:r>
            <a:r>
              <a:rPr lang="fr-F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600" b="1" dirty="0" err="1">
                <a:solidFill>
                  <a:srgbClr val="042B9A"/>
                </a:solidFill>
                <a:latin typeface="Verdana" panose="020B0604030504040204" pitchFamily="34" charset="0"/>
              </a:rPr>
              <a:t>energia</a:t>
            </a:r>
            <a:r>
              <a:rPr lang="fr-F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?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1600" b="1" dirty="0">
                <a:solidFill>
                  <a:srgbClr val="042B9A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Sabe quanto solo naturalmente fértil existe no nosso planeta</a:t>
            </a:r>
            <a:r>
              <a:rPr lang="pt-BR" dirty="0" smtClean="0"/>
              <a:t>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834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18405" r="28493" b="15787"/>
          <a:stretch>
            <a:fillRect/>
          </a:stretch>
        </p:blipFill>
        <p:spPr bwMode="auto">
          <a:xfrm>
            <a:off x="6024564" y="1690688"/>
            <a:ext cx="431958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-685800" y="3041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773238"/>
            <a:ext cx="408781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>
                <a:ea typeface="MS PGothic" panose="020B0600070205080204" pitchFamily="34" charset="-128"/>
              </a:rPr>
              <a:t>A </a:t>
            </a:r>
            <a:r>
              <a:rPr lang="fr-FR" altLang="fr-FR" dirty="0" err="1" smtClean="0">
                <a:ea typeface="MS PGothic" panose="020B0600070205080204" pitchFamily="34" charset="-128"/>
              </a:rPr>
              <a:t>metáfora</a:t>
            </a:r>
            <a:r>
              <a:rPr lang="fr-FR" altLang="fr-FR" dirty="0" smtClean="0">
                <a:ea typeface="MS PGothic" panose="020B0600070205080204" pitchFamily="34" charset="-128"/>
              </a:rPr>
              <a:t> da </a:t>
            </a:r>
            <a:r>
              <a:rPr lang="fr-FR" altLang="fr-FR" dirty="0" err="1" smtClean="0">
                <a:ea typeface="MS PGothic" panose="020B0600070205080204" pitchFamily="34" charset="-128"/>
              </a:rPr>
              <a:t>maçã</a:t>
            </a:r>
            <a:endParaRPr lang="fr-FR" altLang="fr-FR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495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903913" y="1831976"/>
            <a:ext cx="41767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fr-FR" altLang="fr-FR" sz="20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fr-FR" altLang="fr-FR" sz="20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>
                <a:solidFill>
                  <a:srgbClr val="595959"/>
                </a:solidFill>
                <a:latin typeface="Verdana" panose="020B0604030504040204" pitchFamily="34" charset="0"/>
              </a:rPr>
              <a:t>11 %</a:t>
            </a:r>
          </a:p>
          <a:p>
            <a:pPr algn="ctr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>
                <a:solidFill>
                  <a:srgbClr val="595959"/>
                </a:solidFill>
                <a:latin typeface="Verdana" panose="020B0604030504040204" pitchFamily="34" charset="0"/>
              </a:rPr>
              <a:t>66 %</a:t>
            </a:r>
          </a:p>
          <a:p>
            <a:pPr algn="ctr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sz="2000" b="1">
                <a:solidFill>
                  <a:srgbClr val="595959"/>
                </a:solidFill>
                <a:latin typeface="Verdana" panose="020B0604030504040204" pitchFamily="34" charset="0"/>
              </a:rPr>
              <a:t>88 %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FR" altLang="fr-FR" sz="2000" b="1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700" b="1" dirty="0">
              <a:solidFill>
                <a:srgbClr val="042B9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773238"/>
            <a:ext cx="408781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100" y="908332"/>
            <a:ext cx="10515600" cy="782357"/>
          </a:xfrm>
        </p:spPr>
        <p:txBody>
          <a:bodyPr/>
          <a:lstStyle/>
          <a:p>
            <a:pPr algn="ctr"/>
            <a:r>
              <a:rPr lang="fr-FR" altLang="fr-FR" sz="3600" dirty="0" smtClean="0"/>
              <a:t>E </a:t>
            </a:r>
            <a:r>
              <a:rPr lang="fr-FR" altLang="fr-FR" sz="3600" dirty="0" err="1" smtClean="0"/>
              <a:t>ainda</a:t>
            </a:r>
            <a:r>
              <a:rPr lang="fr-FR" altLang="fr-FR" sz="3600" dirty="0" smtClean="0"/>
              <a:t> que se </a:t>
            </a:r>
            <a:r>
              <a:rPr lang="fr-FR" altLang="fr-FR" sz="3600" dirty="0" err="1" smtClean="0"/>
              <a:t>chame</a:t>
            </a:r>
            <a:r>
              <a:rPr lang="fr-FR" altLang="fr-FR" sz="3600" dirty="0" smtClean="0"/>
              <a:t> «Terra», a quanto corresponde a parte do </a:t>
            </a:r>
            <a:r>
              <a:rPr lang="fr-FR" altLang="fr-FR" sz="3600" dirty="0" err="1" smtClean="0"/>
              <a:t>nosso</a:t>
            </a:r>
            <a:r>
              <a:rPr lang="fr-FR" altLang="fr-FR" sz="3600" dirty="0" smtClean="0"/>
              <a:t> </a:t>
            </a:r>
            <a:r>
              <a:rPr lang="fr-FR" altLang="fr-FR" sz="3600" dirty="0" err="1" smtClean="0"/>
              <a:t>planeta</a:t>
            </a:r>
            <a:r>
              <a:rPr lang="fr-FR" altLang="fr-FR" sz="3600" dirty="0" smtClean="0"/>
              <a:t> </a:t>
            </a:r>
            <a:r>
              <a:rPr lang="fr-FR" altLang="fr-FR" sz="3600" dirty="0" err="1" smtClean="0"/>
              <a:t>coberta</a:t>
            </a:r>
            <a:r>
              <a:rPr lang="fr-FR" altLang="fr-FR" sz="3600" dirty="0" smtClean="0"/>
              <a:t> </a:t>
            </a:r>
            <a:r>
              <a:rPr lang="fr-FR" altLang="fr-FR" sz="3600" dirty="0" err="1" smtClean="0"/>
              <a:t>por</a:t>
            </a:r>
            <a:r>
              <a:rPr lang="fr-FR" altLang="fr-FR" sz="3600" dirty="0" smtClean="0"/>
              <a:t> </a:t>
            </a:r>
            <a:r>
              <a:rPr lang="fr-FR" altLang="fr-FR" sz="3600" dirty="0" err="1" smtClean="0"/>
              <a:t>água</a:t>
            </a:r>
            <a:r>
              <a:rPr lang="fr-FR" altLang="fr-FR" sz="3600" dirty="0" smtClean="0"/>
              <a:t> (</a:t>
            </a:r>
            <a:r>
              <a:rPr lang="fr-FR" altLang="fr-FR" sz="3600" dirty="0" err="1" smtClean="0"/>
              <a:t>oceanos</a:t>
            </a:r>
            <a:r>
              <a:rPr lang="fr-FR" altLang="fr-FR" sz="3600" dirty="0" smtClean="0"/>
              <a:t> e mares — a parte </a:t>
            </a:r>
            <a:r>
              <a:rPr lang="fr-FR" altLang="fr-FR" sz="3600" dirty="0" err="1" smtClean="0"/>
              <a:t>azul</a:t>
            </a:r>
            <a:r>
              <a:rPr lang="fr-FR" altLang="fr-FR" sz="3600" dirty="0" smtClean="0"/>
              <a:t>)?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1638896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SC_2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7847" r="2763" b="1048"/>
          <a:stretch>
            <a:fillRect/>
          </a:stretch>
        </p:blipFill>
        <p:spPr bwMode="auto">
          <a:xfrm>
            <a:off x="0" y="-1"/>
            <a:ext cx="12192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13822" y="1023403"/>
            <a:ext cx="2430582" cy="4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Os </a:t>
            </a:r>
            <a:r>
              <a:rPr lang="fr-FR" altLang="fr-FR" sz="2000" b="1" dirty="0" err="1">
                <a:solidFill>
                  <a:srgbClr val="595959"/>
                </a:solidFill>
                <a:latin typeface="+mj-lt"/>
              </a:rPr>
              <a:t>oceanos</a:t>
            </a:r>
            <a:endParaRPr lang="fr-FR" altLang="fr-FR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8010224" y="2046807"/>
            <a:ext cx="1988152" cy="4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As terras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888317" y="2454274"/>
            <a:ext cx="1227666" cy="4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2/3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9245901" y="3848099"/>
            <a:ext cx="967317" cy="4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686826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9425" y="6237288"/>
            <a:ext cx="883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rgbClr val="595959"/>
                </a:solidFill>
                <a:latin typeface="+mj-lt"/>
              </a:rPr>
              <a:t>10 %                15 %                 19 %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1405" r="790"/>
          <a:stretch>
            <a:fillRect/>
          </a:stretch>
        </p:blipFill>
        <p:spPr bwMode="auto">
          <a:xfrm>
            <a:off x="1631950" y="836614"/>
            <a:ext cx="89281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774826" y="119063"/>
            <a:ext cx="781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percentagem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terras que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coberta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glaciares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vilas</a:t>
            </a:r>
            <a:r>
              <a:rPr lang="fr-FR" altLang="fr-FR" sz="1800" b="1" dirty="0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fr-FR" altLang="fr-FR" sz="1800" b="1" dirty="0" err="1">
                <a:solidFill>
                  <a:srgbClr val="042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cidades</a:t>
            </a:r>
            <a:endParaRPr lang="fr-FR" altLang="fr-FR" sz="1800" b="1" dirty="0">
              <a:solidFill>
                <a:srgbClr val="042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7D5699-BDD6-470A-8781-1433D8773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1829</Words>
  <Application>Microsoft Office PowerPoint</Application>
  <PresentationFormat>Widescreen</PresentationFormat>
  <Paragraphs>246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EC Square Sans Pro</vt:lpstr>
      <vt:lpstr>Verdana</vt:lpstr>
      <vt:lpstr>Wingdings</vt:lpstr>
      <vt:lpstr>Office Theme</vt:lpstr>
      <vt:lpstr>Horizonte Europa  ÁREA DE MISSÃO PARA A  SAÚDE DOS SOLOS E ALIMENTAÇÃO </vt:lpstr>
      <vt:lpstr>O que comeu ao pequeno-almoço esta manhã?</vt:lpstr>
      <vt:lpstr>De onde vêm os cereais de pequeno-almoço, o iogurte e a fruta?</vt:lpstr>
      <vt:lpstr>PowerPoint Presentation</vt:lpstr>
      <vt:lpstr>Sabe quanto solo naturalmente fértil existe no nosso planeta?</vt:lpstr>
      <vt:lpstr>A metáfora da maçã</vt:lpstr>
      <vt:lpstr>E ainda que se chame «Terra», a quanto corresponde a parte do nosso planeta coberta por água (oceanos e mares — a parte azul)?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MAS! Os solos são pouco profundos...</vt:lpstr>
      <vt:lpstr>PowerPoint Presentation</vt:lpstr>
      <vt:lpstr>Porém, o solo está ameaçado...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Mantenha-se em contacto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PASA Arianna (AGRI)</cp:lastModifiedBy>
  <cp:revision>192</cp:revision>
  <dcterms:created xsi:type="dcterms:W3CDTF">2019-08-09T12:06:42Z</dcterms:created>
  <dcterms:modified xsi:type="dcterms:W3CDTF">2020-07-01T09:53:41Z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